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60"/>
  </p:notesMasterIdLst>
  <p:sldIdLst>
    <p:sldId id="267" r:id="rId7"/>
    <p:sldId id="290" r:id="rId8"/>
    <p:sldId id="291" r:id="rId9"/>
    <p:sldId id="292" r:id="rId10"/>
    <p:sldId id="301" r:id="rId11"/>
    <p:sldId id="337" r:id="rId12"/>
    <p:sldId id="296" r:id="rId13"/>
    <p:sldId id="310" r:id="rId14"/>
    <p:sldId id="302" r:id="rId15"/>
    <p:sldId id="311" r:id="rId16"/>
    <p:sldId id="312" r:id="rId17"/>
    <p:sldId id="293" r:id="rId18"/>
    <p:sldId id="298" r:id="rId19"/>
    <p:sldId id="304" r:id="rId20"/>
    <p:sldId id="308" r:id="rId21"/>
    <p:sldId id="306" r:id="rId22"/>
    <p:sldId id="307" r:id="rId23"/>
    <p:sldId id="313" r:id="rId24"/>
    <p:sldId id="316" r:id="rId25"/>
    <p:sldId id="329" r:id="rId26"/>
    <p:sldId id="317" r:id="rId27"/>
    <p:sldId id="318" r:id="rId28"/>
    <p:sldId id="319" r:id="rId29"/>
    <p:sldId id="320" r:id="rId30"/>
    <p:sldId id="321" r:id="rId31"/>
    <p:sldId id="271" r:id="rId32"/>
    <p:sldId id="322" r:id="rId33"/>
    <p:sldId id="297" r:id="rId34"/>
    <p:sldId id="299" r:id="rId35"/>
    <p:sldId id="300" r:id="rId36"/>
    <p:sldId id="259" r:id="rId37"/>
    <p:sldId id="323" r:id="rId38"/>
    <p:sldId id="309" r:id="rId39"/>
    <p:sldId id="324" r:id="rId40"/>
    <p:sldId id="326" r:id="rId41"/>
    <p:sldId id="328" r:id="rId42"/>
    <p:sldId id="332" r:id="rId43"/>
    <p:sldId id="325" r:id="rId44"/>
    <p:sldId id="327" r:id="rId45"/>
    <p:sldId id="333" r:id="rId46"/>
    <p:sldId id="338" r:id="rId47"/>
    <p:sldId id="330" r:id="rId48"/>
    <p:sldId id="336" r:id="rId49"/>
    <p:sldId id="339" r:id="rId50"/>
    <p:sldId id="340" r:id="rId51"/>
    <p:sldId id="331" r:id="rId52"/>
    <p:sldId id="341" r:id="rId53"/>
    <p:sldId id="342" r:id="rId54"/>
    <p:sldId id="343" r:id="rId55"/>
    <p:sldId id="344" r:id="rId56"/>
    <p:sldId id="345" r:id="rId57"/>
    <p:sldId id="346" r:id="rId58"/>
    <p:sldId id="347" r:id="rId5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F7BE1-EC7B-44EE-AFED-3CE4E4B1352C}" type="datetimeFigureOut">
              <a:rPr lang="de-DE" smtClean="0"/>
              <a:t>05.05.2015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472EF-F511-421A-85A6-49612D8064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699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472EF-F511-421A-85A6-49612D80643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84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298D2-6E77-4BBF-9CF3-D9779E02BCBE}" type="slidenum">
              <a:rPr lang="de-DE">
                <a:solidFill>
                  <a:prstClr val="black"/>
                </a:solidFill>
              </a:rPr>
              <a:pPr/>
              <a:t>24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A1B88-87AD-446A-A2F8-537A91CC8582}" type="slidenum">
              <a:rPr lang="de-DE"/>
              <a:pPr/>
              <a:t>33</a:t>
            </a:fld>
            <a:endParaRPr lang="de-DE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D7F6-0824-453E-988B-A4C219B77462}" type="datetimeFigureOut">
              <a:rPr lang="de-DE" smtClean="0"/>
              <a:t>05.05.2015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ED92-C5DE-40F6-9405-E9898A0C7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63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D7F6-0824-453E-988B-A4C219B77462}" type="datetimeFigureOut">
              <a:rPr lang="de-DE" smtClean="0"/>
              <a:t>05.05.2015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ED92-C5DE-40F6-9405-E9898A0C7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24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D7F6-0824-453E-988B-A4C219B77462}" type="datetimeFigureOut">
              <a:rPr lang="de-DE" smtClean="0"/>
              <a:t>05.05.2015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ED92-C5DE-40F6-9405-E9898A0C7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503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3A45E-1E39-49DE-A009-211D941B8AB5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76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19BED-1541-45D1-A20D-C98AB517C8DC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19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F3DD9-7ED2-41D8-B95B-5BF3909F4F5C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9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F55A3-5E7D-4A1F-9A70-08FAC1F045CB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64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0F793-C156-47CE-A6AE-FE4F82FA1DBC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94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A2610-A02D-4F6F-8223-EF42BC073B56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48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2100C-53B8-429E-B576-B8AC772C0E5A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91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FC882-EF04-4FDC-AB44-97D3EEAC533B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9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D7F6-0824-453E-988B-A4C219B77462}" type="datetimeFigureOut">
              <a:rPr lang="de-DE" smtClean="0"/>
              <a:t>05.05.2015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ED92-C5DE-40F6-9405-E9898A0C7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824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A8CCC-04FB-4263-971D-55EFF9ED91D9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57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010C5-B01B-4CF7-8110-6CA6D2471AA0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60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696DA-05DD-41D6-82D2-7079A7018BC1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42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B2144-595C-4C73-B907-F4F2AA09A9EE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47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F1529-F947-432C-AE00-362EFC0DA3C5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91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C6621-8156-4671-B56C-85F8810F338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20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13E72-5138-4446-9948-BDAD06FF769E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48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4D503-E1C0-4D08-9149-66A115E0E77E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40B84-2647-4FEC-B7BD-81578C4B24E2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85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ACB45-60CA-482F-8A36-C874DD6556D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8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D7F6-0824-453E-988B-A4C219B77462}" type="datetimeFigureOut">
              <a:rPr lang="de-DE" smtClean="0"/>
              <a:t>05.05.2015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ED92-C5DE-40F6-9405-E9898A0C7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337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826A-E2B5-4644-9C37-C9E9C98C449D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70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36FE3-83EF-4C6E-8956-557A8F587CB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01DDE-A5DE-4B14-99A2-B8CDBE53362D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42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BB6AA-DFC5-4CC2-BA34-53440DD9D679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88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19D2E-2707-4D14-B130-C3073D09601C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47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FF054-7ABA-40E0-9CF4-642EA76BD38C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58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8C8DD-C5F7-400E-813D-CD8602FB99B3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85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5FCF1-70BD-468B-8DDA-2B41146667AD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427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F620B-2F90-4B2E-9133-EA37E4C3635F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61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35CC5-024A-4B53-8243-3BB2677F61EA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8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D7F6-0824-453E-988B-A4C219B77462}" type="datetimeFigureOut">
              <a:rPr lang="de-DE" smtClean="0"/>
              <a:t>05.05.2015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ED92-C5DE-40F6-9405-E9898A0C7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6637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53D2E-2BC8-41FF-B437-043CD469ADDB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830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FAB9A-29D1-4DF7-BA6A-4BD684322199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50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F105F-39DE-449D-8EA5-C185AEFD76F1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20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C137B-C127-4F1C-A819-C539E9D211AB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48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EA501-261A-4252-9BE2-9EBAAB27DB29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79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41A0-53DC-477D-ABA0-125B01CA0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274E-0743-4FD4-9D80-C39C54DF1F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501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41A0-53DC-477D-ABA0-125B01CA0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274E-0743-4FD4-9D80-C39C54DF1F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046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41A0-53DC-477D-ABA0-125B01CA0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274E-0743-4FD4-9D80-C39C54DF1F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55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41A0-53DC-477D-ABA0-125B01CA0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274E-0743-4FD4-9D80-C39C54DF1F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13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41A0-53DC-477D-ABA0-125B01CA0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274E-0743-4FD4-9D80-C39C54DF1F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5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D7F6-0824-453E-988B-A4C219B77462}" type="datetimeFigureOut">
              <a:rPr lang="de-DE" smtClean="0"/>
              <a:t>05.05.2015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ED92-C5DE-40F6-9405-E9898A0C7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4077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41A0-53DC-477D-ABA0-125B01CA0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274E-0743-4FD4-9D80-C39C54DF1F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864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41A0-53DC-477D-ABA0-125B01CA0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274E-0743-4FD4-9D80-C39C54DF1F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035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41A0-53DC-477D-ABA0-125B01CA0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274E-0743-4FD4-9D80-C39C54DF1F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057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41A0-53DC-477D-ABA0-125B01CA0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274E-0743-4FD4-9D80-C39C54DF1F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05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41A0-53DC-477D-ABA0-125B01CA0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274E-0743-4FD4-9D80-C39C54DF1F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443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41A0-53DC-477D-ABA0-125B01CA0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274E-0743-4FD4-9D80-C39C54DF1F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991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B2144-595C-4C73-B907-F4F2AA09A9EE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104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F1529-F947-432C-AE00-362EFC0DA3C5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141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C6621-8156-4671-B56C-85F8810F338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25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13E72-5138-4446-9948-BDAD06FF769E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7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D7F6-0824-453E-988B-A4C219B77462}" type="datetimeFigureOut">
              <a:rPr lang="de-DE" smtClean="0"/>
              <a:t>05.05.2015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ED92-C5DE-40F6-9405-E9898A0C7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5408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4D503-E1C0-4D08-9149-66A115E0E77E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710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40B84-2647-4FEC-B7BD-81578C4B24E2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04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ACB45-60CA-482F-8A36-C874DD6556D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648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826A-E2B5-4644-9C37-C9E9C98C449D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91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36FE3-83EF-4C6E-8956-557A8F587CB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500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01DDE-A5DE-4B14-99A2-B8CDBE53362D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937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BB6AA-DFC5-4CC2-BA34-53440DD9D679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3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D7F6-0824-453E-988B-A4C219B77462}" type="datetimeFigureOut">
              <a:rPr lang="de-DE" smtClean="0"/>
              <a:t>05.05.2015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ED92-C5DE-40F6-9405-E9898A0C7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38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D7F6-0824-453E-988B-A4C219B77462}" type="datetimeFigureOut">
              <a:rPr lang="de-DE" smtClean="0"/>
              <a:t>05.05.2015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ED92-C5DE-40F6-9405-E9898A0C7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58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D7F6-0824-453E-988B-A4C219B77462}" type="datetimeFigureOut">
              <a:rPr lang="de-DE" smtClean="0"/>
              <a:t>05.05.2015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ED92-C5DE-40F6-9405-E9898A0C7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1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1D7F6-0824-453E-988B-A4C219B77462}" type="datetimeFigureOut">
              <a:rPr lang="de-DE" smtClean="0"/>
              <a:t>05.05.2015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1ED92-C5DE-40F6-9405-E9898A0C7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66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5BD8E7-E458-4B58-A809-E6ED3C89CDE0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4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533575-2328-4E6F-B1CE-5FE3B1D8A91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4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2EA378-97D6-49E6-9A8C-F4D3880B3FA7}" type="slidenum">
              <a:rPr lang="de-DE" alt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6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041A0-53DC-477D-ABA0-125B01CA0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7274E-0743-4FD4-9D80-C39C54DF1F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533575-2328-4E6F-B1CE-5FE3B1D8A91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4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18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31640" y="188640"/>
            <a:ext cx="50929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>
                <a:solidFill>
                  <a:srgbClr val="000000"/>
                </a:solidFill>
                <a:latin typeface="Arial" pitchFamily="34" charset="0"/>
              </a:rPr>
              <a:t>Reinhard F. </a:t>
            </a:r>
            <a:r>
              <a:rPr lang="de-DE" sz="2800" dirty="0" smtClean="0">
                <a:solidFill>
                  <a:srgbClr val="000000"/>
                </a:solidFill>
                <a:latin typeface="Arial" pitchFamily="34" charset="0"/>
              </a:rPr>
              <a:t>Werner</a:t>
            </a:r>
            <a:endParaRPr lang="de-DE" sz="2800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 smtClean="0">
                <a:solidFill>
                  <a:srgbClr val="000000"/>
                </a:solidFill>
                <a:latin typeface="Arial" pitchFamily="34" charset="0"/>
              </a:rPr>
              <a:t>Institut </a:t>
            </a:r>
            <a:r>
              <a:rPr lang="de-DE" sz="2800" dirty="0">
                <a:solidFill>
                  <a:srgbClr val="000000"/>
                </a:solidFill>
                <a:latin typeface="Arial" pitchFamily="34" charset="0"/>
              </a:rPr>
              <a:t>für Theoretische Physik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 smtClean="0">
                <a:solidFill>
                  <a:srgbClr val="000000"/>
                </a:solidFill>
                <a:latin typeface="Arial" pitchFamily="34" charset="0"/>
              </a:rPr>
              <a:t>Leibniz Universität </a:t>
            </a:r>
            <a:r>
              <a:rPr lang="de-DE" sz="2800" dirty="0">
                <a:solidFill>
                  <a:srgbClr val="000000"/>
                </a:solidFill>
                <a:latin typeface="Arial" pitchFamily="34" charset="0"/>
              </a:rPr>
              <a:t>Hannover</a:t>
            </a:r>
          </a:p>
        </p:txBody>
      </p:sp>
      <p:pic>
        <p:nvPicPr>
          <p:cNvPr id="6" name="Picture 13" descr="h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3"/>
            <a:ext cx="1081372" cy="1341932"/>
          </a:xfrm>
          <a:prstGeom prst="rect">
            <a:avLst/>
          </a:prstGeom>
          <a:noFill/>
        </p:spPr>
      </p:pic>
      <p:pic>
        <p:nvPicPr>
          <p:cNvPr id="7" name="Picture 9" descr="luh_logo_rgb_0_80_155 (2)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33648" y="142852"/>
            <a:ext cx="2471369" cy="714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/>
          <p:cNvSpPr txBox="1"/>
          <p:nvPr/>
        </p:nvSpPr>
        <p:spPr>
          <a:xfrm>
            <a:off x="1835696" y="4580321"/>
            <a:ext cx="35048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 directions in </a:t>
            </a:r>
          </a:p>
          <a:p>
            <a:r>
              <a:rPr lang="en-US" sz="2400" dirty="0" smtClean="0"/>
              <a:t>the Foundations of Physics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Washington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April 24, 2015</a:t>
            </a:r>
            <a:endParaRPr lang="de-DE" sz="2400" dirty="0">
              <a:solidFill>
                <a:prstClr val="black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2141" y="2056780"/>
            <a:ext cx="907973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an ontological </a:t>
            </a:r>
          </a:p>
          <a:p>
            <a:pPr algn="ctr"/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commitment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 the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quantum level </a:t>
            </a:r>
          </a:p>
          <a:p>
            <a:pPr algn="ctr"/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helpful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good physics?</a:t>
            </a:r>
            <a:endParaRPr lang="de-DE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AutoShape 4" descr="UC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6" descr="UCL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8" descr="UCL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10" descr="UCL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AutoShape 12" descr="UCL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AutoShape 14" descr="UCL log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2290" name="Picture 2" descr="http://carnap.umd.edu/philphysics/graphics/head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t="5037" r="64751" b="34066"/>
          <a:stretch/>
        </p:blipFill>
        <p:spPr bwMode="auto">
          <a:xfrm>
            <a:off x="178898" y="4725144"/>
            <a:ext cx="1371052" cy="7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6197651" y="4581128"/>
            <a:ext cx="2688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Version </a:t>
            </a:r>
            <a:r>
              <a:rPr lang="de-DE" sz="2400" dirty="0" err="1" smtClean="0"/>
              <a:t>including</a:t>
            </a:r>
            <a:r>
              <a:rPr lang="de-DE" sz="2400" dirty="0" smtClean="0"/>
              <a:t> </a:t>
            </a:r>
          </a:p>
          <a:p>
            <a:r>
              <a:rPr lang="de-DE" sz="2400" dirty="0" err="1" smtClean="0">
                <a:solidFill>
                  <a:prstClr val="black"/>
                </a:solidFill>
              </a:rPr>
              <a:t>some</a:t>
            </a:r>
            <a:r>
              <a:rPr lang="de-DE" sz="2400" dirty="0" smtClean="0">
                <a:solidFill>
                  <a:prstClr val="black"/>
                </a:solidFill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</a:rPr>
              <a:t>comments</a:t>
            </a:r>
            <a:r>
              <a:rPr lang="de-DE" sz="2400" dirty="0" smtClean="0">
                <a:solidFill>
                  <a:prstClr val="black"/>
                </a:solidFill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</a:rPr>
              <a:t>by</a:t>
            </a:r>
            <a:r>
              <a:rPr lang="de-DE" sz="2400" dirty="0" smtClean="0">
                <a:solidFill>
                  <a:prstClr val="black"/>
                </a:solidFill>
              </a:rPr>
              <a:t> </a:t>
            </a:r>
            <a:br>
              <a:rPr lang="de-DE" sz="2400" dirty="0" smtClean="0">
                <a:solidFill>
                  <a:prstClr val="black"/>
                </a:solidFill>
              </a:rPr>
            </a:br>
            <a:r>
              <a:rPr lang="de-DE" sz="2400" dirty="0" smtClean="0">
                <a:solidFill>
                  <a:prstClr val="black"/>
                </a:solidFill>
              </a:rPr>
              <a:t>Shelly Goldstein</a:t>
            </a:r>
            <a:endParaRPr lang="de-D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8" name="Rectangle 4"/>
          <p:cNvSpPr>
            <a:spLocks noGrp="1" noChangeArrowheads="1"/>
          </p:cNvSpPr>
          <p:nvPr>
            <p:ph type="title"/>
          </p:nvPr>
        </p:nvSpPr>
        <p:spPr>
          <a:xfrm>
            <a:off x="8305800" y="0"/>
            <a:ext cx="838200" cy="609600"/>
          </a:xfrm>
        </p:spPr>
        <p:txBody>
          <a:bodyPr/>
          <a:lstStyle/>
          <a:p>
            <a:r>
              <a:rPr lang="en-US" altLang="de-DE" sz="1800">
                <a:solidFill>
                  <a:schemeClr val="bg1"/>
                </a:solidFill>
              </a:rPr>
              <a:t>Apfel</a:t>
            </a:r>
          </a:p>
        </p:txBody>
      </p:sp>
      <p:pic>
        <p:nvPicPr>
          <p:cNvPr id="262149" name="Picture 5" descr="APFEL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80645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51" name="Picture 7" descr="Fliehkraftregler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3751" r="16000" b="36250"/>
          <a:stretch>
            <a:fillRect/>
          </a:stretch>
        </p:blipFill>
        <p:spPr bwMode="auto">
          <a:xfrm>
            <a:off x="7219950" y="2811463"/>
            <a:ext cx="17716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58" name="Text Box 14"/>
          <p:cNvSpPr txBox="1">
            <a:spLocks noChangeArrowheads="1"/>
          </p:cNvSpPr>
          <p:nvPr/>
        </p:nvSpPr>
        <p:spPr bwMode="auto">
          <a:xfrm>
            <a:off x="2991830" y="836712"/>
            <a:ext cx="53299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4800" dirty="0" smtClean="0"/>
              <a:t>An apple’s trajectory</a:t>
            </a:r>
            <a:endParaRPr lang="en-US" altLang="de-DE" sz="4800" dirty="0"/>
          </a:p>
        </p:txBody>
      </p:sp>
      <p:pic>
        <p:nvPicPr>
          <p:cNvPr id="262156" name="Picture 12" descr="new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19050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64" name="Picture 20" descr="heisenbe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16319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72" name="Picture 28" descr="APFEL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943600"/>
            <a:ext cx="80645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3024204" y="3598101"/>
            <a:ext cx="3286092" cy="997817"/>
            <a:chOff x="3024204" y="3598101"/>
            <a:chExt cx="3286092" cy="997817"/>
          </a:xfrm>
        </p:grpSpPr>
        <p:sp>
          <p:nvSpPr>
            <p:cNvPr id="262169" name="Text Box 25"/>
            <p:cNvSpPr txBox="1">
              <a:spLocks noChangeArrowheads="1"/>
            </p:cNvSpPr>
            <p:nvPr/>
          </p:nvSpPr>
          <p:spPr bwMode="auto">
            <a:xfrm>
              <a:off x="3091849" y="4134253"/>
              <a:ext cx="313444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400" b="1" dirty="0" smtClean="0">
                  <a:solidFill>
                    <a:srgbClr val="FF0000"/>
                  </a:solidFill>
                </a:rPr>
                <a:t>nowhere differentiable</a:t>
              </a:r>
              <a:endParaRPr lang="en-US" altLang="de-DE" sz="2400" b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feld 1"/>
                <p:cNvSpPr txBox="1"/>
                <p:nvPr/>
              </p:nvSpPr>
              <p:spPr>
                <a:xfrm>
                  <a:off x="3024204" y="3598101"/>
                  <a:ext cx="32860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800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de-DE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8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de-DE" sz="28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de-DE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de-DE" sz="28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de-DE" sz="2800" b="0" i="1" smtClean="0">
                            <a:latin typeface="Cambria Math"/>
                          </a:rPr>
                          <m:t>𝑑𝑡</m:t>
                        </m:r>
                        <m:r>
                          <a:rPr lang="de-DE" sz="2800" b="0" i="1" smtClean="0">
                            <a:latin typeface="Cambria Math"/>
                          </a:rPr>
                          <m:t>+</m:t>
                        </m:r>
                        <m:r>
                          <a:rPr lang="de-DE" sz="2800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de-DE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800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de-DE" sz="28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de-DE" sz="2800" dirty="0" smtClean="0"/>
                </a:p>
              </p:txBody>
            </p:sp>
          </mc:Choice>
          <mc:Fallback xmlns="">
            <p:sp>
              <p:nvSpPr>
                <p:cNvPr id="2" name="Textfeld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4204" y="3598101"/>
                  <a:ext cx="3286092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uppieren 4"/>
          <p:cNvGrpSpPr/>
          <p:nvPr/>
        </p:nvGrpSpPr>
        <p:grpSpPr>
          <a:xfrm>
            <a:off x="2598862" y="1952625"/>
            <a:ext cx="4608512" cy="1459604"/>
            <a:chOff x="2288881" y="1669061"/>
            <a:chExt cx="4608512" cy="1459604"/>
          </a:xfrm>
        </p:grpSpPr>
        <p:sp>
          <p:nvSpPr>
            <p:cNvPr id="262167" name="Text Box 23"/>
            <p:cNvSpPr txBox="1">
              <a:spLocks noChangeArrowheads="1"/>
            </p:cNvSpPr>
            <p:nvPr/>
          </p:nvSpPr>
          <p:spPr bwMode="auto">
            <a:xfrm>
              <a:off x="3505200" y="2667000"/>
              <a:ext cx="229049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400" b="1" dirty="0">
                  <a:solidFill>
                    <a:srgbClr val="FF0000"/>
                  </a:solidFill>
                </a:rPr>
                <a:t>2x </a:t>
              </a:r>
              <a:r>
                <a:rPr lang="en-US" altLang="de-DE" sz="2400" b="1" dirty="0" smtClean="0">
                  <a:solidFill>
                    <a:srgbClr val="FF0000"/>
                  </a:solidFill>
                </a:rPr>
                <a:t>differentiable</a:t>
              </a:r>
              <a:endParaRPr lang="en-US" altLang="de-DE" sz="2400" b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feld 2"/>
                <p:cNvSpPr txBox="1"/>
                <p:nvPr/>
              </p:nvSpPr>
              <p:spPr>
                <a:xfrm>
                  <a:off x="2288881" y="1669061"/>
                  <a:ext cx="4608512" cy="982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800" b="0" i="1" smtClean="0">
                            <a:latin typeface="Cambria Math"/>
                          </a:rPr>
                          <m:t>𝑚</m:t>
                        </m:r>
                        <m:sSub>
                          <m:sSubPr>
                            <m:ctrlPr>
                              <a:rPr lang="de-DE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̈"/>
                                <m:ctrlPr>
                                  <a:rPr lang="de-DE" sz="28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de-DE" sz="28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de-DE" sz="2800" b="0" i="1" smtClean="0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de-DE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2800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de-DE" sz="2800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de-DE" sz="2800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28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800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de-DE" sz="2800" dirty="0" smtClean="0"/>
                </a:p>
              </p:txBody>
            </p:sp>
          </mc:Choice>
          <mc:Fallback xmlns="">
            <p:sp>
              <p:nvSpPr>
                <p:cNvPr id="3" name="Textfeld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8881" y="1669061"/>
                  <a:ext cx="4608512" cy="98206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uppieren 6"/>
          <p:cNvGrpSpPr/>
          <p:nvPr/>
        </p:nvGrpSpPr>
        <p:grpSpPr>
          <a:xfrm>
            <a:off x="3038404" y="5118861"/>
            <a:ext cx="3405804" cy="1519006"/>
            <a:chOff x="3038404" y="5157192"/>
            <a:chExt cx="3405804" cy="1519006"/>
          </a:xfrm>
        </p:grpSpPr>
        <p:sp>
          <p:nvSpPr>
            <p:cNvPr id="262171" name="Text Box 27"/>
            <p:cNvSpPr txBox="1">
              <a:spLocks noChangeArrowheads="1"/>
            </p:cNvSpPr>
            <p:nvPr/>
          </p:nvSpPr>
          <p:spPr bwMode="auto">
            <a:xfrm>
              <a:off x="3925331" y="6214533"/>
              <a:ext cx="16064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400" b="1" dirty="0" smtClean="0">
                  <a:solidFill>
                    <a:srgbClr val="FF0000"/>
                  </a:solidFill>
                </a:rPr>
                <a:t>Trajectory?</a:t>
              </a:r>
              <a:endParaRPr lang="en-US" altLang="de-DE" sz="2400" b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feld 3"/>
                <p:cNvSpPr txBox="1"/>
                <p:nvPr/>
              </p:nvSpPr>
              <p:spPr>
                <a:xfrm>
                  <a:off x="3038404" y="5157192"/>
                  <a:ext cx="3405804" cy="956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800" b="0" i="1" smtClean="0">
                            <a:latin typeface="Cambria Math"/>
                          </a:rPr>
                          <m:t>𝑖</m:t>
                        </m:r>
                        <m:r>
                          <a:rPr lang="de-DE" sz="2800" b="0" i="1" smtClean="0">
                            <a:latin typeface="Cambria Math"/>
                            <a:ea typeface="Cambria Math"/>
                          </a:rPr>
                          <m:t>ℏ</m:t>
                        </m:r>
                        <m:acc>
                          <m:accPr>
                            <m:chr m:val="̇"/>
                            <m:ctrlPr>
                              <a:rPr lang="de-DE" sz="28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2800" b="0" i="1" smtClean="0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</m:acc>
                        <m:r>
                          <a:rPr lang="de-DE" sz="28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2800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de-DE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2800" b="0" i="1" smtClean="0">
                                    <a:latin typeface="Cambria Math"/>
                                    <a:ea typeface="Cambria Math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lang="de-DE" sz="2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28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de-DE" sz="2800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  <m:r>
                          <a:rPr lang="de-DE" sz="28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2800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a:rPr lang="de-DE" sz="28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de-DE" sz="28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de-DE" sz="2800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oMath>
                    </m:oMathPara>
                  </a14:m>
                  <a:endParaRPr lang="de-DE" sz="2800" dirty="0" smtClean="0"/>
                </a:p>
              </p:txBody>
            </p:sp>
          </mc:Choice>
          <mc:Fallback xmlns="">
            <p:sp>
              <p:nvSpPr>
                <p:cNvPr id="4" name="Textfeld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404" y="5157192"/>
                  <a:ext cx="3405804" cy="9568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echteck 26"/>
          <p:cNvSpPr/>
          <p:nvPr/>
        </p:nvSpPr>
        <p:spPr>
          <a:xfrm>
            <a:off x="672468" y="-14610"/>
            <a:ext cx="7931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Continuity</a:t>
            </a:r>
            <a:r>
              <a:rPr lang="de-D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and </a:t>
            </a:r>
            <a:r>
              <a:rPr lang="de-DE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Continuum</a:t>
            </a:r>
            <a:r>
              <a:rPr lang="de-D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de-D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253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10087 -0.15555 C 0.1342 -0.1956 0.16424 -0.22476 0.18559 -0.23217 C 0.21059 -0.23958 0.29184 -0.26458 0.33177 -0.14467 C 0.3717 -0.02476 0.3901 0.24607 0.41927 0.35348 " pathEditMode="relative" rAng="0" ptsTypes="FffsF">
                                      <p:cBhvr>
                                        <p:cTn id="6" dur="1000" fill="hold"/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5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27 0.35348 C 0.43108 0.34329 0.42708 0.34028 0.43264 0.35139 C 0.44063 0.34074 0.43629 0.34375 0.44427 0.34028 C 0.44479 0.33797 0.44462 0.33496 0.44601 0.33357 C 0.44844 0.33149 0.4526 0.33426 0.45434 0.33125 C 0.4592 0.32315 0.44531 0.3169 0.44271 0.31574 C 0.43958 0.29607 0.43906 0.29352 0.42431 0.28681 C 0.41632 0.28866 0.40885 0.29144 0.40104 0.29352 C 0.4 0.29121 0.39861 0.28912 0.39774 0.28681 C 0.39688 0.28473 0.39774 0.28079 0.39601 0.2801 C 0.39445 0.2794 0.3941 0.28357 0.39271 0.28473 C 0.39115 0.28588 0.38941 0.28612 0.38767 0.28681 C 0.3809 0.28473 0.3776 0.28172 0.37101 0.28473 C 0.36389 0.28149 0.35816 0.28195 0.3526 0.28912 C 0.34167 0.27917 0.34896 0.27917 0.33264 0.28241 C 0.32986 0.2838 0.32691 0.28496 0.32431 0.28681 C 0.32257 0.28797 0.32135 0.29121 0.31927 0.29121 C 0.31754 0.29121 0.31215 0.28403 0.31094 0.28241 C 0.29861 0.30741 0.31163 0.27848 0.30608 0.35139 C 0.3059 0.35348 0.29809 0.35973 0.29774 0.36019 C 0.2875 0.37223 0.28524 0.37639 0.27274 0.38241 C 0.26563 0.3801 0.25781 0.37755 0.25104 0.37362 C 0.24653 0.37084 0.23767 0.36459 0.23767 0.36482 C 0.24184 0.35602 0.24288 0.35047 0.24427 0.34028 C 0.24375 0.33727 0.2441 0.33357 0.24271 0.33125 C 0.24167 0.3294 0.23941 0.32987 0.23767 0.32917 C 0.23229 0.32686 0.22813 0.32269 0.22274 0.32014 C 0.23264 0.3301 0.23507 0.3294 0.24774 0.32686 C 0.25122 0.31968 0.25573 0.31412 0.25938 0.30695 C 0.2599 0.30394 0.26094 0.29792 0.26094 0.29815 C 0.26146 0.30093 0.26042 0.30602 0.26267 0.30695 C 0.26458 0.30787 0.26406 0.29954 0.26597 0.30024 C 0.26823 0.30116 0.26684 0.30625 0.26771 0.30903 C 0.26858 0.31158 0.26997 0.31343 0.27101 0.31574 C 0.26858 0.32801 0.26406 0.3375 0.25608 0.34468 C 0.25747 0.35463 0.25781 0.3669 0.26441 0.37362 C 0.26754 0.37686 0.27431 0.38241 0.27431 0.38264 C 0.27535 0.38473 0.27726 0.38658 0.2776 0.38912 C 0.27882 0.39838 0.26754 0.41366 0.26267 0.41806 C 0.25521 0.43195 0.25382 0.4338 0.25104 0.44908 C 0.26076 0.46204 0.26007 0.46042 0.27604 0.45787 C 0.28854 0.46366 0.2816 0.46528 0.29774 0.4625 C 0.30469 0.45278 0.30625 0.43264 0.30938 0.42014 C 0.31007 0.41713 0.31372 0.41713 0.31597 0.41574 C 0.31701 0.40463 0.31719 0.39329 0.31927 0.38241 C 0.31979 0.3794 0.32049 0.37662 0.32101 0.37362 C 0.32205 0.3669 0.32118 0.3588 0.32431 0.35348 C 0.32552 0.35139 0.3276 0.35047 0.32934 0.34908 C 0.33785 0.35209 0.33924 0.35602 0.34601 0.3625 C 0.36146 0.37709 0.34445 0.35602 0.35764 0.37362 C 0.36059 0.38473 0.35764 0.39561 0.35608 0.40695 C 0.3566 0.41366 0.35521 0.42107 0.35764 0.42686 C 0.35955 0.43149 0.36771 0.43565 0.36771 0.43588 C 0.37344 0.43195 0.3783 0.42732 0.38438 0.42454 C 0.3875 0.42894 0.38854 0.4375 0.39271 0.44028 C 0.39479 0.44167 0.39705 0.44167 0.39931 0.44237 C 0.41094 0.4375 0.41458 0.41899 0.42604 0.40903 C 0.43142 0.39792 0.43368 0.37963 0.42934 0.3669 C 0.42847 0.36436 0.42604 0.36389 0.42431 0.3625 C 0.4224 0.35417 0.4184 0.34838 0.41597 0.34028 C 0.41476 0.33588 0.41267 0.32686 0.41267 0.32709 C 0.41441 0.32547 0.41597 0.32362 0.41771 0.32246 C 0.41927 0.3213 0.42153 0.32176 0.42274 0.32014 C 0.42865 0.31227 0.42535 0.30811 0.43438 0.30024 C 0.45486 0.3051 0.4467 0.30672 0.45938 0.30232 C 0.46111 0.30093 0.4632 0.3 0.46441 0.29792 C 0.46545 0.29607 0.46476 0.29283 0.46597 0.29121 C 0.46771 0.28889 0.47049 0.28843 0.47274 0.28681 C 0.47778 0.28311 0.48368 0.27662 0.48767 0.2713 C 0.49288 0.26459 0.49583 0.25602 0.50104 0.24908 C 0.50156 0.24607 0.50087 0.24237 0.5026 0.24028 C 0.50521 0.23727 0.51267 0.23565 0.51267 0.23588 C 0.51962 0.22662 0.5224 0.21528 0.5276 0.20463 C 0.52674 0.1882 0.52986 0.17176 0.51927 0.1625 C 0.51649 0.1632 0.51354 0.1632 0.51094 0.16459 C 0.50538 0.16737 0.50347 0.17315 0.49774 0.1757 C 0.49167 0.16389 0.48872 0.1669 0.4776 0.16899 C 0.47049 0.17408 0.46563 0.17686 0.45764 0.17362 C 0.45 0.15811 0.44028 0.16621 0.42934 0.1713 C 0.42726 0.1632 0.4257 0.14908 0.41927 0.14468 C 0.41563 0.14237 0.41146 0.1419 0.40764 0.14028 C 0.4066 0.13866 0.40556 0.13704 0.40434 0.13565 C 0.40226 0.13334 0.39965 0.13172 0.39774 0.12917 C 0.39462 0.125 0.39236 0.11991 0.38941 0.11574 C 0.37882 0.1176 0.37413 0.11737 0.36597 0.12454 C 0.36215 0.14098 0.36771 0.12199 0.35938 0.13565 C 0.35833 0.1375 0.35851 0.14028 0.35764 0.14237 C 0.35035 0.15857 0.34149 0.17848 0.32934 0.18912 C 0.32656 0.18843 0.32344 0.18866 0.32101 0.18681 C 0.31927 0.18542 0.31875 0.18241 0.31771 0.1801 C 0.31424 0.17199 0.31076 0.16412 0.30764 0.15579 C 0.30486 0.15649 0.30191 0.15625 0.29931 0.15787 C 0.29722 0.15926 0.29618 0.16274 0.29427 0.16459 C 0.29288 0.16598 0.29097 0.16621 0.28941 0.1669 C 0.28247 0.15811 0.28177 0.15787 0.27274 0.15348 C 0.24236 0.1551 0.23212 0.15255 0.20938 0.16459 C 0.20347 0.17246 0.20139 0.17824 0.19931 0.18912 C 0.20243 0.20116 0.20938 0.20417 0.21771 0.20695 C 0.22587 0.21412 0.22899 0.2132 0.23438 0.20232 C 0.23195 0.21482 0.23212 0.22871 0.23941 0.23797 C 0.23993 0.24838 0.23802 0.25949 0.24097 0.26899 C 0.24201 0.27199 0.24601 0.2669 0.24774 0.26459 C 0.24896 0.26297 0.24861 0.25996 0.24931 0.25787 C 0.25191 0.2507 0.25521 0.24144 0.25938 0.23565 C 0.2599 0.2338 0.26198 0.22246 0.26441 0.22246 C 0.26615 0.22246 0.26545 0.22686 0.26597 0.22917 C 0.26649 0.23658 0.2651 0.24468 0.26771 0.25139 C 0.26858 0.25371 0.27153 0.24885 0.27274 0.24676 C 0.27552 0.24213 0.27691 0.23612 0.27934 0.23125 C 0.28021 0.22732 0.28108 0.21852 0.28438 0.21574 C 0.28733 0.2132 0.29427 0.21135 0.29427 0.21158 C 0.29965 0.20093 0.29983 0.19005 0.3026 0.17801 C 0.30365 0.17338 0.30608 0.16459 0.30608 0.16482 C 0.3066 0.1669 0.30625 0.16991 0.30764 0.1713 C 0.31267 0.17686 0.33004 0.17593 0.33767 0.17801 C 0.33924 0.1875 0.34236 0.20278 0.33767 0.21135 C 0.33542 0.21551 0.32986 0.2125 0.32604 0.21343 C 0.31424 0.21621 0.30313 0.21991 0.29427 0.23125 C 0.29115 0.24468 0.29757 0.24977 0.30434 0.25787 C 0.31059 0.26528 0.3151 0.27454 0.32101 0.28241 C 0.32622 0.30232 0.31649 0.30232 0.30608 0.30903 C 0.29774 0.31436 0.30174 0.31227 0.29427 0.31574 C 0.28767 0.32917 0.29392 0.33079 0.3026 0.34237 C 0.30538 0.34607 0.30938 0.35579 0.30938 0.35602 C 0.30885 0.36019 0.31059 0.3669 0.30764 0.36899 C 0.30399 0.3713 0.29965 0.3669 0.29601 0.36459 C 0.29236 0.36227 0.28594 0.35579 0.28594 0.35602 C 0.27899 0.3588 0.2783 0.36505 0.27274 0.3713 C 0.26875 0.37593 0.26736 0.37593 0.26267 0.37801 C 0.25642 0.38449 0.24861 0.38889 0.24271 0.39584 C 0.23316 0.40718 0.22465 0.41945 0.21771 0.43357 C 0.21146 0.42524 0.21059 0.41667 0.20608 0.40695 C 0.20347 0.40162 0.19774 0.39121 0.19774 0.39144 C 0.19722 0.38843 0.19497 0.37616 0.19427 0.3757 C 0.19271 0.37477 0.19097 0.37732 0.18941 0.37801 C 0.17951 0.39121 0.17031 0.40255 0.16267 0.41806 C 0.16129 0.42084 0.16493 0.41204 0.16597 0.40903 C 0.1691 0.39908 0.17101 0.39121 0.17604 0.38241 C 0.18038 0.36366 0.19618 0.36343 0.20764 0.35579 C 0.22361 0.34491 0.23403 0.32084 0.24427 0.30232 C 0.25035 0.29144 0.27535 0.28982 0.28594 0.28681 C 0.29097 0.2801 0.29375 0.2757 0.29601 0.2669 C 0.29375 0.25301 0.29358 0.23403 0.27934 0.22917 C 0.27483 0.22755 0.27049 0.22593 0.26597 0.22454 C 0.26372 0.22385 0.25938 0.22246 0.25938 0.22269 C 0.25833 0.22014 0.25642 0.21829 0.25608 0.21574 C 0.25556 0.21135 0.25972 0.20533 0.26094 0.20232 C 0.26719 0.18588 0.26076 0.19607 0.26927 0.18473 C 0.26979 0.18241 0.27014 0.1801 0.27101 0.17801 C 0.27188 0.1757 0.27361 0.17385 0.27431 0.1713 C 0.27604 0.16505 0.27639 0.15811 0.2776 0.15139 C 0.27708 0.14537 0.28038 0.13496 0.27604 0.13357 C 0.23351 0.11968 0.21771 0.1507 0.18264 0.15787 C 0.17326 0.16227 0.18142 0.16088 0.17431 0.15348 C 0.17292 0.15209 0.16701 0.1419 0.16528 0.14121 C 0.15382 0.15024 0.15504 0.16922 0.14774 0.18473 C 0.14601 0.18843 0.14271 0.19584 0.14271 0.19607 C 0.13941 0.21737 0.14184 0.14283 0.15799 0.14954 C 0.16441 0.15857 0.1592 0.25278 0.15608 0.2625 C 0.15156 0.27639 0.1474 0.29584 0.13941 0.30695 C 0.13663 0.31737 0.12292 0.22709 0.12049 0.23774 C 0.11927 0.23542 0.18004 0.2294 0.17986 0.22662 C 0.17899 0.21551 0.07413 0.26389 0.07882 0.2544 C 0.07986 0.25209 0.13385 0.1926 0.13507 0.19051 C 0.13663 0.18797 0.1467 0.26829 0.14601 0.2713 C 0.1441 0.27871 0.06233 0.15811 0.05903 0.16482 C 0.05851 0.17014 0.09566 0.0963 0.09392 0.10093 C 0.09306 0.10301 0.13715 0.14723 0.13559 0.14815 C 0.12778 0.15324 0.09445 0.15973 0.08663 0.16482 C 0.08507 0.16713 0.0507 0.24977 0.04861 0.24815 C 0.0434 0.24399 0.10556 0.24329 0.1007 0.23843 C 0.09792 0.23565 0.08941 0.30695 0.08941 0.30718 C 0.07639 0.30926 0.06129 0.31204 0.04931 0.32014 C 0.04045 0.32616 0.03576 0.33172 0.02604 0.33565 C 0.025 0.33727 0.02379 0.33866 0.02274 0.34028 C 0.02153 0.34237 0.02066 0.34468 0.01927 0.34676 C 0.01615 0.35139 0.00938 0.36019 0.00938 0.36042 C 0.00833 0.36459 0.00747 0.36922 0.00608 0.37362 C 0.00521 0.37593 0.0033 0.37755 0.0026 0.3801 C 0.00156 0.38449 0.00174 0.38912 0.00104 0.39352 C 0.0007 0.39584 -0.00017 0.39792 -0.00069 0.40024 C 0.00104 0.42338 -0.00121 0.42454 0.01094 0.43565 C 0.01337 0.43473 0.02448 0.43172 0.00938 0.42917 C 0.00712 0.42871 0.00486 0.43056 0.0026 0.43125 C -0.01215 0.44144 -0.0059 0.43843 -0.01562 0.44237 C -0.02361 0.45047 -0.02986 0.45834 -0.03906 0.4625 C -0.04184 0.46181 -0.04566 0.4632 -0.0474 0.46019 C -0.05017 0.45533 -0.05069 0.44237 -0.05069 0.4426 C -0.05017 0.43426 -0.05 0.42616 -0.04896 0.41806 C -0.04826 0.41343 -0.04566 0.40463 -0.04566 0.40487 C -0.04861 0.3801 -0.04496 0.37778 -0.05903 0.3713 C -0.06354 0.37199 -0.06805 0.37199 -0.0724 0.37362 C -0.0743 0.37431 -0.07726 0.37547 -0.07726 0.37801 C -0.07726 0.38033 -0.07396 0.3794 -0.0724 0.3801 C -0.07014 0.3794 -0.06771 0.37917 -0.06562 0.37801 C -0.06371 0.37709 -0.05955 0.3713 -0.06059 0.37362 C -0.06267 0.37801 -0.06892 0.38473 -0.06892 0.38496 C -0.07257 0.39862 -0.08125 0.41019 -0.08733 0.42246 C -0.08976 0.42732 -0.09236 0.43936 -0.09566 0.44237 C -0.09757 0.44399 -0.1 0.44399 -0.10226 0.44468 C -0.11024 0.43449 -0.1 0.44676 -0.11233 0.43565 C -0.12292 0.42616 -0.13125 0.41459 -0.14392 0.41135 C -0.14444 0.41436 -0.14566 0.41713 -0.14566 0.42014 C -0.14531 0.43473 -0.14201 0.49375 -0.13073 0.51135 C -0.12604 0.51852 -0.12361 0.51829 -0.11736 0.52014 C -0.09826 0.51899 -0.08524 0.51181 -0.07066 0.52454 C -0.06424 0.52176 -0.06701 0.52176 -0.06059 0.52454 C -0.05729 0.52593 -0.05069 0.52917 -0.05069 0.5294 C -0.04844 0.52477 -0.04479 0.52107 -0.04392 0.51574 C -0.0434 0.51274 -0.02587 0.54005 -0.02743 0.53797 C -0.02882 0.53612 -0.00243 0.50533 -0.00417 0.50672 C -0.00694 0.51227 -0.02743 0.47385 -0.03403 0.46667 C -0.03542 0.46528 -0.02517 0.49121 -0.02569 0.48889 C -0.02621 0.48658 -0.00729 0.49445 -0.00573 0.49352 C -0.00312 0.4919 -0.01285 0.53403 -0.01285 0.53426 " pathEditMode="relative" rAng="0" ptsTypes="fffffffffffffffffffffffffffffffffffffffffffffffffffffffffffffffffffffffffffffffffffffffffffffffffffffffffffffffffffffffffffffffffffffffffffffffffffffffffffffffffffffffffffffffffffffffffffffffffffffffffffffffffffffff">
                                      <p:cBhvr>
                                        <p:cTn id="20" dur="3000" fill="hold"/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26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051720" y="332656"/>
            <a:ext cx="4987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err="1" smtClean="0"/>
              <a:t>How</a:t>
            </a:r>
            <a:r>
              <a:rPr lang="de-DE" sz="4000" dirty="0" smtClean="0"/>
              <a:t> real </a:t>
            </a:r>
            <a:r>
              <a:rPr lang="de-DE" sz="4000" dirty="0" err="1" smtClean="0"/>
              <a:t>are</a:t>
            </a:r>
            <a:r>
              <a:rPr lang="de-DE" sz="4000" dirty="0" smtClean="0"/>
              <a:t> </a:t>
            </a:r>
            <a:r>
              <a:rPr lang="de-DE" sz="4000" dirty="0" err="1" smtClean="0"/>
              <a:t>the</a:t>
            </a:r>
            <a:r>
              <a:rPr lang="de-DE" sz="4000" dirty="0" smtClean="0"/>
              <a:t> </a:t>
            </a:r>
            <a:r>
              <a:rPr lang="de-DE" sz="4000" dirty="0" err="1" smtClean="0"/>
              <a:t>reals</a:t>
            </a:r>
            <a:r>
              <a:rPr lang="de-DE" sz="4000" dirty="0" smtClean="0"/>
              <a:t>?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95536" y="1196752"/>
            <a:ext cx="8363828" cy="864096"/>
            <a:chOff x="395536" y="1196752"/>
            <a:chExt cx="8363828" cy="864096"/>
          </a:xfrm>
        </p:grpSpPr>
        <p:sp>
          <p:nvSpPr>
            <p:cNvPr id="4" name="Textfeld 3"/>
            <p:cNvSpPr txBox="1"/>
            <p:nvPr/>
          </p:nvSpPr>
          <p:spPr>
            <a:xfrm>
              <a:off x="395536" y="1196752"/>
              <a:ext cx="83638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err="1" smtClean="0"/>
                <a:t>Like</a:t>
              </a:r>
              <a:r>
                <a:rPr lang="de-DE" sz="2800" dirty="0" smtClean="0"/>
                <a:t> all </a:t>
              </a:r>
              <a:r>
                <a:rPr lang="de-DE" sz="2800" dirty="0" err="1" smtClean="0"/>
                <a:t>mathematical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objects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they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are</a:t>
              </a:r>
              <a:r>
                <a:rPr lang="de-DE" sz="2800" dirty="0" smtClean="0"/>
                <a:t> human </a:t>
              </a:r>
              <a:r>
                <a:rPr lang="de-DE" sz="2800" dirty="0" err="1" smtClean="0"/>
                <a:t>inventions</a:t>
              </a:r>
              <a:endParaRPr lang="de-DE" sz="2800" dirty="0" smtClean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2411760" y="1660738"/>
              <a:ext cx="5792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(but </a:t>
              </a:r>
              <a:r>
                <a:rPr lang="de-DE" sz="2000" dirty="0" err="1" smtClean="0"/>
                <a:t>mathematical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Platonism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is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beside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the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point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here</a:t>
              </a:r>
              <a:r>
                <a:rPr lang="de-DE" sz="2000" dirty="0" smtClean="0"/>
                <a:t>)</a:t>
              </a: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395536" y="2276872"/>
            <a:ext cx="7942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Could</a:t>
            </a:r>
            <a:r>
              <a:rPr lang="de-DE" sz="2800" dirty="0" smtClean="0"/>
              <a:t> </a:t>
            </a:r>
            <a:r>
              <a:rPr lang="de-DE" sz="2800" dirty="0" err="1" smtClean="0"/>
              <a:t>we</a:t>
            </a:r>
            <a:r>
              <a:rPr lang="de-DE" sz="2800" dirty="0" smtClean="0"/>
              <a:t> not do </a:t>
            </a:r>
            <a:r>
              <a:rPr lang="de-DE" sz="2800" dirty="0" err="1" smtClean="0"/>
              <a:t>Physical</a:t>
            </a:r>
            <a:r>
              <a:rPr lang="de-DE" sz="2800" dirty="0" smtClean="0"/>
              <a:t> Geometry </a:t>
            </a:r>
            <a:r>
              <a:rPr lang="de-DE" sz="2800" dirty="0" err="1" smtClean="0"/>
              <a:t>with</a:t>
            </a:r>
            <a:r>
              <a:rPr lang="de-DE" sz="2800" dirty="0" smtClean="0"/>
              <a:t> all </a:t>
            </a:r>
            <a:r>
              <a:rPr lang="de-DE" sz="2800" dirty="0" err="1" smtClean="0"/>
              <a:t>distances</a:t>
            </a:r>
            <a:endParaRPr lang="de-DE" sz="28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467544" y="2852936"/>
            <a:ext cx="604011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rational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 smtClean="0"/>
              <a:t>constructible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ruler</a:t>
            </a:r>
            <a:r>
              <a:rPr lang="de-DE" sz="2800" dirty="0" smtClean="0"/>
              <a:t> and </a:t>
            </a:r>
            <a:r>
              <a:rPr lang="de-DE" sz="2800" dirty="0" err="1" smtClean="0"/>
              <a:t>compass</a:t>
            </a:r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real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hyper-real (non-standard </a:t>
            </a:r>
            <a:r>
              <a:rPr lang="de-DE" sz="2800" dirty="0" err="1" smtClean="0"/>
              <a:t>analysis</a:t>
            </a:r>
            <a:r>
              <a:rPr lang="de-DE" sz="2800" dirty="0" smtClean="0"/>
              <a:t>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7544" y="5013176"/>
            <a:ext cx="7271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At</a:t>
            </a:r>
            <a:r>
              <a:rPr lang="de-DE" sz="2800" dirty="0" smtClean="0"/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any</a:t>
            </a:r>
            <a:r>
              <a:rPr lang="de-DE" sz="2800" dirty="0" smtClean="0">
                <a:solidFill>
                  <a:srgbClr val="FF0000"/>
                </a:solidFill>
              </a:rPr>
              <a:t> finite </a:t>
            </a:r>
            <a:r>
              <a:rPr lang="de-DE" sz="2800" dirty="0" err="1" smtClean="0">
                <a:solidFill>
                  <a:srgbClr val="FF0000"/>
                </a:solidFill>
              </a:rPr>
              <a:t>accuracy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/>
              <a:t>these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indistinguishable</a:t>
            </a:r>
            <a:endParaRPr lang="de-DE" sz="2800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1074742" y="5445224"/>
            <a:ext cx="6521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refinement</a:t>
            </a:r>
            <a:r>
              <a:rPr lang="de-DE" sz="2800" dirty="0" smtClean="0"/>
              <a:t> </a:t>
            </a:r>
            <a:r>
              <a:rPr lang="de-DE" sz="2800" dirty="0" err="1" smtClean="0"/>
              <a:t>process</a:t>
            </a:r>
            <a:r>
              <a:rPr lang="de-DE" sz="2800" dirty="0"/>
              <a:t> </a:t>
            </a:r>
            <a:r>
              <a:rPr lang="de-DE" sz="2800" dirty="0" smtClean="0"/>
              <a:t>= </a:t>
            </a:r>
            <a:r>
              <a:rPr lang="de-DE" sz="2800" dirty="0" err="1" smtClean="0">
                <a:solidFill>
                  <a:srgbClr val="0000FF"/>
                </a:solidFill>
              </a:rPr>
              <a:t>Hausdorff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 err="1" smtClean="0">
                <a:solidFill>
                  <a:srgbClr val="0000FF"/>
                </a:solidFill>
              </a:rPr>
              <a:t>completion</a:t>
            </a:r>
            <a:endParaRPr lang="de-DE" sz="2800" dirty="0" smtClean="0">
              <a:solidFill>
                <a:srgbClr val="0000FF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827584" y="3717033"/>
            <a:ext cx="7841447" cy="2031834"/>
            <a:chOff x="827584" y="3717033"/>
            <a:chExt cx="7841447" cy="2031834"/>
          </a:xfrm>
        </p:grpSpPr>
        <p:sp>
          <p:nvSpPr>
            <p:cNvPr id="10" name="Freihandform 9"/>
            <p:cNvSpPr/>
            <p:nvPr/>
          </p:nvSpPr>
          <p:spPr>
            <a:xfrm>
              <a:off x="1813037" y="3961825"/>
              <a:ext cx="6855994" cy="1787042"/>
            </a:xfrm>
            <a:custGeom>
              <a:avLst/>
              <a:gdLst>
                <a:gd name="connsiteX0" fmla="*/ 5969878 w 6587071"/>
                <a:gd name="connsiteY0" fmla="*/ 1790150 h 1854865"/>
                <a:gd name="connsiteX1" fmla="*/ 6418611 w 6587071"/>
                <a:gd name="connsiteY1" fmla="*/ 1747816 h 1854865"/>
                <a:gd name="connsiteX2" fmla="*/ 6520211 w 6587071"/>
                <a:gd name="connsiteY2" fmla="*/ 791083 h 1854865"/>
                <a:gd name="connsiteX3" fmla="*/ 5961411 w 6587071"/>
                <a:gd name="connsiteY3" fmla="*/ 164550 h 1854865"/>
                <a:gd name="connsiteX4" fmla="*/ 525811 w 6587071"/>
                <a:gd name="connsiteY4" fmla="*/ 12150 h 1854865"/>
                <a:gd name="connsiteX5" fmla="*/ 517345 w 6587071"/>
                <a:gd name="connsiteY5" fmla="*/ 20616 h 1854865"/>
                <a:gd name="connsiteX0" fmla="*/ 5969878 w 6753683"/>
                <a:gd name="connsiteY0" fmla="*/ 1790150 h 1858191"/>
                <a:gd name="connsiteX1" fmla="*/ 6418611 w 6753683"/>
                <a:gd name="connsiteY1" fmla="*/ 1747816 h 1858191"/>
                <a:gd name="connsiteX2" fmla="*/ 6740345 w 6753683"/>
                <a:gd name="connsiteY2" fmla="*/ 740283 h 1858191"/>
                <a:gd name="connsiteX3" fmla="*/ 5961411 w 6753683"/>
                <a:gd name="connsiteY3" fmla="*/ 164550 h 1858191"/>
                <a:gd name="connsiteX4" fmla="*/ 525811 w 6753683"/>
                <a:gd name="connsiteY4" fmla="*/ 12150 h 1858191"/>
                <a:gd name="connsiteX5" fmla="*/ 517345 w 6753683"/>
                <a:gd name="connsiteY5" fmla="*/ 20616 h 1858191"/>
                <a:gd name="connsiteX0" fmla="*/ 5969878 w 6753518"/>
                <a:gd name="connsiteY0" fmla="*/ 1790150 h 1858191"/>
                <a:gd name="connsiteX1" fmla="*/ 6418611 w 6753518"/>
                <a:gd name="connsiteY1" fmla="*/ 1747816 h 1858191"/>
                <a:gd name="connsiteX2" fmla="*/ 6740345 w 6753518"/>
                <a:gd name="connsiteY2" fmla="*/ 740283 h 1858191"/>
                <a:gd name="connsiteX3" fmla="*/ 5961411 w 6753518"/>
                <a:gd name="connsiteY3" fmla="*/ 164550 h 1858191"/>
                <a:gd name="connsiteX4" fmla="*/ 525811 w 6753518"/>
                <a:gd name="connsiteY4" fmla="*/ 12150 h 1858191"/>
                <a:gd name="connsiteX5" fmla="*/ 517345 w 6753518"/>
                <a:gd name="connsiteY5" fmla="*/ 20616 h 1858191"/>
                <a:gd name="connsiteX0" fmla="*/ 5969878 w 6810208"/>
                <a:gd name="connsiteY0" fmla="*/ 1790150 h 1807908"/>
                <a:gd name="connsiteX1" fmla="*/ 6685621 w 6810208"/>
                <a:gd name="connsiteY1" fmla="*/ 1570016 h 1807908"/>
                <a:gd name="connsiteX2" fmla="*/ 6740345 w 6810208"/>
                <a:gd name="connsiteY2" fmla="*/ 740283 h 1807908"/>
                <a:gd name="connsiteX3" fmla="*/ 5961411 w 6810208"/>
                <a:gd name="connsiteY3" fmla="*/ 164550 h 1807908"/>
                <a:gd name="connsiteX4" fmla="*/ 525811 w 6810208"/>
                <a:gd name="connsiteY4" fmla="*/ 12150 h 1807908"/>
                <a:gd name="connsiteX5" fmla="*/ 517345 w 6810208"/>
                <a:gd name="connsiteY5" fmla="*/ 20616 h 1807908"/>
                <a:gd name="connsiteX0" fmla="*/ 5969878 w 6866246"/>
                <a:gd name="connsiteY0" fmla="*/ 1790150 h 1804632"/>
                <a:gd name="connsiteX1" fmla="*/ 6685621 w 6866246"/>
                <a:gd name="connsiteY1" fmla="*/ 1570016 h 1804632"/>
                <a:gd name="connsiteX2" fmla="*/ 6859710 w 6866246"/>
                <a:gd name="connsiteY2" fmla="*/ 994283 h 1804632"/>
                <a:gd name="connsiteX3" fmla="*/ 6740345 w 6866246"/>
                <a:gd name="connsiteY3" fmla="*/ 740283 h 1804632"/>
                <a:gd name="connsiteX4" fmla="*/ 5961411 w 6866246"/>
                <a:gd name="connsiteY4" fmla="*/ 164550 h 1804632"/>
                <a:gd name="connsiteX5" fmla="*/ 525811 w 6866246"/>
                <a:gd name="connsiteY5" fmla="*/ 12150 h 1804632"/>
                <a:gd name="connsiteX6" fmla="*/ 517345 w 6866246"/>
                <a:gd name="connsiteY6" fmla="*/ 20616 h 1804632"/>
                <a:gd name="connsiteX0" fmla="*/ 5969878 w 6904336"/>
                <a:gd name="connsiteY0" fmla="*/ 1790150 h 1804632"/>
                <a:gd name="connsiteX1" fmla="*/ 6685621 w 6904336"/>
                <a:gd name="connsiteY1" fmla="*/ 1570016 h 1804632"/>
                <a:gd name="connsiteX2" fmla="*/ 6859710 w 6904336"/>
                <a:gd name="connsiteY2" fmla="*/ 994283 h 1804632"/>
                <a:gd name="connsiteX3" fmla="*/ 5961411 w 6904336"/>
                <a:gd name="connsiteY3" fmla="*/ 164550 h 1804632"/>
                <a:gd name="connsiteX4" fmla="*/ 525811 w 6904336"/>
                <a:gd name="connsiteY4" fmla="*/ 12150 h 1804632"/>
                <a:gd name="connsiteX5" fmla="*/ 517345 w 6904336"/>
                <a:gd name="connsiteY5" fmla="*/ 20616 h 1804632"/>
                <a:gd name="connsiteX0" fmla="*/ 5969878 w 6859712"/>
                <a:gd name="connsiteY0" fmla="*/ 1790150 h 1790150"/>
                <a:gd name="connsiteX1" fmla="*/ 6859710 w 6859712"/>
                <a:gd name="connsiteY1" fmla="*/ 994283 h 1790150"/>
                <a:gd name="connsiteX2" fmla="*/ 5961411 w 6859712"/>
                <a:gd name="connsiteY2" fmla="*/ 164550 h 1790150"/>
                <a:gd name="connsiteX3" fmla="*/ 525811 w 6859712"/>
                <a:gd name="connsiteY3" fmla="*/ 12150 h 1790150"/>
                <a:gd name="connsiteX4" fmla="*/ 517345 w 6859712"/>
                <a:gd name="connsiteY4" fmla="*/ 20616 h 1790150"/>
                <a:gd name="connsiteX0" fmla="*/ 5969878 w 6859748"/>
                <a:gd name="connsiteY0" fmla="*/ 1790150 h 1790150"/>
                <a:gd name="connsiteX1" fmla="*/ 6859710 w 6859748"/>
                <a:gd name="connsiteY1" fmla="*/ 994283 h 1790150"/>
                <a:gd name="connsiteX2" fmla="*/ 5961411 w 6859748"/>
                <a:gd name="connsiteY2" fmla="*/ 164550 h 1790150"/>
                <a:gd name="connsiteX3" fmla="*/ 525811 w 6859748"/>
                <a:gd name="connsiteY3" fmla="*/ 12150 h 1790150"/>
                <a:gd name="connsiteX4" fmla="*/ 517345 w 6859748"/>
                <a:gd name="connsiteY4" fmla="*/ 20616 h 1790150"/>
                <a:gd name="connsiteX0" fmla="*/ 5909452 w 6799285"/>
                <a:gd name="connsiteY0" fmla="*/ 1787042 h 1787042"/>
                <a:gd name="connsiteX1" fmla="*/ 6799284 w 6799285"/>
                <a:gd name="connsiteY1" fmla="*/ 991175 h 1787042"/>
                <a:gd name="connsiteX2" fmla="*/ 5033200 w 6799285"/>
                <a:gd name="connsiteY2" fmla="*/ 119108 h 1787042"/>
                <a:gd name="connsiteX3" fmla="*/ 465385 w 6799285"/>
                <a:gd name="connsiteY3" fmla="*/ 9042 h 1787042"/>
                <a:gd name="connsiteX4" fmla="*/ 456919 w 6799285"/>
                <a:gd name="connsiteY4" fmla="*/ 17508 h 1787042"/>
                <a:gd name="connsiteX0" fmla="*/ 5909452 w 6864873"/>
                <a:gd name="connsiteY0" fmla="*/ 1787042 h 1787042"/>
                <a:gd name="connsiteX1" fmla="*/ 6432142 w 6864873"/>
                <a:gd name="connsiteY1" fmla="*/ 1422975 h 1787042"/>
                <a:gd name="connsiteX2" fmla="*/ 6799284 w 6864873"/>
                <a:gd name="connsiteY2" fmla="*/ 991175 h 1787042"/>
                <a:gd name="connsiteX3" fmla="*/ 5033200 w 6864873"/>
                <a:gd name="connsiteY3" fmla="*/ 119108 h 1787042"/>
                <a:gd name="connsiteX4" fmla="*/ 465385 w 6864873"/>
                <a:gd name="connsiteY4" fmla="*/ 9042 h 1787042"/>
                <a:gd name="connsiteX5" fmla="*/ 456919 w 6864873"/>
                <a:gd name="connsiteY5" fmla="*/ 17508 h 1787042"/>
                <a:gd name="connsiteX0" fmla="*/ 5909452 w 6883364"/>
                <a:gd name="connsiteY0" fmla="*/ 1787042 h 1787042"/>
                <a:gd name="connsiteX1" fmla="*/ 6573991 w 6883364"/>
                <a:gd name="connsiteY1" fmla="*/ 1719308 h 1787042"/>
                <a:gd name="connsiteX2" fmla="*/ 6799284 w 6883364"/>
                <a:gd name="connsiteY2" fmla="*/ 991175 h 1787042"/>
                <a:gd name="connsiteX3" fmla="*/ 5033200 w 6883364"/>
                <a:gd name="connsiteY3" fmla="*/ 119108 h 1787042"/>
                <a:gd name="connsiteX4" fmla="*/ 465385 w 6883364"/>
                <a:gd name="connsiteY4" fmla="*/ 9042 h 1787042"/>
                <a:gd name="connsiteX5" fmla="*/ 456919 w 6883364"/>
                <a:gd name="connsiteY5" fmla="*/ 17508 h 1787042"/>
                <a:gd name="connsiteX0" fmla="*/ 5909452 w 6822608"/>
                <a:gd name="connsiteY0" fmla="*/ 1787042 h 1787042"/>
                <a:gd name="connsiteX1" fmla="*/ 6573991 w 6822608"/>
                <a:gd name="connsiteY1" fmla="*/ 1719308 h 1787042"/>
                <a:gd name="connsiteX2" fmla="*/ 6724187 w 6822608"/>
                <a:gd name="connsiteY2" fmla="*/ 855708 h 1787042"/>
                <a:gd name="connsiteX3" fmla="*/ 5033200 w 6822608"/>
                <a:gd name="connsiteY3" fmla="*/ 119108 h 1787042"/>
                <a:gd name="connsiteX4" fmla="*/ 465385 w 6822608"/>
                <a:gd name="connsiteY4" fmla="*/ 9042 h 1787042"/>
                <a:gd name="connsiteX5" fmla="*/ 456919 w 6822608"/>
                <a:gd name="connsiteY5" fmla="*/ 17508 h 1787042"/>
                <a:gd name="connsiteX0" fmla="*/ 5909452 w 6756739"/>
                <a:gd name="connsiteY0" fmla="*/ 1787042 h 1787042"/>
                <a:gd name="connsiteX1" fmla="*/ 6573991 w 6756739"/>
                <a:gd name="connsiteY1" fmla="*/ 1719308 h 1787042"/>
                <a:gd name="connsiteX2" fmla="*/ 6724187 w 6756739"/>
                <a:gd name="connsiteY2" fmla="*/ 855708 h 1787042"/>
                <a:gd name="connsiteX3" fmla="*/ 5033200 w 6756739"/>
                <a:gd name="connsiteY3" fmla="*/ 119108 h 1787042"/>
                <a:gd name="connsiteX4" fmla="*/ 465385 w 6756739"/>
                <a:gd name="connsiteY4" fmla="*/ 9042 h 1787042"/>
                <a:gd name="connsiteX5" fmla="*/ 456919 w 6756739"/>
                <a:gd name="connsiteY5" fmla="*/ 17508 h 1787042"/>
                <a:gd name="connsiteX0" fmla="*/ 5909452 w 6756739"/>
                <a:gd name="connsiteY0" fmla="*/ 1787042 h 1787042"/>
                <a:gd name="connsiteX1" fmla="*/ 6573991 w 6756739"/>
                <a:gd name="connsiteY1" fmla="*/ 1719308 h 1787042"/>
                <a:gd name="connsiteX2" fmla="*/ 6724187 w 6756739"/>
                <a:gd name="connsiteY2" fmla="*/ 855708 h 1787042"/>
                <a:gd name="connsiteX3" fmla="*/ 5033200 w 6756739"/>
                <a:gd name="connsiteY3" fmla="*/ 119108 h 1787042"/>
                <a:gd name="connsiteX4" fmla="*/ 465385 w 6756739"/>
                <a:gd name="connsiteY4" fmla="*/ 9042 h 1787042"/>
                <a:gd name="connsiteX5" fmla="*/ 456919 w 6756739"/>
                <a:gd name="connsiteY5" fmla="*/ 17508 h 178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6739" h="1787042">
                  <a:moveTo>
                    <a:pt x="5909452" y="1787042"/>
                  </a:moveTo>
                  <a:cubicBezTo>
                    <a:pt x="5996567" y="1726364"/>
                    <a:pt x="6425686" y="1851952"/>
                    <a:pt x="6573991" y="1719308"/>
                  </a:cubicBezTo>
                  <a:cubicBezTo>
                    <a:pt x="6722296" y="1586664"/>
                    <a:pt x="6807150" y="1200019"/>
                    <a:pt x="6724187" y="855708"/>
                  </a:cubicBezTo>
                  <a:cubicBezTo>
                    <a:pt x="6620174" y="553731"/>
                    <a:pt x="6076334" y="260219"/>
                    <a:pt x="5033200" y="119108"/>
                  </a:cubicBezTo>
                  <a:cubicBezTo>
                    <a:pt x="3990066" y="-22003"/>
                    <a:pt x="1228098" y="25975"/>
                    <a:pt x="465385" y="9042"/>
                  </a:cubicBezTo>
                  <a:cubicBezTo>
                    <a:pt x="-297328" y="-7891"/>
                    <a:pt x="7480" y="1280"/>
                    <a:pt x="456919" y="17508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827584" y="3717033"/>
              <a:ext cx="985453" cy="50405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 rot="642285">
              <a:off x="6774590" y="4099065"/>
              <a:ext cx="13179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err="1" smtClean="0">
                  <a:solidFill>
                    <a:srgbClr val="0000FF"/>
                  </a:solidFill>
                </a:rPr>
                <a:t>unique</a:t>
              </a:r>
              <a:r>
                <a:rPr lang="de-DE" sz="2800" dirty="0" smtClean="0">
                  <a:solidFill>
                    <a:srgbClr val="0000FF"/>
                  </a:solidFill>
                </a:rPr>
                <a:t>!</a:t>
              </a: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-108520" y="6146140"/>
            <a:ext cx="946854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Idealization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/>
              <a:t>patches</a:t>
            </a:r>
            <a:r>
              <a:rPr lang="de-DE" sz="2800" dirty="0" smtClean="0"/>
              <a:t> </a:t>
            </a:r>
            <a:r>
              <a:rPr lang="de-DE" sz="2800" dirty="0" err="1" smtClean="0"/>
              <a:t>up</a:t>
            </a:r>
            <a:r>
              <a:rPr lang="de-DE" sz="2800" dirty="0" smtClean="0"/>
              <a:t> </a:t>
            </a:r>
            <a:r>
              <a:rPr lang="de-DE" sz="2800" dirty="0" err="1" smtClean="0"/>
              <a:t>our</a:t>
            </a:r>
            <a:r>
              <a:rPr lang="de-DE" sz="2800" dirty="0" smtClean="0"/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ignorance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small</a:t>
            </a:r>
            <a:r>
              <a:rPr lang="de-DE" sz="2800" dirty="0" smtClean="0"/>
              <a:t> </a:t>
            </a:r>
            <a:r>
              <a:rPr lang="de-DE" sz="2800" dirty="0" err="1" smtClean="0"/>
              <a:t>scale</a:t>
            </a:r>
            <a:r>
              <a:rPr lang="de-DE" sz="2800" dirty="0" smtClean="0"/>
              <a:t> </a:t>
            </a:r>
            <a:r>
              <a:rPr lang="de-DE" sz="2800" dirty="0" err="1" smtClean="0"/>
              <a:t>geometry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415485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5536" y="188640"/>
            <a:ext cx="6135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Quantum </a:t>
            </a:r>
            <a:r>
              <a:rPr lang="de-DE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Mechanics</a:t>
            </a:r>
            <a:endParaRPr lang="de-D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2258869"/>
            <a:ext cx="81379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Although</a:t>
            </a:r>
            <a:r>
              <a:rPr lang="de-DE" sz="2800" dirty="0" smtClean="0"/>
              <a:t> </a:t>
            </a:r>
            <a:r>
              <a:rPr lang="de-DE" sz="2800" dirty="0" err="1" smtClean="0"/>
              <a:t>quantum</a:t>
            </a:r>
            <a:r>
              <a:rPr lang="de-DE" sz="2800" dirty="0" smtClean="0"/>
              <a:t> </a:t>
            </a:r>
            <a:r>
              <a:rPr lang="de-DE" sz="2800" dirty="0" err="1" smtClean="0"/>
              <a:t>mechanics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hugely</a:t>
            </a:r>
            <a:r>
              <a:rPr lang="de-DE" sz="2800" dirty="0" smtClean="0"/>
              <a:t> </a:t>
            </a:r>
            <a:r>
              <a:rPr lang="de-DE" sz="2800" dirty="0" err="1" smtClean="0"/>
              <a:t>successful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err="1" smtClean="0"/>
              <a:t>practically</a:t>
            </a:r>
            <a:r>
              <a:rPr lang="de-DE" sz="2800" dirty="0" smtClean="0"/>
              <a:t>, </a:t>
            </a:r>
            <a:r>
              <a:rPr lang="de-DE" sz="2800" dirty="0" err="1" smtClean="0"/>
              <a:t>its</a:t>
            </a:r>
            <a:r>
              <a:rPr lang="de-DE" sz="2800" dirty="0" smtClean="0"/>
              <a:t> </a:t>
            </a:r>
            <a:r>
              <a:rPr lang="de-DE" sz="2800" dirty="0" err="1" smtClean="0"/>
              <a:t>interpretation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still a matter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debate</a:t>
            </a:r>
            <a:r>
              <a:rPr lang="de-DE" sz="2800" dirty="0" smtClean="0"/>
              <a:t>. </a:t>
            </a:r>
          </a:p>
        </p:txBody>
      </p:sp>
      <p:sp>
        <p:nvSpPr>
          <p:cNvPr id="4" name="Rechteck 3"/>
          <p:cNvSpPr/>
          <p:nvPr/>
        </p:nvSpPr>
        <p:spPr>
          <a:xfrm rot="19623616">
            <a:off x="2180963" y="1784629"/>
            <a:ext cx="478207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Bullshit</a:t>
            </a:r>
            <a:endParaRPr lang="de-DE" sz="11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55576" y="4797152"/>
            <a:ext cx="83485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Legitimate</a:t>
            </a:r>
            <a:r>
              <a:rPr lang="de-DE" sz="2800" dirty="0" smtClean="0"/>
              <a:t> </a:t>
            </a:r>
            <a:r>
              <a:rPr lang="de-DE" sz="2800" dirty="0" err="1" smtClean="0"/>
              <a:t>question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any</a:t>
            </a:r>
            <a:r>
              <a:rPr lang="de-DE" sz="2800" dirty="0" smtClean="0"/>
              <a:t> </a:t>
            </a:r>
            <a:r>
              <a:rPr lang="de-DE" sz="2800" dirty="0" err="1" smtClean="0"/>
              <a:t>student</a:t>
            </a:r>
            <a:r>
              <a:rPr lang="de-DE" sz="2800" dirty="0" smtClean="0"/>
              <a:t>: </a:t>
            </a:r>
          </a:p>
          <a:p>
            <a:r>
              <a:rPr lang="de-DE" sz="2800" dirty="0" smtClean="0"/>
              <a:t>Tell </a:t>
            </a:r>
            <a:r>
              <a:rPr lang="de-DE" sz="2800" dirty="0" err="1" smtClean="0"/>
              <a:t>me</a:t>
            </a:r>
            <a:r>
              <a:rPr lang="de-DE" sz="2800" dirty="0" smtClean="0"/>
              <a:t> </a:t>
            </a:r>
            <a:r>
              <a:rPr lang="de-DE" sz="2800" dirty="0" err="1" smtClean="0"/>
              <a:t>what</a:t>
            </a:r>
            <a:r>
              <a:rPr lang="de-DE" sz="2800" dirty="0" smtClean="0"/>
              <a:t> I </a:t>
            </a:r>
            <a:r>
              <a:rPr lang="de-DE" sz="2800" dirty="0" err="1" smtClean="0"/>
              <a:t>need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know</a:t>
            </a:r>
            <a:r>
              <a:rPr lang="de-DE" sz="2800" dirty="0" smtClean="0"/>
              <a:t> (e.g., </a:t>
            </a:r>
            <a:r>
              <a:rPr lang="de-DE" sz="2800" dirty="0" err="1" smtClean="0"/>
              <a:t>about</a:t>
            </a:r>
            <a:r>
              <a:rPr lang="de-DE" sz="2800" dirty="0" smtClean="0"/>
              <a:t> </a:t>
            </a:r>
            <a:r>
              <a:rPr lang="de-DE" sz="2800" dirty="0" err="1" smtClean="0"/>
              <a:t>interpretation</a:t>
            </a:r>
            <a:r>
              <a:rPr lang="de-DE" sz="2800" dirty="0" smtClean="0"/>
              <a:t>) </a:t>
            </a:r>
          </a:p>
          <a:p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participate</a:t>
            </a:r>
            <a:r>
              <a:rPr lang="de-DE" sz="2800" dirty="0" smtClean="0"/>
              <a:t> in </a:t>
            </a:r>
            <a:r>
              <a:rPr lang="de-DE" sz="2800" dirty="0" err="1" smtClean="0"/>
              <a:t>that</a:t>
            </a:r>
            <a:r>
              <a:rPr lang="de-DE" sz="2800" dirty="0" smtClean="0"/>
              <a:t> </a:t>
            </a:r>
            <a:r>
              <a:rPr lang="de-DE" sz="2800" dirty="0" err="1" smtClean="0"/>
              <a:t>success</a:t>
            </a:r>
            <a:r>
              <a:rPr lang="de-DE" sz="2800" dirty="0" smtClean="0"/>
              <a:t> </a:t>
            </a:r>
            <a:r>
              <a:rPr lang="de-DE" sz="2800" dirty="0" err="1" smtClean="0"/>
              <a:t>story</a:t>
            </a:r>
            <a:r>
              <a:rPr lang="de-DE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695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95536" y="188640"/>
            <a:ext cx="6135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Quantum </a:t>
            </a:r>
            <a:r>
              <a:rPr lang="de-DE" sz="5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Mechanics</a:t>
            </a:r>
            <a:endParaRPr lang="de-DE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54377" y="1124744"/>
            <a:ext cx="3203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some</a:t>
            </a:r>
            <a:r>
              <a:rPr lang="de-DE" sz="2800" dirty="0" smtClean="0"/>
              <a:t> </a:t>
            </a:r>
            <a:r>
              <a:rPr lang="de-DE" sz="2800" dirty="0" err="1" smtClean="0"/>
              <a:t>good</a:t>
            </a:r>
            <a:r>
              <a:rPr lang="de-DE" sz="2800" dirty="0" smtClean="0"/>
              <a:t> </a:t>
            </a:r>
            <a:r>
              <a:rPr lang="de-DE" sz="2800" dirty="0" err="1" smtClean="0"/>
              <a:t>news</a:t>
            </a:r>
            <a:r>
              <a:rPr lang="de-DE" sz="2800" dirty="0" smtClean="0"/>
              <a:t>...</a:t>
            </a:r>
            <a:endParaRPr lang="de-DE" sz="28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611561" y="2060848"/>
            <a:ext cx="6047560" cy="954107"/>
            <a:chOff x="611561" y="2060848"/>
            <a:chExt cx="6047560" cy="954107"/>
          </a:xfrm>
        </p:grpSpPr>
        <p:sp>
          <p:nvSpPr>
            <p:cNvPr id="4" name="Textfeld 3"/>
            <p:cNvSpPr txBox="1"/>
            <p:nvPr/>
          </p:nvSpPr>
          <p:spPr>
            <a:xfrm>
              <a:off x="1115616" y="2060848"/>
              <a:ext cx="554350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err="1" smtClean="0"/>
                <a:t>There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is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only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one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interpretation</a:t>
              </a:r>
              <a:endParaRPr lang="de-DE" sz="2800" dirty="0" smtClean="0"/>
            </a:p>
            <a:p>
              <a:r>
                <a:rPr lang="de-DE" sz="2800" dirty="0"/>
                <a:t>a</a:t>
              </a:r>
              <a:r>
                <a:rPr lang="de-DE" sz="2800" dirty="0" smtClean="0"/>
                <a:t>nd </a:t>
              </a:r>
              <a:r>
                <a:rPr lang="de-DE" sz="2800" dirty="0" err="1" smtClean="0"/>
                <a:t>there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is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consensus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about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this</a:t>
              </a:r>
              <a:endParaRPr lang="de-DE" sz="2800" dirty="0"/>
            </a:p>
          </p:txBody>
        </p:sp>
        <p:sp>
          <p:nvSpPr>
            <p:cNvPr id="8" name="Gleichschenkliges Dreieck 7"/>
            <p:cNvSpPr/>
            <p:nvPr/>
          </p:nvSpPr>
          <p:spPr>
            <a:xfrm rot="5400000">
              <a:off x="655925" y="2150218"/>
              <a:ext cx="226305" cy="315034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611561" y="3563434"/>
            <a:ext cx="4867750" cy="523220"/>
            <a:chOff x="611561" y="3193812"/>
            <a:chExt cx="4867750" cy="523220"/>
          </a:xfrm>
        </p:grpSpPr>
        <p:sp>
          <p:nvSpPr>
            <p:cNvPr id="6" name="Textfeld 5"/>
            <p:cNvSpPr txBox="1"/>
            <p:nvPr/>
          </p:nvSpPr>
          <p:spPr>
            <a:xfrm>
              <a:off x="1115616" y="3193812"/>
              <a:ext cx="43636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/>
                <a:t>This </a:t>
              </a:r>
              <a:r>
                <a:rPr lang="de-DE" sz="2800" dirty="0" err="1" smtClean="0"/>
                <a:t>interpretation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is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local</a:t>
              </a:r>
              <a:r>
                <a:rPr lang="de-DE" sz="2800" dirty="0" smtClean="0"/>
                <a:t> </a:t>
              </a:r>
              <a:endParaRPr lang="de-DE" sz="2800" dirty="0"/>
            </a:p>
          </p:txBody>
        </p:sp>
        <p:sp>
          <p:nvSpPr>
            <p:cNvPr id="9" name="Gleichschenkliges Dreieck 8"/>
            <p:cNvSpPr/>
            <p:nvPr/>
          </p:nvSpPr>
          <p:spPr>
            <a:xfrm rot="5400000">
              <a:off x="655925" y="3302346"/>
              <a:ext cx="226305" cy="315034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611561" y="4635133"/>
            <a:ext cx="4790806" cy="954107"/>
            <a:chOff x="650032" y="3913892"/>
            <a:chExt cx="4790806" cy="954107"/>
          </a:xfrm>
        </p:grpSpPr>
        <p:sp>
          <p:nvSpPr>
            <p:cNvPr id="7" name="Textfeld 6"/>
            <p:cNvSpPr txBox="1"/>
            <p:nvPr/>
          </p:nvSpPr>
          <p:spPr>
            <a:xfrm>
              <a:off x="1154087" y="3913892"/>
              <a:ext cx="428675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/>
                <a:t>Quantum </a:t>
              </a:r>
              <a:r>
                <a:rPr lang="de-DE" sz="2800" dirty="0" err="1" smtClean="0"/>
                <a:t>mechanics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has</a:t>
              </a:r>
              <a:r>
                <a:rPr lang="de-DE" sz="2800" dirty="0" smtClean="0"/>
                <a:t> </a:t>
              </a:r>
            </a:p>
            <a:p>
              <a:r>
                <a:rPr lang="de-DE" sz="2800" dirty="0" err="1" smtClean="0"/>
                <a:t>no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measurement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problem</a:t>
              </a:r>
              <a:endParaRPr lang="de-DE" sz="2800" dirty="0"/>
            </a:p>
          </p:txBody>
        </p:sp>
        <p:sp>
          <p:nvSpPr>
            <p:cNvPr id="10" name="Gleichschenkliges Dreieck 9"/>
            <p:cNvSpPr/>
            <p:nvPr/>
          </p:nvSpPr>
          <p:spPr>
            <a:xfrm rot="5400000">
              <a:off x="694396" y="4022426"/>
              <a:ext cx="226305" cy="315034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53149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611561" y="188640"/>
            <a:ext cx="6047560" cy="954107"/>
            <a:chOff x="611561" y="2060848"/>
            <a:chExt cx="6047560" cy="954107"/>
          </a:xfrm>
        </p:grpSpPr>
        <p:sp>
          <p:nvSpPr>
            <p:cNvPr id="4" name="Textfeld 3"/>
            <p:cNvSpPr txBox="1"/>
            <p:nvPr/>
          </p:nvSpPr>
          <p:spPr>
            <a:xfrm>
              <a:off x="1115616" y="2060848"/>
              <a:ext cx="554350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err="1" smtClean="0"/>
                <a:t>There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is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only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one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interpretation</a:t>
              </a:r>
              <a:endParaRPr lang="de-DE" sz="2800" dirty="0" smtClean="0"/>
            </a:p>
            <a:p>
              <a:r>
                <a:rPr lang="de-DE" sz="2800" dirty="0"/>
                <a:t>a</a:t>
              </a:r>
              <a:r>
                <a:rPr lang="de-DE" sz="2800" dirty="0" smtClean="0"/>
                <a:t>nd </a:t>
              </a:r>
              <a:r>
                <a:rPr lang="de-DE" sz="2800" dirty="0" err="1" smtClean="0"/>
                <a:t>there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is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consensus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about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this</a:t>
              </a:r>
              <a:endParaRPr lang="de-DE" sz="2800" dirty="0"/>
            </a:p>
          </p:txBody>
        </p:sp>
        <p:sp>
          <p:nvSpPr>
            <p:cNvPr id="8" name="Gleichschenkliges Dreieck 7"/>
            <p:cNvSpPr/>
            <p:nvPr/>
          </p:nvSpPr>
          <p:spPr>
            <a:xfrm rot="5400000">
              <a:off x="655925" y="2150218"/>
              <a:ext cx="226305" cy="315034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539552" y="1628800"/>
            <a:ext cx="7345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Depends</a:t>
            </a:r>
            <a:r>
              <a:rPr lang="de-DE" sz="2800" dirty="0" smtClean="0"/>
              <a:t> on </a:t>
            </a:r>
            <a:r>
              <a:rPr lang="de-DE" sz="2800" dirty="0" err="1" smtClean="0"/>
              <a:t>what</a:t>
            </a:r>
            <a:r>
              <a:rPr lang="de-DE" sz="2800" dirty="0" smtClean="0"/>
              <a:t> </a:t>
            </a:r>
            <a:r>
              <a:rPr lang="de-DE" sz="2800" dirty="0" err="1" smtClean="0"/>
              <a:t>you</a:t>
            </a:r>
            <a:r>
              <a:rPr lang="de-DE" sz="2800" dirty="0" smtClean="0"/>
              <a:t> </a:t>
            </a:r>
            <a:r>
              <a:rPr lang="de-DE" sz="2800" dirty="0" err="1" smtClean="0"/>
              <a:t>mean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interpretation</a:t>
            </a:r>
            <a:endParaRPr lang="de-DE" sz="2800" dirty="0" smtClean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54333" y="2708920"/>
            <a:ext cx="8222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(a) A </a:t>
            </a:r>
            <a:r>
              <a:rPr lang="de-DE" sz="2800" dirty="0" err="1" smtClean="0"/>
              <a:t>basic</a:t>
            </a:r>
            <a:r>
              <a:rPr lang="de-DE" sz="2800" dirty="0" smtClean="0"/>
              <a:t> </a:t>
            </a:r>
            <a:r>
              <a:rPr lang="de-DE" sz="2800" dirty="0" err="1" smtClean="0"/>
              <a:t>set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rules</a:t>
            </a:r>
            <a:r>
              <a:rPr lang="de-DE" sz="2800" dirty="0" smtClean="0"/>
              <a:t> for </a:t>
            </a:r>
            <a:r>
              <a:rPr lang="de-DE" sz="2800" dirty="0" err="1" smtClean="0"/>
              <a:t>connecting</a:t>
            </a:r>
            <a:r>
              <a:rPr lang="de-DE" sz="2800" dirty="0" smtClean="0"/>
              <a:t> </a:t>
            </a:r>
            <a:r>
              <a:rPr lang="de-DE" sz="2800" dirty="0" err="1" smtClean="0"/>
              <a:t>observations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     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elements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mathematical</a:t>
            </a:r>
            <a:r>
              <a:rPr lang="de-DE" sz="2800" dirty="0" smtClean="0"/>
              <a:t> </a:t>
            </a:r>
            <a:r>
              <a:rPr lang="de-DE" sz="2800" dirty="0" err="1" smtClean="0"/>
              <a:t>formalism</a:t>
            </a:r>
            <a:endParaRPr lang="de-DE" sz="2800" dirty="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1331640" y="3789040"/>
            <a:ext cx="7061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rgbClr val="FF0000"/>
                </a:solidFill>
              </a:rPr>
              <a:t>agreement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/>
              <a:t>(e.g., Q Information </a:t>
            </a:r>
            <a:r>
              <a:rPr lang="de-DE" sz="2800" dirty="0" err="1" smtClean="0"/>
              <a:t>community</a:t>
            </a:r>
            <a:r>
              <a:rPr lang="de-DE" sz="2800" dirty="0" smtClean="0"/>
              <a:t>)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54333" y="5067181"/>
            <a:ext cx="6731717" cy="1602179"/>
            <a:chOff x="454333" y="5067181"/>
            <a:chExt cx="6731717" cy="1602179"/>
          </a:xfrm>
        </p:grpSpPr>
        <p:sp>
          <p:nvSpPr>
            <p:cNvPr id="16" name="Textfeld 15"/>
            <p:cNvSpPr txBox="1"/>
            <p:nvPr/>
          </p:nvSpPr>
          <p:spPr>
            <a:xfrm>
              <a:off x="454333" y="5067181"/>
              <a:ext cx="62135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/>
                <a:t>(b) “</a:t>
              </a:r>
              <a:r>
                <a:rPr lang="de-DE" sz="2800" dirty="0" err="1" smtClean="0"/>
                <a:t>Spelling</a:t>
              </a:r>
              <a:r>
                <a:rPr lang="de-DE" sz="2800" dirty="0" smtClean="0"/>
                <a:t> out an </a:t>
              </a:r>
              <a:r>
                <a:rPr lang="de-DE" sz="2800" dirty="0" err="1" smtClean="0"/>
                <a:t>ontology</a:t>
              </a:r>
              <a:r>
                <a:rPr lang="de-DE" sz="2800" dirty="0" smtClean="0"/>
                <a:t>“ (</a:t>
              </a:r>
              <a:r>
                <a:rPr lang="de-DE" sz="2800" dirty="0" err="1" smtClean="0"/>
                <a:t>Esfeld</a:t>
              </a:r>
              <a:r>
                <a:rPr lang="de-DE" sz="2800" dirty="0" smtClean="0"/>
                <a:t>)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467544" y="5715253"/>
              <a:ext cx="671850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14350" indent="-514350">
                <a:buAutoNum type="alphaLcParenBoth" startAt="3"/>
              </a:pPr>
              <a:r>
                <a:rPr lang="de-DE" sz="2800" dirty="0" smtClean="0"/>
                <a:t> </a:t>
              </a:r>
              <a:r>
                <a:rPr lang="de-DE" sz="2800" dirty="0" err="1" smtClean="0"/>
                <a:t>Poetic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interpretation</a:t>
              </a:r>
              <a:endParaRPr lang="de-DE" sz="2800" dirty="0" smtClean="0"/>
            </a:p>
            <a:p>
              <a:r>
                <a:rPr lang="de-DE" sz="2800" dirty="0" smtClean="0"/>
                <a:t>      Natural </a:t>
              </a:r>
              <a:r>
                <a:rPr lang="de-DE" sz="2800" dirty="0" err="1" smtClean="0"/>
                <a:t>Philosophy</a:t>
              </a:r>
              <a:r>
                <a:rPr lang="de-DE" sz="2800" dirty="0" smtClean="0"/>
                <a:t> 19th </a:t>
              </a:r>
              <a:r>
                <a:rPr lang="de-DE" sz="2800" dirty="0" err="1" smtClean="0"/>
                <a:t>century</a:t>
              </a:r>
              <a:r>
                <a:rPr lang="de-DE" sz="2800" dirty="0" smtClean="0"/>
                <a:t> style</a:t>
              </a: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7054355" y="5157192"/>
            <a:ext cx="2126157" cy="1512168"/>
            <a:chOff x="7054355" y="5157192"/>
            <a:chExt cx="2126157" cy="1512168"/>
          </a:xfrm>
        </p:grpSpPr>
        <p:sp>
          <p:nvSpPr>
            <p:cNvPr id="2" name="Textfeld 1"/>
            <p:cNvSpPr txBox="1"/>
            <p:nvPr/>
          </p:nvSpPr>
          <p:spPr>
            <a:xfrm>
              <a:off x="7274221" y="5427221"/>
              <a:ext cx="19062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dirty="0" err="1" smtClean="0">
                  <a:solidFill>
                    <a:srgbClr val="FF0000"/>
                  </a:solidFill>
                </a:rPr>
                <a:t>less</a:t>
              </a:r>
              <a:r>
                <a:rPr lang="de-DE" sz="28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de-DE" sz="2800" dirty="0" err="1" smtClean="0">
                  <a:solidFill>
                    <a:srgbClr val="FF0000"/>
                  </a:solidFill>
                </a:rPr>
                <a:t>agreement</a:t>
              </a:r>
              <a:endParaRPr lang="de-DE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" name="Geschweifte Klammer rechts 2"/>
            <p:cNvSpPr/>
            <p:nvPr/>
          </p:nvSpPr>
          <p:spPr bwMode="auto">
            <a:xfrm>
              <a:off x="7054355" y="5157192"/>
              <a:ext cx="325957" cy="1512168"/>
            </a:xfrm>
            <a:prstGeom prst="rightBrace">
              <a:avLst>
                <a:gd name="adj1" fmla="val 65478"/>
                <a:gd name="adj2" fmla="val 4832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95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251520" y="44624"/>
            <a:ext cx="82770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      A </a:t>
            </a:r>
            <a:r>
              <a:rPr lang="de-DE" sz="2800" dirty="0" err="1" smtClean="0"/>
              <a:t>basic</a:t>
            </a:r>
            <a:r>
              <a:rPr lang="de-DE" sz="2800" dirty="0" smtClean="0"/>
              <a:t> </a:t>
            </a:r>
            <a:r>
              <a:rPr lang="de-DE" sz="2800" dirty="0" err="1" smtClean="0"/>
              <a:t>set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rules</a:t>
            </a:r>
            <a:r>
              <a:rPr lang="de-DE" sz="2800" dirty="0" smtClean="0"/>
              <a:t> for </a:t>
            </a:r>
            <a:r>
              <a:rPr lang="de-DE" sz="2800" dirty="0" err="1" smtClean="0"/>
              <a:t>connecting</a:t>
            </a:r>
            <a:r>
              <a:rPr lang="de-DE" sz="2800" dirty="0" smtClean="0"/>
              <a:t> </a:t>
            </a:r>
            <a:r>
              <a:rPr lang="de-DE" sz="2800" dirty="0" err="1" smtClean="0"/>
              <a:t>observations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     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elements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mathematical</a:t>
            </a:r>
            <a:r>
              <a:rPr lang="de-DE" sz="2800" dirty="0" smtClean="0"/>
              <a:t> </a:t>
            </a:r>
            <a:r>
              <a:rPr lang="de-DE" sz="2800" dirty="0" err="1" smtClean="0"/>
              <a:t>formalism</a:t>
            </a:r>
            <a:endParaRPr lang="de-DE" sz="2800" dirty="0" smtClean="0"/>
          </a:p>
        </p:txBody>
      </p:sp>
      <p:grpSp>
        <p:nvGrpSpPr>
          <p:cNvPr id="2" name="Gruppieren 1"/>
          <p:cNvGrpSpPr/>
          <p:nvPr/>
        </p:nvGrpSpPr>
        <p:grpSpPr>
          <a:xfrm>
            <a:off x="522050" y="998731"/>
            <a:ext cx="8193269" cy="1299049"/>
            <a:chOff x="522050" y="998731"/>
            <a:chExt cx="8193269" cy="1299049"/>
          </a:xfrm>
        </p:grpSpPr>
        <p:sp>
          <p:nvSpPr>
            <p:cNvPr id="12" name="Rechteck 11"/>
            <p:cNvSpPr/>
            <p:nvPr/>
          </p:nvSpPr>
          <p:spPr>
            <a:xfrm>
              <a:off x="551743" y="998731"/>
              <a:ext cx="811311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de-DE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Minimal </a:t>
              </a:r>
              <a:r>
                <a:rPr lang="de-DE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Statistical Interpretation</a:t>
              </a:r>
              <a:endParaRPr lang="de-DE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522050" y="1589894"/>
              <a:ext cx="819326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de-DE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Operational Quantum </a:t>
              </a:r>
              <a:r>
                <a:rPr lang="de-DE" sz="40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Mechanics</a:t>
              </a:r>
              <a:endParaRPr lang="de-DE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4362450"/>
            <a:ext cx="9144000" cy="3810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0" y="4343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de-DE" sz="2400" b="1" dirty="0">
                <a:solidFill>
                  <a:srgbClr val="FF0000"/>
                </a:solidFill>
                <a:latin typeface="Courier New" pitchFamily="49" charset="0"/>
              </a:rPr>
              <a:t>1000100101100110101001100101110101000100100100110</a:t>
            </a:r>
            <a:endParaRPr lang="de-DE" sz="2400" b="1" dirty="0">
              <a:latin typeface="Courier New" pitchFamily="49" charset="0"/>
            </a:endParaRPr>
          </a:p>
        </p:txBody>
      </p:sp>
      <p:graphicFrame>
        <p:nvGraphicFramePr>
          <p:cNvPr id="36" name="Object 7"/>
          <p:cNvGraphicFramePr>
            <a:graphicFrameLocks noChangeAspect="1"/>
          </p:cNvGraphicFramePr>
          <p:nvPr/>
        </p:nvGraphicFramePr>
        <p:xfrm>
          <a:off x="2838450" y="3314700"/>
          <a:ext cx="76009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8" name="Bitmap" r:id="rId7" imgW="4771666" imgH="542823" progId="PBrush">
                  <p:embed/>
                </p:oleObj>
              </mc:Choice>
              <mc:Fallback>
                <p:oleObj name="Bitmap" r:id="rId7" imgW="4771666" imgH="54282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63300"/>
                      <a:stretch>
                        <a:fillRect/>
                      </a:stretch>
                    </p:blipFill>
                    <p:spPr bwMode="auto">
                      <a:xfrm>
                        <a:off x="2838450" y="3314700"/>
                        <a:ext cx="76009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5867400" y="3251200"/>
            <a:ext cx="6781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800"/>
          </a:p>
        </p:txBody>
      </p:sp>
      <p:grpSp>
        <p:nvGrpSpPr>
          <p:cNvPr id="43" name="Group 14"/>
          <p:cNvGrpSpPr>
            <a:grpSpLocks/>
          </p:cNvGrpSpPr>
          <p:nvPr/>
        </p:nvGrpSpPr>
        <p:grpSpPr bwMode="auto">
          <a:xfrm>
            <a:off x="2667000" y="4800600"/>
            <a:ext cx="3775075" cy="984250"/>
            <a:chOff x="1702" y="3696"/>
            <a:chExt cx="2290" cy="476"/>
          </a:xfrm>
        </p:grpSpPr>
        <p:graphicFrame>
          <p:nvGraphicFramePr>
            <p:cNvPr id="44" name="Object 15"/>
            <p:cNvGraphicFramePr>
              <a:graphicFrameLocks noChangeAspect="1"/>
            </p:cNvGraphicFramePr>
            <p:nvPr/>
          </p:nvGraphicFramePr>
          <p:xfrm>
            <a:off x="2112" y="3696"/>
            <a:ext cx="1880" cy="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49" name="Formel" r:id="rId9" imgW="1549080" imgH="393480" progId="Equation.3">
                    <p:embed/>
                  </p:oleObj>
                </mc:Choice>
                <mc:Fallback>
                  <p:oleObj name="Formel" r:id="rId9" imgW="15490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3696"/>
                          <a:ext cx="1880" cy="4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Text Box 16"/>
            <p:cNvSpPr txBox="1">
              <a:spLocks noChangeArrowheads="1"/>
            </p:cNvSpPr>
            <p:nvPr/>
          </p:nvSpPr>
          <p:spPr bwMode="auto">
            <a:xfrm>
              <a:off x="1702" y="3764"/>
              <a:ext cx="171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3200" dirty="0">
                  <a:latin typeface="Times New Roman" pitchFamily="18" charset="0"/>
                </a:rPr>
                <a:t>p</a:t>
              </a:r>
              <a:r>
                <a:rPr lang="de-DE" sz="2000" dirty="0">
                  <a:latin typeface="Times New Roman" pitchFamily="18" charset="0"/>
                </a:rPr>
                <a:t>(</a:t>
              </a:r>
              <a:r>
                <a:rPr lang="de-DE" sz="2800" b="1" dirty="0">
                  <a:solidFill>
                    <a:srgbClr val="FF0000"/>
                  </a:solidFill>
                  <a:latin typeface="Courier New" pitchFamily="49" charset="0"/>
                </a:rPr>
                <a:t>1</a:t>
              </a:r>
              <a:r>
                <a:rPr lang="de-DE" sz="2000" dirty="0">
                  <a:latin typeface="Times New Roman" pitchFamily="18" charset="0"/>
                </a:rPr>
                <a:t>)                       </a:t>
              </a:r>
              <a:r>
                <a:rPr lang="de-DE" sz="3200" dirty="0">
                  <a:latin typeface="Times New Roman" pitchFamily="18" charset="0"/>
                </a:rPr>
                <a:t>p</a:t>
              </a:r>
              <a:r>
                <a:rPr lang="de-DE" sz="2000" dirty="0">
                  <a:latin typeface="Times New Roman" pitchFamily="18" charset="0"/>
                </a:rPr>
                <a:t>(</a:t>
              </a:r>
              <a:r>
                <a:rPr lang="de-DE" sz="2800" b="1" dirty="0">
                  <a:solidFill>
                    <a:srgbClr val="FF0000"/>
                  </a:solidFill>
                  <a:latin typeface="Courier New" pitchFamily="49" charset="0"/>
                </a:rPr>
                <a:t>0</a:t>
              </a:r>
              <a:r>
                <a:rPr lang="de-DE" sz="2000" dirty="0"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250825" y="6018213"/>
            <a:ext cx="74660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3200"/>
              <a:t>Theory</a:t>
            </a:r>
            <a:r>
              <a:rPr lang="de-DE" sz="3200">
                <a:solidFill>
                  <a:srgbClr val="FF0000"/>
                </a:solidFill>
              </a:rPr>
              <a:t> </a:t>
            </a:r>
            <a:r>
              <a:rPr lang="de-DE" sz="3200" b="1">
                <a:solidFill>
                  <a:srgbClr val="FF0000"/>
                </a:solidFill>
              </a:rPr>
              <a:t>only</a:t>
            </a:r>
            <a:r>
              <a:rPr lang="de-DE" sz="3200"/>
              <a:t> refers to such probabilities. 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609600" y="2351088"/>
            <a:ext cx="2957513" cy="1689100"/>
            <a:chOff x="609600" y="2351088"/>
            <a:chExt cx="2957513" cy="1689100"/>
          </a:xfrm>
        </p:grpSpPr>
        <p:grpSp>
          <p:nvGrpSpPr>
            <p:cNvPr id="33" name="Group 4"/>
            <p:cNvGrpSpPr>
              <a:grpSpLocks/>
            </p:cNvGrpSpPr>
            <p:nvPr/>
          </p:nvGrpSpPr>
          <p:grpSpPr bwMode="auto">
            <a:xfrm>
              <a:off x="1806575" y="3276600"/>
              <a:ext cx="1066800" cy="763588"/>
              <a:chOff x="672" y="4944"/>
              <a:chExt cx="672" cy="480"/>
            </a:xfrm>
          </p:grpSpPr>
          <p:sp>
            <p:nvSpPr>
              <p:cNvPr id="34" name="Rectangle 5"/>
              <p:cNvSpPr>
                <a:spLocks noChangeArrowheads="1"/>
              </p:cNvSpPr>
              <p:nvPr/>
            </p:nvSpPr>
            <p:spPr bwMode="auto">
              <a:xfrm>
                <a:off x="672" y="4944"/>
                <a:ext cx="576" cy="480"/>
              </a:xfrm>
              <a:prstGeom prst="rect">
                <a:avLst/>
              </a:prstGeom>
              <a:solidFill>
                <a:srgbClr val="0032FF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TopRight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0032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5" name="Oval 6"/>
              <p:cNvSpPr>
                <a:spLocks noChangeArrowheads="1"/>
              </p:cNvSpPr>
              <p:nvPr/>
            </p:nvSpPr>
            <p:spPr bwMode="auto">
              <a:xfrm>
                <a:off x="1296" y="4992"/>
                <a:ext cx="48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609600" y="2351088"/>
              <a:ext cx="2957513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2800" dirty="0" err="1"/>
                <a:t>preparation</a:t>
              </a:r>
              <a:r>
                <a:rPr lang="de-DE" sz="2800" dirty="0"/>
                <a:t>, </a:t>
              </a:r>
              <a:r>
                <a:rPr lang="de-DE" sz="2800" dirty="0" err="1">
                  <a:solidFill>
                    <a:srgbClr val="FF0000"/>
                  </a:solidFill>
                </a:rPr>
                <a:t>state</a:t>
              </a:r>
              <a:endParaRPr lang="de-DE" sz="2800" dirty="0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4427538" y="2386013"/>
            <a:ext cx="4305300" cy="1654175"/>
            <a:chOff x="4427538" y="2386013"/>
            <a:chExt cx="4305300" cy="1654175"/>
          </a:xfrm>
        </p:grpSpPr>
        <p:grpSp>
          <p:nvGrpSpPr>
            <p:cNvPr id="38" name="Group 9"/>
            <p:cNvGrpSpPr>
              <a:grpSpLocks/>
            </p:cNvGrpSpPr>
            <p:nvPr/>
          </p:nvGrpSpPr>
          <p:grpSpPr bwMode="auto">
            <a:xfrm>
              <a:off x="5845175" y="3276600"/>
              <a:ext cx="1066800" cy="763588"/>
              <a:chOff x="2496" y="4944"/>
              <a:chExt cx="672" cy="480"/>
            </a:xfrm>
          </p:grpSpPr>
          <p:sp>
            <p:nvSpPr>
              <p:cNvPr id="39" name="Rectangle 10"/>
              <p:cNvSpPr>
                <a:spLocks noChangeArrowheads="1"/>
              </p:cNvSpPr>
              <p:nvPr/>
            </p:nvSpPr>
            <p:spPr bwMode="auto">
              <a:xfrm>
                <a:off x="2592" y="4944"/>
                <a:ext cx="576" cy="480"/>
              </a:xfrm>
              <a:prstGeom prst="rect">
                <a:avLst/>
              </a:prstGeom>
              <a:solidFill>
                <a:srgbClr val="FF330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TopLeft"/>
                <a:lightRig rig="legacyFlat3" dir="t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FF33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0" name="Oval 11"/>
              <p:cNvSpPr>
                <a:spLocks noChangeArrowheads="1"/>
              </p:cNvSpPr>
              <p:nvPr/>
            </p:nvSpPr>
            <p:spPr bwMode="auto">
              <a:xfrm>
                <a:off x="2496" y="4992"/>
                <a:ext cx="48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" name="Text Box 19"/>
            <p:cNvSpPr txBox="1">
              <a:spLocks noChangeArrowheads="1"/>
            </p:cNvSpPr>
            <p:nvPr/>
          </p:nvSpPr>
          <p:spPr bwMode="auto">
            <a:xfrm>
              <a:off x="4427538" y="2386013"/>
              <a:ext cx="43053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2800" dirty="0" err="1"/>
                <a:t>measurement</a:t>
              </a:r>
              <a:r>
                <a:rPr lang="de-DE" sz="2800" dirty="0"/>
                <a:t>, </a:t>
              </a:r>
              <a:r>
                <a:rPr lang="de-DE" sz="2800" dirty="0">
                  <a:solidFill>
                    <a:srgbClr val="FF0000"/>
                  </a:solidFill>
                </a:rPr>
                <a:t>observable</a:t>
              </a:r>
              <a:endParaRPr lang="de-DE" sz="2800" dirty="0"/>
            </a:p>
          </p:txBody>
        </p:sp>
      </p:grp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1116013" y="2960688"/>
            <a:ext cx="5603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5400">
                <a:sym typeface="Symbol" pitchFamily="18" charset="2"/>
              </a:rPr>
              <a:t>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7092950" y="3148013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600" i="1">
                <a:latin typeface="Times New Roman" pitchFamily="18" charset="0"/>
              </a:rPr>
              <a:t>F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7308850" y="6015038"/>
            <a:ext cx="1725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/>
              <a:t>, tr(</a:t>
            </a:r>
            <a:r>
              <a:rPr lang="de-DE" sz="3200">
                <a:sym typeface="Symbol" pitchFamily="18" charset="2"/>
              </a:rPr>
              <a:t> </a:t>
            </a:r>
            <a:r>
              <a:rPr lang="de-DE" sz="3200" i="1">
                <a:latin typeface="Times New Roman" pitchFamily="18" charset="0"/>
                <a:sym typeface="Symbol" pitchFamily="18" charset="2"/>
              </a:rPr>
              <a:t>F </a:t>
            </a:r>
            <a:r>
              <a:rPr lang="de-DE" sz="3200"/>
              <a:t>).</a:t>
            </a:r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6324600" y="34290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de-DE">
              <a:latin typeface="Times New Roman" pitchFamily="18" charset="0"/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6324600" y="34290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b="1">
                <a:solidFill>
                  <a:srgbClr val="FF0000"/>
                </a:solidFill>
                <a:latin typeface="Courier New" pitchFamily="49" charset="0"/>
              </a:rPr>
              <a:t>0</a:t>
            </a:r>
            <a:endParaRPr 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4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6" grpId="0" autoUpdateAnimBg="0"/>
      <p:bldP spid="49" grpId="0"/>
      <p:bldP spid="50" grpId="0"/>
      <p:bldP spid="51" grpId="0"/>
      <p:bldP spid="41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84266" y="695598"/>
            <a:ext cx="89242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Quantum </a:t>
            </a:r>
            <a:r>
              <a:rPr lang="de-DE" sz="3200" dirty="0" err="1" smtClean="0"/>
              <a:t>Mechanics</a:t>
            </a:r>
            <a:r>
              <a:rPr lang="de-DE" sz="3200" dirty="0" smtClean="0"/>
              <a:t> </a:t>
            </a:r>
            <a:r>
              <a:rPr lang="de-DE" sz="3200" dirty="0" err="1" smtClean="0"/>
              <a:t>is</a:t>
            </a:r>
            <a:r>
              <a:rPr lang="de-DE" sz="3200" dirty="0" smtClean="0"/>
              <a:t> </a:t>
            </a:r>
          </a:p>
          <a:p>
            <a:r>
              <a:rPr lang="de-DE" sz="3200" dirty="0"/>
              <a:t> </a:t>
            </a:r>
            <a:r>
              <a:rPr lang="de-DE" sz="3200" dirty="0" smtClean="0"/>
              <a:t>  </a:t>
            </a:r>
            <a:r>
              <a:rPr lang="de-DE" sz="3200" b="1" dirty="0" smtClean="0">
                <a:solidFill>
                  <a:srgbClr val="FF0000"/>
                </a:solidFill>
              </a:rPr>
              <a:t>a </a:t>
            </a:r>
            <a:r>
              <a:rPr lang="de-DE" sz="3200" b="1" dirty="0" err="1" smtClean="0">
                <a:solidFill>
                  <a:srgbClr val="FF0000"/>
                </a:solidFill>
              </a:rPr>
              <a:t>probability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theory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without</a:t>
            </a:r>
            <a:r>
              <a:rPr lang="de-DE" sz="3200" b="1" dirty="0" smtClean="0">
                <a:solidFill>
                  <a:srgbClr val="FF0000"/>
                </a:solidFill>
              </a:rPr>
              <a:t> sample </a:t>
            </a:r>
            <a:r>
              <a:rPr lang="de-DE" sz="3200" b="1" dirty="0" err="1" smtClean="0">
                <a:solidFill>
                  <a:srgbClr val="FF0000"/>
                </a:solidFill>
              </a:rPr>
              <a:t>spaces</a:t>
            </a:r>
            <a:endParaRPr lang="de-DE" sz="3200" b="1" dirty="0" smtClean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3861048"/>
            <a:ext cx="743504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 smtClean="0"/>
              <a:t>No</a:t>
            </a:r>
            <a:r>
              <a:rPr lang="de-DE" sz="2800" dirty="0" smtClean="0"/>
              <a:t> </a:t>
            </a:r>
            <a:r>
              <a:rPr lang="de-DE" sz="2800" dirty="0" err="1" smtClean="0"/>
              <a:t>unique</a:t>
            </a:r>
            <a:r>
              <a:rPr lang="de-DE" sz="2800" dirty="0" smtClean="0"/>
              <a:t> </a:t>
            </a:r>
            <a:r>
              <a:rPr lang="de-DE" sz="2800" dirty="0" err="1" smtClean="0"/>
              <a:t>decomposition</a:t>
            </a:r>
            <a:r>
              <a:rPr lang="de-DE" sz="2800" dirty="0" smtClean="0"/>
              <a:t> </a:t>
            </a:r>
            <a:r>
              <a:rPr lang="de-DE" sz="2800" dirty="0" err="1" smtClean="0"/>
              <a:t>into</a:t>
            </a:r>
            <a:r>
              <a:rPr lang="de-DE" sz="2800" dirty="0" smtClean="0"/>
              <a:t> pure </a:t>
            </a:r>
            <a:r>
              <a:rPr lang="de-DE" sz="2800" dirty="0" err="1" smtClean="0"/>
              <a:t>states</a:t>
            </a: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 smtClean="0"/>
              <a:t>No</a:t>
            </a:r>
            <a:r>
              <a:rPr lang="de-DE" sz="2800" dirty="0" smtClean="0"/>
              <a:t> </a:t>
            </a:r>
            <a:r>
              <a:rPr lang="de-DE" sz="2800" dirty="0" err="1" smtClean="0"/>
              <a:t>dispersion-free</a:t>
            </a:r>
            <a:r>
              <a:rPr lang="de-DE" sz="2800" dirty="0" smtClean="0"/>
              <a:t> </a:t>
            </a:r>
            <a:r>
              <a:rPr lang="de-DE" sz="2800" dirty="0" err="1" smtClean="0"/>
              <a:t>states</a:t>
            </a: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States (=“</a:t>
            </a:r>
            <a:r>
              <a:rPr lang="de-DE" sz="2800" dirty="0" err="1" smtClean="0"/>
              <a:t>probability</a:t>
            </a:r>
            <a:r>
              <a:rPr lang="de-DE" sz="2800" dirty="0" smtClean="0"/>
              <a:t> </a:t>
            </a:r>
            <a:r>
              <a:rPr lang="de-DE" sz="2800" dirty="0" err="1" smtClean="0"/>
              <a:t>distributions</a:t>
            </a:r>
            <a:r>
              <a:rPr lang="de-DE" sz="2800" dirty="0" smtClean="0"/>
              <a:t>“) </a:t>
            </a:r>
            <a:r>
              <a:rPr lang="de-DE" sz="2800" dirty="0" err="1" smtClean="0"/>
              <a:t>are</a:t>
            </a:r>
            <a:r>
              <a:rPr lang="de-DE" sz="2800" dirty="0" smtClean="0"/>
              <a:t> not </a:t>
            </a:r>
            <a:br>
              <a:rPr lang="de-DE" sz="2800" dirty="0" smtClean="0"/>
            </a:br>
            <a:r>
              <a:rPr lang="de-DE" sz="2800" dirty="0" err="1" smtClean="0"/>
              <a:t>distributions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“</a:t>
            </a:r>
            <a:r>
              <a:rPr lang="de-DE" sz="2800" dirty="0" err="1" smtClean="0"/>
              <a:t>objective</a:t>
            </a:r>
            <a:r>
              <a:rPr lang="de-DE" sz="2800" dirty="0" smtClean="0"/>
              <a:t>“ </a:t>
            </a:r>
            <a:r>
              <a:rPr lang="de-DE" sz="2800" dirty="0" err="1" smtClean="0"/>
              <a:t>properties</a:t>
            </a:r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 smtClean="0"/>
              <a:t>No</a:t>
            </a:r>
            <a:r>
              <a:rPr lang="de-DE" sz="2800" dirty="0" smtClean="0"/>
              <a:t> </a:t>
            </a:r>
            <a:r>
              <a:rPr lang="de-DE" sz="2800" dirty="0" err="1" smtClean="0"/>
              <a:t>conditioning</a:t>
            </a:r>
            <a:r>
              <a:rPr lang="de-DE" sz="2800" dirty="0" smtClean="0"/>
              <a:t> (in </a:t>
            </a:r>
            <a:r>
              <a:rPr lang="de-DE" sz="2800" dirty="0" err="1" smtClean="0"/>
              <a:t>general</a:t>
            </a:r>
            <a:r>
              <a:rPr lang="de-DE" sz="2800" dirty="0" smtClean="0"/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8" y="2060848"/>
            <a:ext cx="88232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= a </a:t>
            </a:r>
            <a:r>
              <a:rPr lang="de-DE" sz="2800" dirty="0" err="1" smtClean="0"/>
              <a:t>generalized</a:t>
            </a:r>
            <a:r>
              <a:rPr lang="de-DE" sz="2800" dirty="0" smtClean="0"/>
              <a:t> </a:t>
            </a:r>
            <a:r>
              <a:rPr lang="de-DE" sz="2800" dirty="0" err="1" smtClean="0"/>
              <a:t>probabilistic</a:t>
            </a:r>
            <a:r>
              <a:rPr lang="de-DE" sz="2800" dirty="0" smtClean="0"/>
              <a:t> </a:t>
            </a:r>
            <a:r>
              <a:rPr lang="de-DE" sz="2800" dirty="0" err="1" smtClean="0"/>
              <a:t>theory</a:t>
            </a:r>
            <a:r>
              <a:rPr lang="de-DE" sz="2800" dirty="0" smtClean="0"/>
              <a:t> (GPT)</a:t>
            </a:r>
            <a:endParaRPr lang="de-DE" sz="2800" dirty="0"/>
          </a:p>
          <a:p>
            <a:r>
              <a:rPr lang="de-DE" sz="2800" dirty="0" smtClean="0"/>
              <a:t>= </a:t>
            </a:r>
            <a:r>
              <a:rPr lang="de-DE" sz="2800" dirty="0" err="1" smtClean="0"/>
              <a:t>convex</a:t>
            </a:r>
            <a:r>
              <a:rPr lang="de-DE" sz="2800" dirty="0" smtClean="0"/>
              <a:t> </a:t>
            </a:r>
            <a:r>
              <a:rPr lang="de-DE" sz="2800" dirty="0" err="1" smtClean="0"/>
              <a:t>state</a:t>
            </a:r>
            <a:r>
              <a:rPr lang="de-DE" sz="2800" dirty="0" smtClean="0"/>
              <a:t> </a:t>
            </a:r>
            <a:r>
              <a:rPr lang="de-DE" sz="2800" dirty="0" err="1" smtClean="0"/>
              <a:t>space</a:t>
            </a:r>
            <a:r>
              <a:rPr lang="de-DE" sz="2800" dirty="0" smtClean="0"/>
              <a:t> </a:t>
            </a:r>
            <a:r>
              <a:rPr lang="de-DE" sz="2800" dirty="0" err="1" smtClean="0"/>
              <a:t>approach</a:t>
            </a:r>
            <a:r>
              <a:rPr lang="de-DE" sz="2800" dirty="0" smtClean="0"/>
              <a:t> (Ludwig 1960s)</a:t>
            </a:r>
          </a:p>
          <a:p>
            <a:r>
              <a:rPr lang="de-DE" sz="2800" dirty="0" smtClean="0">
                <a:sym typeface="Symbol"/>
              </a:rPr>
              <a:t></a:t>
            </a:r>
            <a:r>
              <a:rPr lang="de-DE" sz="2800" dirty="0" smtClean="0"/>
              <a:t> </a:t>
            </a:r>
            <a:r>
              <a:rPr lang="de-DE" sz="2800" dirty="0" err="1" smtClean="0"/>
              <a:t>ensemble</a:t>
            </a:r>
            <a:r>
              <a:rPr lang="de-DE" sz="2800" dirty="0" smtClean="0"/>
              <a:t> </a:t>
            </a:r>
            <a:r>
              <a:rPr lang="de-DE" sz="2800" dirty="0" err="1" smtClean="0"/>
              <a:t>interpretation</a:t>
            </a:r>
            <a:r>
              <a:rPr lang="de-DE" sz="2800" dirty="0" smtClean="0"/>
              <a:t> (Einstein, von Neumann`26)</a:t>
            </a:r>
          </a:p>
        </p:txBody>
      </p:sp>
      <p:sp>
        <p:nvSpPr>
          <p:cNvPr id="5" name="Ellipse 4"/>
          <p:cNvSpPr/>
          <p:nvPr/>
        </p:nvSpPr>
        <p:spPr bwMode="auto">
          <a:xfrm>
            <a:off x="827584" y="980728"/>
            <a:ext cx="2304256" cy="1080120"/>
          </a:xfrm>
          <a:prstGeom prst="ellipse">
            <a:avLst/>
          </a:prstGeom>
          <a:noFill/>
          <a:ln w="38100">
            <a:solidFill>
              <a:srgbClr val="0000FF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75942" y="44624"/>
            <a:ext cx="785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Remark</a:t>
            </a:r>
            <a:r>
              <a:rPr lang="de-DE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about</a:t>
            </a:r>
            <a:r>
              <a:rPr lang="de-DE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Probability</a:t>
            </a:r>
            <a:r>
              <a:rPr lang="de-DE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de-DE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99649" y="764704"/>
            <a:ext cx="7024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4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Subjective</a:t>
            </a:r>
            <a:r>
              <a:rPr lang="de-DE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de-DE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vs.</a:t>
            </a:r>
            <a:r>
              <a:rPr lang="de-DE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de-DE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frequentist</a:t>
            </a:r>
            <a:endParaRPr lang="de-DE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03441" y="1796623"/>
            <a:ext cx="5729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de-DE" sz="2400" dirty="0" smtClean="0"/>
              <a:t>“</a:t>
            </a:r>
            <a:r>
              <a:rPr lang="de-DE" sz="2400" dirty="0" err="1" smtClean="0">
                <a:solidFill>
                  <a:srgbClr val="FF0000"/>
                </a:solidFill>
              </a:rPr>
              <a:t>Subjects</a:t>
            </a:r>
            <a:r>
              <a:rPr lang="de-DE" sz="2400" dirty="0" smtClean="0"/>
              <a:t>“, rational </a:t>
            </a:r>
            <a:r>
              <a:rPr lang="de-DE" sz="2400" dirty="0" err="1" smtClean="0"/>
              <a:t>agents</a:t>
            </a:r>
            <a:r>
              <a:rPr lang="de-DE" sz="2400" dirty="0" smtClean="0"/>
              <a:t> </a:t>
            </a:r>
            <a:r>
              <a:rPr lang="de-DE" sz="2400" dirty="0" err="1" smtClean="0"/>
              <a:t>etc</a:t>
            </a:r>
            <a:r>
              <a:rPr lang="de-DE" sz="2400" dirty="0" smtClean="0"/>
              <a:t> </a:t>
            </a:r>
          </a:p>
          <a:p>
            <a:pPr>
              <a:tabLst>
                <a:tab pos="355600" algn="l"/>
              </a:tabLst>
            </a:pPr>
            <a:r>
              <a:rPr lang="de-DE" sz="2400" dirty="0" smtClean="0"/>
              <a:t>	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constrained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rationality</a:t>
            </a:r>
            <a:r>
              <a:rPr lang="de-DE" sz="2400" dirty="0" smtClean="0"/>
              <a:t> </a:t>
            </a:r>
            <a:r>
              <a:rPr lang="de-DE" sz="2400" dirty="0" err="1" smtClean="0"/>
              <a:t>rules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	and </a:t>
            </a:r>
            <a:r>
              <a:rPr lang="de-DE" sz="2400" dirty="0" err="1" smtClean="0"/>
              <a:t>Bayes</a:t>
            </a:r>
            <a:r>
              <a:rPr lang="de-DE" sz="2400" dirty="0" smtClean="0"/>
              <a:t>‘ </a:t>
            </a:r>
            <a:r>
              <a:rPr lang="de-DE" sz="2400" dirty="0" err="1" smtClean="0"/>
              <a:t>rule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act</a:t>
            </a:r>
            <a:r>
              <a:rPr lang="de-DE" sz="2400" dirty="0" smtClean="0"/>
              <a:t> </a:t>
            </a:r>
            <a:r>
              <a:rPr lang="de-DE" sz="2400" dirty="0" err="1" smtClean="0"/>
              <a:t>like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frequentists</a:t>
            </a:r>
            <a:endParaRPr lang="de-DE" sz="2400" dirty="0" smtClean="0">
              <a:solidFill>
                <a:srgbClr val="0000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536" y="3140968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tabLst>
                <a:tab pos="355600" algn="l"/>
              </a:tabLst>
              <a:defRPr sz="2800"/>
            </a:lvl1pPr>
          </a:lstStyle>
          <a:p>
            <a:r>
              <a:rPr lang="de-DE" sz="2400" dirty="0"/>
              <a:t>For </a:t>
            </a:r>
            <a:r>
              <a:rPr lang="de-DE" sz="2400" dirty="0" err="1"/>
              <a:t>frequentism</a:t>
            </a:r>
            <a:r>
              <a:rPr lang="de-DE" sz="2400" dirty="0"/>
              <a:t> “</a:t>
            </a:r>
            <a:r>
              <a:rPr lang="de-DE" sz="2400" dirty="0" err="1">
                <a:solidFill>
                  <a:srgbClr val="0000FF"/>
                </a:solidFill>
              </a:rPr>
              <a:t>probability</a:t>
            </a:r>
            <a:r>
              <a:rPr lang="de-DE" sz="2400" dirty="0"/>
              <a:t>“ </a:t>
            </a:r>
            <a:r>
              <a:rPr lang="de-DE" sz="2400" dirty="0" err="1"/>
              <a:t>is</a:t>
            </a:r>
            <a:r>
              <a:rPr lang="de-DE" sz="2400" dirty="0"/>
              <a:t> a </a:t>
            </a:r>
            <a:r>
              <a:rPr lang="de-DE" sz="2400" dirty="0" err="1"/>
              <a:t>theoretical</a:t>
            </a:r>
            <a:r>
              <a:rPr lang="de-DE" sz="2400" dirty="0"/>
              <a:t> </a:t>
            </a:r>
            <a:r>
              <a:rPr lang="de-DE" sz="2400" dirty="0" err="1"/>
              <a:t>term</a:t>
            </a:r>
            <a:endParaRPr lang="de-DE" sz="2400" dirty="0"/>
          </a:p>
          <a:p>
            <a:r>
              <a:rPr lang="de-DE" sz="2400" dirty="0"/>
              <a:t>	in a </a:t>
            </a:r>
            <a:r>
              <a:rPr lang="de-DE" sz="2400" dirty="0" err="1"/>
              <a:t>theory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rgbClr val="0000FF"/>
                </a:solidFill>
              </a:rPr>
              <a:t>random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err="1">
                <a:solidFill>
                  <a:srgbClr val="0000FF"/>
                </a:solidFill>
              </a:rPr>
              <a:t>sources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	</a:t>
            </a:r>
            <a:r>
              <a:rPr lang="de-DE" sz="2400" dirty="0" err="1"/>
              <a:t>Applicability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theory</a:t>
            </a:r>
            <a:r>
              <a:rPr lang="de-DE" sz="2400" dirty="0"/>
              <a:t> </a:t>
            </a:r>
            <a:r>
              <a:rPr lang="de-DE" sz="2400" dirty="0" err="1"/>
              <a:t>never</a:t>
            </a:r>
            <a:r>
              <a:rPr lang="de-DE" sz="2400" dirty="0"/>
              <a:t> </a:t>
            </a:r>
            <a:r>
              <a:rPr lang="de-DE" sz="2400" dirty="0" err="1"/>
              <a:t>follows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/>
              <a:t>	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observation</a:t>
            </a:r>
            <a:r>
              <a:rPr lang="de-DE" sz="2400" dirty="0"/>
              <a:t> </a:t>
            </a:r>
            <a:r>
              <a:rPr lang="de-DE" sz="2400" dirty="0" err="1" smtClean="0"/>
              <a:t>alone</a:t>
            </a:r>
            <a:r>
              <a:rPr lang="de-DE" sz="2400" dirty="0" smtClean="0"/>
              <a:t>, but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partly</a:t>
            </a:r>
            <a:r>
              <a:rPr lang="de-DE" sz="2400" dirty="0" smtClean="0"/>
              <a:t> a </a:t>
            </a:r>
            <a:r>
              <a:rPr lang="de-DE" sz="2400" dirty="0" err="1" smtClean="0">
                <a:solidFill>
                  <a:srgbClr val="FF0000"/>
                </a:solidFill>
              </a:rPr>
              <a:t>subjective</a:t>
            </a:r>
            <a:r>
              <a:rPr lang="de-DE" sz="2400" dirty="0" smtClean="0"/>
              <a:t> </a:t>
            </a:r>
            <a:r>
              <a:rPr lang="de-DE" sz="2400" dirty="0" err="1" smtClean="0"/>
              <a:t>decision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395536" y="4996333"/>
            <a:ext cx="5658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Difference</a:t>
            </a:r>
            <a:r>
              <a:rPr lang="de-DE" sz="2400" dirty="0" smtClean="0"/>
              <a:t> not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great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may</a:t>
            </a:r>
            <a:r>
              <a:rPr lang="de-DE" sz="2400" dirty="0" smtClean="0"/>
              <a:t> </a:t>
            </a:r>
            <a:r>
              <a:rPr lang="de-DE" sz="2400" dirty="0" err="1" smtClean="0"/>
              <a:t>seem</a:t>
            </a:r>
            <a:r>
              <a:rPr lang="de-DE" sz="2400" dirty="0"/>
              <a:t>,</a:t>
            </a:r>
            <a:endParaRPr lang="de-DE" sz="2400" dirty="0" smtClean="0"/>
          </a:p>
          <a:p>
            <a:r>
              <a:rPr lang="de-DE" sz="2400" dirty="0" err="1" smtClean="0"/>
              <a:t>especially</a:t>
            </a:r>
            <a:r>
              <a:rPr lang="de-DE" sz="2400" dirty="0" smtClean="0"/>
              <a:t> </a:t>
            </a:r>
            <a:r>
              <a:rPr lang="de-DE" sz="2400" dirty="0" err="1" smtClean="0"/>
              <a:t>when</a:t>
            </a:r>
            <a:r>
              <a:rPr lang="de-DE" sz="2400" dirty="0" smtClean="0"/>
              <a:t> </a:t>
            </a:r>
            <a:r>
              <a:rPr lang="de-DE" sz="2400" dirty="0" err="1" smtClean="0"/>
              <a:t>there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sufficient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427436" y="5893821"/>
            <a:ext cx="6232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/>
              <a:t>Agreement on: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distributions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>
                <a:sym typeface="Symbol"/>
              </a:rPr>
              <a:t> </a:t>
            </a:r>
            <a:endParaRPr lang="de-DE" sz="2400" dirty="0" smtClean="0">
              <a:sym typeface="Symbol"/>
            </a:endParaRPr>
          </a:p>
          <a:p>
            <a:r>
              <a:rPr lang="de-DE" sz="2400" dirty="0">
                <a:sym typeface="Symbol"/>
              </a:rPr>
              <a:t> </a:t>
            </a:r>
            <a:r>
              <a:rPr lang="de-DE" sz="2400" dirty="0" smtClean="0">
                <a:sym typeface="Symbol"/>
              </a:rPr>
              <a:t>   </a:t>
            </a:r>
            <a:r>
              <a:rPr lang="de-DE" sz="2400" dirty="0" err="1" smtClean="0">
                <a:sym typeface="Symbol"/>
              </a:rPr>
              <a:t>are</a:t>
            </a:r>
            <a:r>
              <a:rPr lang="de-DE" sz="2400" dirty="0" smtClean="0">
                <a:sym typeface="Symbol"/>
              </a:rPr>
              <a:t> not </a:t>
            </a:r>
            <a:r>
              <a:rPr lang="de-DE" sz="2400" dirty="0" err="1" smtClean="0">
                <a:sym typeface="Symbol"/>
              </a:rPr>
              <a:t>attributes</a:t>
            </a:r>
            <a:r>
              <a:rPr lang="de-DE" sz="2400" dirty="0" smtClean="0">
                <a:sym typeface="Symbol"/>
              </a:rPr>
              <a:t> </a:t>
            </a:r>
            <a:r>
              <a:rPr lang="de-DE" sz="2400" dirty="0" err="1" smtClean="0">
                <a:sym typeface="Symbol"/>
              </a:rPr>
              <a:t>of</a:t>
            </a:r>
            <a:r>
              <a:rPr lang="de-DE" sz="2400" dirty="0" smtClean="0">
                <a:sym typeface="Symbol"/>
              </a:rPr>
              <a:t> individual </a:t>
            </a:r>
            <a:r>
              <a:rPr lang="de-DE" sz="2400" dirty="0" err="1" smtClean="0">
                <a:sym typeface="Symbol"/>
              </a:rPr>
              <a:t>systems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185100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95536" y="260648"/>
            <a:ext cx="5363077" cy="461665"/>
            <a:chOff x="611561" y="3193812"/>
            <a:chExt cx="5363077" cy="461665"/>
          </a:xfrm>
        </p:grpSpPr>
        <p:sp>
          <p:nvSpPr>
            <p:cNvPr id="3" name="Textfeld 2"/>
            <p:cNvSpPr txBox="1"/>
            <p:nvPr/>
          </p:nvSpPr>
          <p:spPr>
            <a:xfrm>
              <a:off x="1115616" y="3193812"/>
              <a:ext cx="4859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The minimal </a:t>
              </a:r>
              <a:r>
                <a:rPr lang="de-DE" sz="2400" dirty="0" err="1" smtClean="0"/>
                <a:t>interpretation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is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local</a:t>
              </a:r>
              <a:r>
                <a:rPr lang="de-DE" sz="2400" dirty="0" smtClean="0"/>
                <a:t> </a:t>
              </a:r>
              <a:endParaRPr lang="de-DE" sz="2400" dirty="0"/>
            </a:p>
          </p:txBody>
        </p:sp>
        <p:sp>
          <p:nvSpPr>
            <p:cNvPr id="4" name="Gleichschenkliges Dreieck 3"/>
            <p:cNvSpPr/>
            <p:nvPr/>
          </p:nvSpPr>
          <p:spPr>
            <a:xfrm rot="5400000">
              <a:off x="655925" y="3302346"/>
              <a:ext cx="226305" cy="315034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884859" y="781027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/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operation</a:t>
            </a:r>
            <a:r>
              <a:rPr lang="de-DE" sz="2000" dirty="0" smtClean="0"/>
              <a:t> on </a:t>
            </a:r>
            <a:r>
              <a:rPr lang="de-DE" sz="2000" dirty="0" err="1" smtClean="0"/>
              <a:t>one</a:t>
            </a:r>
            <a:r>
              <a:rPr lang="de-DE" sz="2000" dirty="0" smtClean="0"/>
              <a:t> </a:t>
            </a:r>
            <a:r>
              <a:rPr lang="de-DE" sz="2000" dirty="0" err="1" smtClean="0"/>
              <a:t>part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a </a:t>
            </a:r>
            <a:r>
              <a:rPr lang="de-DE" sz="2000" dirty="0" err="1" smtClean="0"/>
              <a:t>system</a:t>
            </a:r>
            <a:r>
              <a:rPr lang="de-DE" sz="2000" dirty="0"/>
              <a:t> </a:t>
            </a:r>
            <a:r>
              <a:rPr lang="de-DE" sz="2000" dirty="0" err="1" smtClean="0"/>
              <a:t>makes</a:t>
            </a:r>
            <a:r>
              <a:rPr lang="de-DE" sz="2000" dirty="0" smtClean="0"/>
              <a:t> a </a:t>
            </a:r>
            <a:r>
              <a:rPr lang="de-DE" sz="2000" dirty="0" err="1" smtClean="0"/>
              <a:t>detectable</a:t>
            </a:r>
            <a:r>
              <a:rPr lang="de-DE" sz="2000" dirty="0" smtClean="0"/>
              <a:t> </a:t>
            </a:r>
            <a:r>
              <a:rPr lang="de-DE" sz="2000" dirty="0" err="1" smtClean="0"/>
              <a:t>difference</a:t>
            </a:r>
            <a:r>
              <a:rPr lang="de-DE" sz="2000" dirty="0" smtClean="0"/>
              <a:t> on </a:t>
            </a:r>
            <a:r>
              <a:rPr lang="de-DE" sz="2000" dirty="0" err="1" smtClean="0"/>
              <a:t>another</a:t>
            </a:r>
            <a:r>
              <a:rPr lang="de-DE" sz="2000" dirty="0" smtClean="0"/>
              <a:t> </a:t>
            </a:r>
            <a:r>
              <a:rPr lang="de-DE" sz="2000" dirty="0" err="1" smtClean="0"/>
              <a:t>part</a:t>
            </a:r>
            <a:r>
              <a:rPr lang="de-DE" sz="2000" dirty="0" smtClean="0"/>
              <a:t>, </a:t>
            </a:r>
            <a:r>
              <a:rPr lang="de-DE" sz="2000" dirty="0" err="1" smtClean="0"/>
              <a:t>unless</a:t>
            </a:r>
            <a:r>
              <a:rPr lang="de-DE" sz="2000" dirty="0" smtClean="0"/>
              <a:t> </a:t>
            </a:r>
            <a:r>
              <a:rPr lang="de-DE" sz="2000" dirty="0" err="1" smtClean="0"/>
              <a:t>interaction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explicitly</a:t>
            </a:r>
            <a:r>
              <a:rPr lang="de-DE" sz="2000" dirty="0" smtClean="0"/>
              <a:t> </a:t>
            </a:r>
            <a:r>
              <a:rPr lang="de-DE" sz="2000" dirty="0" err="1" smtClean="0"/>
              <a:t>included</a:t>
            </a:r>
            <a:endParaRPr lang="de-DE" sz="2000" dirty="0" smtClean="0"/>
          </a:p>
        </p:txBody>
      </p:sp>
      <p:grpSp>
        <p:nvGrpSpPr>
          <p:cNvPr id="8" name="Gruppieren 7"/>
          <p:cNvGrpSpPr/>
          <p:nvPr/>
        </p:nvGrpSpPr>
        <p:grpSpPr>
          <a:xfrm>
            <a:off x="395535" y="1689520"/>
            <a:ext cx="7864524" cy="1077218"/>
            <a:chOff x="539552" y="3925735"/>
            <a:chExt cx="7864524" cy="1077218"/>
          </a:xfrm>
        </p:grpSpPr>
        <p:sp>
          <p:nvSpPr>
            <p:cNvPr id="9" name="Textfeld 8"/>
            <p:cNvSpPr txBox="1"/>
            <p:nvPr/>
          </p:nvSpPr>
          <p:spPr>
            <a:xfrm>
              <a:off x="1043608" y="3925735"/>
              <a:ext cx="73604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Prototype </a:t>
              </a:r>
              <a:r>
                <a:rPr lang="de-DE" sz="2400" dirty="0" err="1" smtClean="0"/>
                <a:t>locality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already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assumed</a:t>
              </a:r>
              <a:r>
                <a:rPr lang="de-DE" sz="2400" dirty="0" smtClean="0"/>
                <a:t> in </a:t>
              </a:r>
              <a:r>
                <a:rPr lang="de-DE" sz="2400" dirty="0" err="1" smtClean="0"/>
                <a:t>the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setup</a:t>
              </a:r>
              <a:r>
                <a:rPr lang="de-DE" sz="2400" dirty="0" smtClean="0"/>
                <a:t>: </a:t>
              </a:r>
            </a:p>
            <a:p>
              <a:pPr marL="360363"/>
              <a:r>
                <a:rPr lang="de-DE" sz="2000" dirty="0" smtClean="0"/>
                <a:t>Ludwig: </a:t>
              </a:r>
              <a:r>
                <a:rPr lang="de-DE" sz="2000" dirty="0" err="1" smtClean="0">
                  <a:solidFill>
                    <a:srgbClr val="0000FF"/>
                  </a:solidFill>
                </a:rPr>
                <a:t>Principle</a:t>
              </a:r>
              <a:r>
                <a:rPr lang="de-DE" sz="2000" dirty="0" smtClean="0">
                  <a:solidFill>
                    <a:srgbClr val="0000FF"/>
                  </a:solidFill>
                </a:rPr>
                <a:t> </a:t>
              </a:r>
              <a:r>
                <a:rPr lang="de-DE" sz="2000" dirty="0" err="1" smtClean="0">
                  <a:solidFill>
                    <a:srgbClr val="0000FF"/>
                  </a:solidFill>
                </a:rPr>
                <a:t>of</a:t>
              </a:r>
              <a:r>
                <a:rPr lang="de-DE" sz="2000" dirty="0" smtClean="0">
                  <a:solidFill>
                    <a:srgbClr val="0000FF"/>
                  </a:solidFill>
                </a:rPr>
                <a:t> </a:t>
              </a:r>
              <a:r>
                <a:rPr lang="de-DE" sz="2000" dirty="0" err="1" smtClean="0">
                  <a:solidFill>
                    <a:srgbClr val="0000FF"/>
                  </a:solidFill>
                </a:rPr>
                <a:t>directed</a:t>
              </a:r>
              <a:r>
                <a:rPr lang="de-DE" sz="2000" dirty="0" smtClean="0">
                  <a:solidFill>
                    <a:srgbClr val="0000FF"/>
                  </a:solidFill>
                </a:rPr>
                <a:t> </a:t>
              </a:r>
              <a:r>
                <a:rPr lang="de-DE" sz="2000" dirty="0" err="1" smtClean="0">
                  <a:solidFill>
                    <a:srgbClr val="0000FF"/>
                  </a:solidFill>
                </a:rPr>
                <a:t>interaction</a:t>
              </a:r>
              <a:endParaRPr lang="de-DE" sz="2000" dirty="0" smtClean="0">
                <a:solidFill>
                  <a:srgbClr val="0000FF"/>
                </a:solidFill>
              </a:endParaRPr>
            </a:p>
            <a:p>
              <a:pPr marL="360363"/>
              <a:r>
                <a:rPr lang="de-DE" sz="2000" dirty="0" err="1" smtClean="0"/>
                <a:t>No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backreaction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from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measurement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to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preparation</a:t>
              </a:r>
              <a:endParaRPr lang="de-DE" sz="2000" dirty="0" smtClean="0"/>
            </a:p>
          </p:txBody>
        </p:sp>
        <p:sp>
          <p:nvSpPr>
            <p:cNvPr id="10" name="Pfeil nach rechts 9"/>
            <p:cNvSpPr/>
            <p:nvPr/>
          </p:nvSpPr>
          <p:spPr>
            <a:xfrm>
              <a:off x="539552" y="4077072"/>
              <a:ext cx="288032" cy="216024"/>
            </a:xfrm>
            <a:prstGeom prst="rightArrow">
              <a:avLst>
                <a:gd name="adj1" fmla="val 50000"/>
                <a:gd name="adj2" fmla="val 188844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395535" y="2783589"/>
            <a:ext cx="7865298" cy="769441"/>
            <a:chOff x="539552" y="3943517"/>
            <a:chExt cx="7865298" cy="769441"/>
          </a:xfrm>
        </p:grpSpPr>
        <p:sp>
          <p:nvSpPr>
            <p:cNvPr id="12" name="Textfeld 11"/>
            <p:cNvSpPr txBox="1"/>
            <p:nvPr/>
          </p:nvSpPr>
          <p:spPr>
            <a:xfrm>
              <a:off x="1044382" y="3943517"/>
              <a:ext cx="73604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Also </a:t>
              </a:r>
              <a:r>
                <a:rPr lang="de-DE" sz="2400" dirty="0" err="1" smtClean="0"/>
                <a:t>needed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to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define</a:t>
              </a:r>
              <a:r>
                <a:rPr lang="de-DE" sz="2400" dirty="0" smtClean="0"/>
                <a:t> “</a:t>
              </a:r>
              <a:r>
                <a:rPr lang="de-DE" sz="2400" dirty="0" err="1" smtClean="0"/>
                <a:t>channels</a:t>
              </a:r>
              <a:r>
                <a:rPr lang="de-DE" sz="2400" dirty="0" smtClean="0"/>
                <a:t>“</a:t>
              </a:r>
            </a:p>
            <a:p>
              <a:pPr marL="360363"/>
              <a:r>
                <a:rPr lang="de-DE" sz="2000" dirty="0" err="1" smtClean="0"/>
                <a:t>operating</a:t>
              </a:r>
              <a:r>
                <a:rPr lang="de-DE" sz="2000" dirty="0" smtClean="0"/>
                <a:t> on “</a:t>
              </a:r>
              <a:r>
                <a:rPr lang="de-DE" sz="2000" dirty="0" err="1" smtClean="0"/>
                <a:t>unknown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quantum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states</a:t>
              </a:r>
              <a:r>
                <a:rPr lang="de-DE" sz="2000" dirty="0" smtClean="0"/>
                <a:t>“</a:t>
              </a:r>
            </a:p>
          </p:txBody>
        </p:sp>
        <p:sp>
          <p:nvSpPr>
            <p:cNvPr id="13" name="Pfeil nach rechts 12"/>
            <p:cNvSpPr/>
            <p:nvPr/>
          </p:nvSpPr>
          <p:spPr>
            <a:xfrm>
              <a:off x="539552" y="4077072"/>
              <a:ext cx="288032" cy="216024"/>
            </a:xfrm>
            <a:prstGeom prst="rightArrow">
              <a:avLst>
                <a:gd name="adj1" fmla="val 50000"/>
                <a:gd name="adj2" fmla="val 188844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1259632" y="3961556"/>
            <a:ext cx="1066800" cy="763588"/>
            <a:chOff x="672" y="4944"/>
            <a:chExt cx="672" cy="480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672" y="4944"/>
              <a:ext cx="576" cy="480"/>
            </a:xfrm>
            <a:prstGeom prst="rect">
              <a:avLst/>
            </a:prstGeom>
            <a:solidFill>
              <a:srgbClr val="0032FF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0032FF"/>
              </a:extrusionClr>
            </a:sp3d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1296" y="4992"/>
              <a:ext cx="48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629151" y="3961556"/>
            <a:ext cx="1066800" cy="763588"/>
            <a:chOff x="5845175" y="6049788"/>
            <a:chExt cx="1066800" cy="763588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5997575" y="6049788"/>
              <a:ext cx="914400" cy="763588"/>
            </a:xfrm>
            <a:prstGeom prst="rect">
              <a:avLst/>
            </a:prstGeom>
            <a:solidFill>
              <a:srgbClr val="FF3300"/>
            </a:solidFill>
            <a:ln w="9525">
              <a:miter lim="800000"/>
              <a:headEnd/>
              <a:tailEnd/>
            </a:ln>
            <a:effectLst/>
            <a:scene3d>
              <a:camera prst="legacyPerspectiveTopLeft"/>
              <a:lightRig rig="legacyFlat3" dir="t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5845175" y="6126147"/>
              <a:ext cx="76200" cy="38179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6324600" y="6202188"/>
              <a:ext cx="304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de-DE" sz="2400">
                <a:latin typeface="Times New Roman" pitchFamily="18" charset="0"/>
              </a:endParaRP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6324600" y="6202188"/>
              <a:ext cx="3667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2400" b="1" dirty="0" smtClean="0">
                  <a:solidFill>
                    <a:srgbClr val="FF0000"/>
                  </a:solidFill>
                  <a:latin typeface="Courier New" pitchFamily="49" charset="0"/>
                </a:rPr>
                <a:t>x</a:t>
              </a:r>
              <a:endParaRPr lang="de-DE" sz="2400" dirty="0">
                <a:latin typeface="Times New Roman" pitchFamily="18" charset="0"/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2348910" y="3961556"/>
            <a:ext cx="3303210" cy="763588"/>
            <a:chOff x="2564934" y="6049788"/>
            <a:chExt cx="3303210" cy="763588"/>
          </a:xfrm>
        </p:grpSpPr>
        <p:grpSp>
          <p:nvGrpSpPr>
            <p:cNvPr id="23" name="Group 4"/>
            <p:cNvGrpSpPr>
              <a:grpSpLocks/>
            </p:cNvGrpSpPr>
            <p:nvPr/>
          </p:nvGrpSpPr>
          <p:grpSpPr bwMode="auto">
            <a:xfrm>
              <a:off x="3577208" y="6049788"/>
              <a:ext cx="1066800" cy="763588"/>
              <a:chOff x="672" y="4944"/>
              <a:chExt cx="672" cy="480"/>
            </a:xfrm>
          </p:grpSpPr>
          <p:sp>
            <p:nvSpPr>
              <p:cNvPr id="37" name="Rectangle 5"/>
              <p:cNvSpPr>
                <a:spLocks noChangeArrowheads="1"/>
              </p:cNvSpPr>
              <p:nvPr/>
            </p:nvSpPr>
            <p:spPr bwMode="auto">
              <a:xfrm>
                <a:off x="672" y="4944"/>
                <a:ext cx="576" cy="480"/>
              </a:xfrm>
              <a:prstGeom prst="rect">
                <a:avLst/>
              </a:prstGeom>
              <a:solidFill>
                <a:srgbClr val="00B05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TopRight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00B05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8" name="Oval 6"/>
              <p:cNvSpPr>
                <a:spLocks noChangeArrowheads="1"/>
              </p:cNvSpPr>
              <p:nvPr/>
            </p:nvSpPr>
            <p:spPr bwMode="auto">
              <a:xfrm>
                <a:off x="1296" y="4992"/>
                <a:ext cx="48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4" name="Group 13"/>
            <p:cNvGrpSpPr>
              <a:grpSpLocks/>
            </p:cNvGrpSpPr>
            <p:nvPr/>
          </p:nvGrpSpPr>
          <p:grpSpPr bwMode="auto">
            <a:xfrm>
              <a:off x="4614415" y="6239548"/>
              <a:ext cx="1253729" cy="205383"/>
              <a:chOff x="868" y="3568"/>
              <a:chExt cx="401" cy="45"/>
            </a:xfrm>
          </p:grpSpPr>
          <p:grpSp>
            <p:nvGrpSpPr>
              <p:cNvPr id="31" name="Group 17"/>
              <p:cNvGrpSpPr>
                <a:grpSpLocks/>
              </p:cNvGrpSpPr>
              <p:nvPr/>
            </p:nvGrpSpPr>
            <p:grpSpPr bwMode="auto">
              <a:xfrm rot="10784031">
                <a:off x="868" y="3568"/>
                <a:ext cx="148" cy="45"/>
                <a:chOff x="2400" y="191"/>
                <a:chExt cx="3264" cy="841"/>
              </a:xfrm>
            </p:grpSpPr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4032" y="191"/>
                  <a:ext cx="1632" cy="840"/>
                </a:xfrm>
                <a:custGeom>
                  <a:avLst/>
                  <a:gdLst>
                    <a:gd name="T0" fmla="*/ 0 w 1632"/>
                    <a:gd name="T1" fmla="*/ 400 h 840"/>
                    <a:gd name="T2" fmla="*/ 384 w 1632"/>
                    <a:gd name="T3" fmla="*/ 64 h 840"/>
                    <a:gd name="T4" fmla="*/ 1200 w 1632"/>
                    <a:gd name="T5" fmla="*/ 784 h 840"/>
                    <a:gd name="T6" fmla="*/ 1632 w 1632"/>
                    <a:gd name="T7" fmla="*/ 400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32" h="840">
                      <a:moveTo>
                        <a:pt x="0" y="400"/>
                      </a:moveTo>
                      <a:cubicBezTo>
                        <a:pt x="92" y="200"/>
                        <a:pt x="184" y="0"/>
                        <a:pt x="384" y="64"/>
                      </a:cubicBezTo>
                      <a:cubicBezTo>
                        <a:pt x="584" y="128"/>
                        <a:pt x="992" y="728"/>
                        <a:pt x="1200" y="784"/>
                      </a:cubicBezTo>
                      <a:cubicBezTo>
                        <a:pt x="1408" y="840"/>
                        <a:pt x="1520" y="620"/>
                        <a:pt x="1632" y="400"/>
                      </a:cubicBezTo>
                    </a:path>
                  </a:pathLst>
                </a:custGeom>
                <a:noFill/>
                <a:ln w="3810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2400" y="192"/>
                  <a:ext cx="1632" cy="840"/>
                </a:xfrm>
                <a:custGeom>
                  <a:avLst/>
                  <a:gdLst>
                    <a:gd name="T0" fmla="*/ 0 w 1632"/>
                    <a:gd name="T1" fmla="*/ 400 h 840"/>
                    <a:gd name="T2" fmla="*/ 384 w 1632"/>
                    <a:gd name="T3" fmla="*/ 64 h 840"/>
                    <a:gd name="T4" fmla="*/ 1200 w 1632"/>
                    <a:gd name="T5" fmla="*/ 784 h 840"/>
                    <a:gd name="T6" fmla="*/ 1632 w 1632"/>
                    <a:gd name="T7" fmla="*/ 400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32" h="840">
                      <a:moveTo>
                        <a:pt x="0" y="400"/>
                      </a:moveTo>
                      <a:cubicBezTo>
                        <a:pt x="92" y="200"/>
                        <a:pt x="184" y="0"/>
                        <a:pt x="384" y="64"/>
                      </a:cubicBezTo>
                      <a:cubicBezTo>
                        <a:pt x="584" y="128"/>
                        <a:pt x="992" y="728"/>
                        <a:pt x="1200" y="784"/>
                      </a:cubicBezTo>
                      <a:cubicBezTo>
                        <a:pt x="1408" y="840"/>
                        <a:pt x="1520" y="620"/>
                        <a:pt x="1632" y="400"/>
                      </a:cubicBezTo>
                    </a:path>
                  </a:pathLst>
                </a:custGeom>
                <a:noFill/>
                <a:ln w="3810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 rot="10784031">
                <a:off x="1016" y="3568"/>
                <a:ext cx="74" cy="45"/>
              </a:xfrm>
              <a:custGeom>
                <a:avLst/>
                <a:gdLst>
                  <a:gd name="T0" fmla="*/ 0 w 1632"/>
                  <a:gd name="T1" fmla="*/ 400 h 840"/>
                  <a:gd name="T2" fmla="*/ 384 w 1632"/>
                  <a:gd name="T3" fmla="*/ 64 h 840"/>
                  <a:gd name="T4" fmla="*/ 1200 w 1632"/>
                  <a:gd name="T5" fmla="*/ 784 h 840"/>
                  <a:gd name="T6" fmla="*/ 1632 w 1632"/>
                  <a:gd name="T7" fmla="*/ 40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2" h="840">
                    <a:moveTo>
                      <a:pt x="0" y="400"/>
                    </a:moveTo>
                    <a:cubicBezTo>
                      <a:pt x="92" y="200"/>
                      <a:pt x="184" y="0"/>
                      <a:pt x="384" y="64"/>
                    </a:cubicBezTo>
                    <a:cubicBezTo>
                      <a:pt x="584" y="128"/>
                      <a:pt x="992" y="728"/>
                      <a:pt x="1200" y="784"/>
                    </a:cubicBezTo>
                    <a:cubicBezTo>
                      <a:pt x="1408" y="840"/>
                      <a:pt x="1520" y="620"/>
                      <a:pt x="1632" y="400"/>
                    </a:cubicBez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1089" y="3568"/>
                <a:ext cx="113" cy="43"/>
              </a:xfrm>
              <a:custGeom>
                <a:avLst/>
                <a:gdLst>
                  <a:gd name="T0" fmla="*/ 113 w 113"/>
                  <a:gd name="T1" fmla="*/ 18 h 43"/>
                  <a:gd name="T2" fmla="*/ 57 w 113"/>
                  <a:gd name="T3" fmla="*/ 41 h 43"/>
                  <a:gd name="T4" fmla="*/ 19 w 113"/>
                  <a:gd name="T5" fmla="*/ 3 h 43"/>
                  <a:gd name="T6" fmla="*/ 0 w 113"/>
                  <a:gd name="T7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43">
                    <a:moveTo>
                      <a:pt x="113" y="18"/>
                    </a:moveTo>
                    <a:cubicBezTo>
                      <a:pt x="104" y="22"/>
                      <a:pt x="73" y="43"/>
                      <a:pt x="57" y="41"/>
                    </a:cubicBezTo>
                    <a:cubicBezTo>
                      <a:pt x="41" y="39"/>
                      <a:pt x="28" y="6"/>
                      <a:pt x="19" y="3"/>
                    </a:cubicBezTo>
                    <a:cubicBezTo>
                      <a:pt x="9" y="0"/>
                      <a:pt x="4" y="12"/>
                      <a:pt x="0" y="24"/>
                    </a:cubicBez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cxnSp>
            <p:nvCxnSpPr>
              <p:cNvPr id="34" name="AutoShape 23"/>
              <p:cNvCxnSpPr>
                <a:cxnSpLocks noChangeShapeType="1"/>
              </p:cNvCxnSpPr>
              <p:nvPr/>
            </p:nvCxnSpPr>
            <p:spPr bwMode="auto">
              <a:xfrm flipV="1">
                <a:off x="1202" y="3587"/>
                <a:ext cx="67" cy="1"/>
              </a:xfrm>
              <a:prstGeom prst="straightConnector1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5" name="Gruppieren 24"/>
            <p:cNvGrpSpPr/>
            <p:nvPr/>
          </p:nvGrpSpPr>
          <p:grpSpPr>
            <a:xfrm>
              <a:off x="2564934" y="6245571"/>
              <a:ext cx="1022394" cy="207765"/>
              <a:chOff x="2541965" y="5310336"/>
              <a:chExt cx="1022394" cy="207765"/>
            </a:xfrm>
          </p:grpSpPr>
          <p:grpSp>
            <p:nvGrpSpPr>
              <p:cNvPr id="26" name="Group 17"/>
              <p:cNvGrpSpPr>
                <a:grpSpLocks/>
              </p:cNvGrpSpPr>
              <p:nvPr/>
            </p:nvGrpSpPr>
            <p:grpSpPr bwMode="auto">
              <a:xfrm rot="10784031">
                <a:off x="2541965" y="5312718"/>
                <a:ext cx="462723" cy="205383"/>
                <a:chOff x="2400" y="191"/>
                <a:chExt cx="3264" cy="841"/>
              </a:xfrm>
            </p:grpSpPr>
            <p:sp>
              <p:nvSpPr>
                <p:cNvPr id="29" name="Freeform 18"/>
                <p:cNvSpPr>
                  <a:spLocks/>
                </p:cNvSpPr>
                <p:nvPr/>
              </p:nvSpPr>
              <p:spPr bwMode="auto">
                <a:xfrm>
                  <a:off x="4032" y="191"/>
                  <a:ext cx="1632" cy="840"/>
                </a:xfrm>
                <a:custGeom>
                  <a:avLst/>
                  <a:gdLst>
                    <a:gd name="T0" fmla="*/ 0 w 1632"/>
                    <a:gd name="T1" fmla="*/ 400 h 840"/>
                    <a:gd name="T2" fmla="*/ 384 w 1632"/>
                    <a:gd name="T3" fmla="*/ 64 h 840"/>
                    <a:gd name="T4" fmla="*/ 1200 w 1632"/>
                    <a:gd name="T5" fmla="*/ 784 h 840"/>
                    <a:gd name="T6" fmla="*/ 1632 w 1632"/>
                    <a:gd name="T7" fmla="*/ 400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32" h="840">
                      <a:moveTo>
                        <a:pt x="0" y="400"/>
                      </a:moveTo>
                      <a:cubicBezTo>
                        <a:pt x="92" y="200"/>
                        <a:pt x="184" y="0"/>
                        <a:pt x="384" y="64"/>
                      </a:cubicBezTo>
                      <a:cubicBezTo>
                        <a:pt x="584" y="128"/>
                        <a:pt x="992" y="728"/>
                        <a:pt x="1200" y="784"/>
                      </a:cubicBezTo>
                      <a:cubicBezTo>
                        <a:pt x="1408" y="840"/>
                        <a:pt x="1520" y="620"/>
                        <a:pt x="1632" y="400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Freeform 19"/>
                <p:cNvSpPr>
                  <a:spLocks/>
                </p:cNvSpPr>
                <p:nvPr/>
              </p:nvSpPr>
              <p:spPr bwMode="auto">
                <a:xfrm>
                  <a:off x="2400" y="192"/>
                  <a:ext cx="1632" cy="840"/>
                </a:xfrm>
                <a:custGeom>
                  <a:avLst/>
                  <a:gdLst>
                    <a:gd name="T0" fmla="*/ 0 w 1632"/>
                    <a:gd name="T1" fmla="*/ 400 h 840"/>
                    <a:gd name="T2" fmla="*/ 384 w 1632"/>
                    <a:gd name="T3" fmla="*/ 64 h 840"/>
                    <a:gd name="T4" fmla="*/ 1200 w 1632"/>
                    <a:gd name="T5" fmla="*/ 784 h 840"/>
                    <a:gd name="T6" fmla="*/ 1632 w 1632"/>
                    <a:gd name="T7" fmla="*/ 400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32" h="840">
                      <a:moveTo>
                        <a:pt x="0" y="400"/>
                      </a:moveTo>
                      <a:cubicBezTo>
                        <a:pt x="92" y="200"/>
                        <a:pt x="184" y="0"/>
                        <a:pt x="384" y="64"/>
                      </a:cubicBezTo>
                      <a:cubicBezTo>
                        <a:pt x="584" y="128"/>
                        <a:pt x="992" y="728"/>
                        <a:pt x="1200" y="784"/>
                      </a:cubicBezTo>
                      <a:cubicBezTo>
                        <a:pt x="1408" y="840"/>
                        <a:pt x="1520" y="620"/>
                        <a:pt x="1632" y="400"/>
                      </a:cubicBezTo>
                    </a:path>
                  </a:pathLst>
                </a:custGeom>
                <a:noFill/>
                <a:ln w="38100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3001588" y="5310336"/>
                <a:ext cx="353295" cy="196255"/>
              </a:xfrm>
              <a:custGeom>
                <a:avLst/>
                <a:gdLst>
                  <a:gd name="T0" fmla="*/ 113 w 113"/>
                  <a:gd name="T1" fmla="*/ 18 h 43"/>
                  <a:gd name="T2" fmla="*/ 57 w 113"/>
                  <a:gd name="T3" fmla="*/ 41 h 43"/>
                  <a:gd name="T4" fmla="*/ 19 w 113"/>
                  <a:gd name="T5" fmla="*/ 3 h 43"/>
                  <a:gd name="T6" fmla="*/ 0 w 113"/>
                  <a:gd name="T7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43">
                    <a:moveTo>
                      <a:pt x="113" y="18"/>
                    </a:moveTo>
                    <a:cubicBezTo>
                      <a:pt x="104" y="22"/>
                      <a:pt x="73" y="43"/>
                      <a:pt x="57" y="41"/>
                    </a:cubicBezTo>
                    <a:cubicBezTo>
                      <a:pt x="41" y="39"/>
                      <a:pt x="28" y="6"/>
                      <a:pt x="19" y="3"/>
                    </a:cubicBezTo>
                    <a:cubicBezTo>
                      <a:pt x="9" y="0"/>
                      <a:pt x="4" y="12"/>
                      <a:pt x="0" y="24"/>
                    </a:cubicBezTo>
                  </a:path>
                </a:pathLst>
              </a:custGeom>
              <a:noFill/>
              <a:ln w="38100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cxnSp>
            <p:nvCxnSpPr>
              <p:cNvPr id="28" name="AutoShape 23"/>
              <p:cNvCxnSpPr>
                <a:cxnSpLocks noChangeShapeType="1"/>
              </p:cNvCxnSpPr>
              <p:nvPr/>
            </p:nvCxnSpPr>
            <p:spPr bwMode="auto">
              <a:xfrm flipV="1">
                <a:off x="3354883" y="5397053"/>
                <a:ext cx="209476" cy="4564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9" name="Gruppieren 38"/>
          <p:cNvGrpSpPr/>
          <p:nvPr/>
        </p:nvGrpSpPr>
        <p:grpSpPr>
          <a:xfrm>
            <a:off x="395536" y="5157192"/>
            <a:ext cx="7864524" cy="1077218"/>
            <a:chOff x="539552" y="3925735"/>
            <a:chExt cx="7864524" cy="1077218"/>
          </a:xfrm>
        </p:grpSpPr>
        <p:sp>
          <p:nvSpPr>
            <p:cNvPr id="40" name="Textfeld 39"/>
            <p:cNvSpPr txBox="1"/>
            <p:nvPr/>
          </p:nvSpPr>
          <p:spPr>
            <a:xfrm>
              <a:off x="1043608" y="3925735"/>
              <a:ext cx="73604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/>
                <a:t>Informational</a:t>
              </a:r>
              <a:r>
                <a:rPr lang="de-DE" sz="2400" dirty="0" smtClean="0"/>
                <a:t> turn: </a:t>
              </a:r>
            </a:p>
            <a:p>
              <a:pPr marL="360363"/>
              <a:r>
                <a:rPr lang="de-DE" sz="2000" dirty="0" err="1" smtClean="0"/>
                <a:t>Analyze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systems</a:t>
              </a:r>
              <a:r>
                <a:rPr lang="de-DE" sz="2000" dirty="0" smtClean="0"/>
                <a:t> in </a:t>
              </a:r>
              <a:r>
                <a:rPr lang="de-DE" sz="2000" dirty="0" err="1" smtClean="0"/>
                <a:t>terms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of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what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can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be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encoded</a:t>
              </a:r>
              <a:r>
                <a:rPr lang="de-DE" sz="2000" dirty="0" smtClean="0"/>
                <a:t> on </a:t>
              </a:r>
              <a:r>
                <a:rPr lang="de-DE" sz="2000" dirty="0" err="1" smtClean="0"/>
                <a:t>them</a:t>
              </a:r>
              <a:r>
                <a:rPr lang="de-DE" sz="2000" dirty="0" smtClean="0"/>
                <a:t> and </a:t>
              </a:r>
              <a:r>
                <a:rPr lang="de-DE" sz="2000" dirty="0" err="1" smtClean="0"/>
                <a:t>reliably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read</a:t>
              </a:r>
              <a:r>
                <a:rPr lang="de-DE" sz="2000" dirty="0" smtClean="0"/>
                <a:t> out</a:t>
              </a:r>
            </a:p>
          </p:txBody>
        </p:sp>
        <p:sp>
          <p:nvSpPr>
            <p:cNvPr id="41" name="Pfeil nach rechts 40"/>
            <p:cNvSpPr/>
            <p:nvPr/>
          </p:nvSpPr>
          <p:spPr>
            <a:xfrm>
              <a:off x="539552" y="4077072"/>
              <a:ext cx="288032" cy="216024"/>
            </a:xfrm>
            <a:prstGeom prst="rightArrow">
              <a:avLst>
                <a:gd name="adj1" fmla="val 50000"/>
                <a:gd name="adj2" fmla="val 188844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2767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95536" y="311987"/>
            <a:ext cx="76328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</a:t>
            </a:r>
            <a:r>
              <a:rPr lang="de-DE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shape</a:t>
            </a:r>
            <a:r>
              <a:rPr lang="de-D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de-DE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</a:t>
            </a:r>
            <a:r>
              <a:rPr lang="de-D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de-DE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de-D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de-DE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state</a:t>
            </a:r>
            <a:r>
              <a:rPr lang="de-D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de-DE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space</a:t>
            </a:r>
            <a:endParaRPr lang="de-DE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87624" y="1052736"/>
            <a:ext cx="5820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= </a:t>
            </a:r>
            <a:r>
              <a:rPr lang="de-DE" sz="2400" dirty="0" err="1" smtClean="0"/>
              <a:t>key</a:t>
            </a:r>
            <a:r>
              <a:rPr lang="de-DE" sz="2400" dirty="0" smtClean="0"/>
              <a:t> </a:t>
            </a:r>
            <a:r>
              <a:rPr lang="de-DE" sz="2400" dirty="0" err="1" smtClean="0"/>
              <a:t>structural</a:t>
            </a:r>
            <a:r>
              <a:rPr lang="de-DE" sz="2400" dirty="0" smtClean="0"/>
              <a:t> </a:t>
            </a:r>
            <a:r>
              <a:rPr lang="de-DE" sz="2400" dirty="0" err="1" smtClean="0"/>
              <a:t>feature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system</a:t>
            </a:r>
            <a:r>
              <a:rPr lang="de-DE" sz="2400" dirty="0" smtClean="0"/>
              <a:t> type in 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a </a:t>
            </a:r>
            <a:r>
              <a:rPr lang="de-DE" sz="2400" dirty="0" err="1" smtClean="0"/>
              <a:t>generalized</a:t>
            </a:r>
            <a:r>
              <a:rPr lang="de-DE" sz="2400" dirty="0" smtClean="0"/>
              <a:t> </a:t>
            </a:r>
            <a:r>
              <a:rPr lang="de-DE" sz="2400" dirty="0" err="1" smtClean="0"/>
              <a:t>probabilistic</a:t>
            </a:r>
            <a:r>
              <a:rPr lang="de-DE" sz="2400" dirty="0" smtClean="0"/>
              <a:t> </a:t>
            </a:r>
            <a:r>
              <a:rPr lang="de-DE" sz="2400" dirty="0" err="1" smtClean="0"/>
              <a:t>theory</a:t>
            </a:r>
            <a:r>
              <a:rPr lang="de-DE" sz="2400" dirty="0" smtClean="0"/>
              <a:t> (GPL)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7544" y="1916832"/>
            <a:ext cx="4391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A </a:t>
            </a:r>
            <a:r>
              <a:rPr lang="de-DE" sz="2800" dirty="0" err="1" smtClean="0"/>
              <a:t>theory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called</a:t>
            </a:r>
            <a:r>
              <a:rPr lang="de-DE" sz="2800" dirty="0" smtClean="0"/>
              <a:t> </a:t>
            </a:r>
            <a:r>
              <a:rPr lang="de-DE" sz="2800" b="1" dirty="0" err="1" smtClean="0">
                <a:solidFill>
                  <a:srgbClr val="0000FF"/>
                </a:solidFill>
              </a:rPr>
              <a:t>classical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 err="1" smtClean="0"/>
              <a:t>iff</a:t>
            </a:r>
            <a:r>
              <a:rPr lang="de-DE" sz="2800" dirty="0" smtClean="0"/>
              <a:t> </a:t>
            </a:r>
            <a:endParaRPr lang="de-DE" sz="2800" dirty="0" smtClean="0">
              <a:solidFill>
                <a:srgbClr val="FF0000"/>
              </a:solidFill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611560" y="2463770"/>
            <a:ext cx="8136904" cy="707886"/>
            <a:chOff x="611560" y="2463770"/>
            <a:chExt cx="8136904" cy="707886"/>
          </a:xfrm>
        </p:grpSpPr>
        <p:sp>
          <p:nvSpPr>
            <p:cNvPr id="9" name="Textfeld 8"/>
            <p:cNvSpPr txBox="1"/>
            <p:nvPr/>
          </p:nvSpPr>
          <p:spPr>
            <a:xfrm>
              <a:off x="971600" y="2463770"/>
              <a:ext cx="77768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err="1" smtClean="0"/>
                <a:t>any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two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convex</a:t>
              </a:r>
              <a:r>
                <a:rPr lang="de-DE" sz="2000" dirty="0"/>
                <a:t> </a:t>
              </a:r>
              <a:r>
                <a:rPr lang="de-DE" sz="2000" dirty="0" err="1" smtClean="0"/>
                <a:t>decompositions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of</a:t>
              </a:r>
              <a:r>
                <a:rPr lang="de-DE" sz="2000" dirty="0" smtClean="0"/>
                <a:t> a </a:t>
              </a:r>
              <a:r>
                <a:rPr lang="de-DE" sz="2000" dirty="0" err="1" smtClean="0"/>
                <a:t>state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have</a:t>
              </a:r>
              <a:r>
                <a:rPr lang="de-DE" sz="2000" dirty="0" smtClean="0"/>
                <a:t> a </a:t>
              </a:r>
              <a:r>
                <a:rPr lang="de-DE" sz="2000" dirty="0" err="1" smtClean="0"/>
                <a:t>common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refinement</a:t>
              </a:r>
              <a:endParaRPr lang="de-DE" sz="2000" dirty="0" smtClean="0"/>
            </a:p>
            <a:p>
              <a:r>
                <a:rPr lang="de-DE" sz="2000" dirty="0"/>
                <a:t> </a:t>
              </a:r>
              <a:r>
                <a:rPr lang="de-DE" sz="2000" dirty="0" smtClean="0"/>
                <a:t> (</a:t>
              </a:r>
              <a:r>
                <a:rPr lang="de-DE" sz="2000" dirty="0" err="1" smtClean="0">
                  <a:solidFill>
                    <a:srgbClr val="0000FF"/>
                  </a:solidFill>
                </a:rPr>
                <a:t>no</a:t>
              </a:r>
              <a:r>
                <a:rPr lang="de-DE" sz="2000" dirty="0" smtClean="0">
                  <a:solidFill>
                    <a:srgbClr val="0000FF"/>
                  </a:solidFill>
                </a:rPr>
                <a:t> </a:t>
              </a:r>
              <a:r>
                <a:rPr lang="de-DE" sz="2000" dirty="0" err="1" smtClean="0"/>
                <a:t>Schrödinger</a:t>
              </a:r>
              <a:r>
                <a:rPr lang="de-DE" sz="2000" dirty="0" smtClean="0"/>
                <a:t> </a:t>
              </a:r>
              <a:r>
                <a:rPr lang="de-DE" sz="2000" dirty="0" err="1" smtClean="0">
                  <a:solidFill>
                    <a:srgbClr val="0000FF"/>
                  </a:solidFill>
                </a:rPr>
                <a:t>steering</a:t>
              </a:r>
              <a:r>
                <a:rPr lang="de-DE" sz="2000" dirty="0" smtClean="0"/>
                <a:t>) </a:t>
              </a:r>
            </a:p>
          </p:txBody>
        </p:sp>
        <p:sp>
          <p:nvSpPr>
            <p:cNvPr id="14" name="Pfeil nach rechts 13"/>
            <p:cNvSpPr/>
            <p:nvPr/>
          </p:nvSpPr>
          <p:spPr>
            <a:xfrm>
              <a:off x="611560" y="2597515"/>
              <a:ext cx="288032" cy="216024"/>
            </a:xfrm>
            <a:prstGeom prst="rightArrow">
              <a:avLst>
                <a:gd name="adj1" fmla="val 50000"/>
                <a:gd name="adj2" fmla="val 188844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611560" y="3224866"/>
            <a:ext cx="8280920" cy="707886"/>
            <a:chOff x="611560" y="3183850"/>
            <a:chExt cx="8280920" cy="707886"/>
          </a:xfrm>
        </p:grpSpPr>
        <p:sp>
          <p:nvSpPr>
            <p:cNvPr id="10" name="Textfeld 9"/>
            <p:cNvSpPr txBox="1"/>
            <p:nvPr/>
          </p:nvSpPr>
          <p:spPr>
            <a:xfrm>
              <a:off x="971600" y="3183850"/>
              <a:ext cx="7920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err="1" smtClean="0"/>
                <a:t>any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state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has</a:t>
              </a:r>
              <a:r>
                <a:rPr lang="de-DE" sz="2000" dirty="0" smtClean="0"/>
                <a:t> a </a:t>
              </a:r>
              <a:r>
                <a:rPr lang="de-DE" sz="2000" dirty="0" err="1" smtClean="0"/>
                <a:t>unique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decomposition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into</a:t>
              </a:r>
              <a:r>
                <a:rPr lang="de-DE" sz="2000" dirty="0" smtClean="0"/>
                <a:t> extreme </a:t>
              </a:r>
              <a:r>
                <a:rPr lang="de-DE" sz="2000" dirty="0" err="1" smtClean="0"/>
                <a:t>points</a:t>
              </a:r>
              <a:endParaRPr lang="de-DE" sz="2000" dirty="0" smtClean="0"/>
            </a:p>
            <a:p>
              <a:r>
                <a:rPr lang="de-DE" sz="2000" dirty="0"/>
                <a:t> </a:t>
              </a:r>
              <a:r>
                <a:rPr lang="de-DE" sz="2000" dirty="0" smtClean="0"/>
                <a:t> (</a:t>
              </a:r>
              <a:r>
                <a:rPr lang="de-DE" sz="2000" dirty="0" err="1" smtClean="0"/>
                <a:t>state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space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is</a:t>
              </a:r>
              <a:r>
                <a:rPr lang="de-DE" sz="2000" dirty="0" smtClean="0"/>
                <a:t> a “</a:t>
              </a:r>
              <a:r>
                <a:rPr lang="de-DE" sz="2000" dirty="0" err="1" smtClean="0">
                  <a:solidFill>
                    <a:srgbClr val="0000FF"/>
                  </a:solidFill>
                </a:rPr>
                <a:t>simplex</a:t>
              </a:r>
              <a:r>
                <a:rPr lang="de-DE" sz="2000" dirty="0" smtClean="0"/>
                <a:t>“)</a:t>
              </a:r>
            </a:p>
          </p:txBody>
        </p:sp>
        <p:sp>
          <p:nvSpPr>
            <p:cNvPr id="15" name="Pfeil nach rechts 14"/>
            <p:cNvSpPr/>
            <p:nvPr/>
          </p:nvSpPr>
          <p:spPr>
            <a:xfrm>
              <a:off x="611560" y="3284984"/>
              <a:ext cx="288032" cy="216024"/>
            </a:xfrm>
            <a:prstGeom prst="rightArrow">
              <a:avLst>
                <a:gd name="adj1" fmla="val 50000"/>
                <a:gd name="adj2" fmla="val 188844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611560" y="3985962"/>
            <a:ext cx="8280920" cy="707886"/>
            <a:chOff x="611560" y="4077072"/>
            <a:chExt cx="8280920" cy="707886"/>
          </a:xfrm>
        </p:grpSpPr>
        <p:sp>
          <p:nvSpPr>
            <p:cNvPr id="13" name="Textfeld 12"/>
            <p:cNvSpPr txBox="1"/>
            <p:nvPr/>
          </p:nvSpPr>
          <p:spPr>
            <a:xfrm>
              <a:off x="971600" y="4077072"/>
              <a:ext cx="7920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err="1" smtClean="0"/>
                <a:t>the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faces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of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its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state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space</a:t>
              </a:r>
              <a:r>
                <a:rPr lang="de-DE" sz="2000" dirty="0" smtClean="0"/>
                <a:t> form a distributive </a:t>
              </a:r>
            </a:p>
            <a:p>
              <a:r>
                <a:rPr lang="de-DE" sz="2000" dirty="0" err="1" smtClean="0"/>
                <a:t>lattice</a:t>
              </a:r>
              <a:r>
                <a:rPr lang="de-DE" sz="2000" dirty="0" smtClean="0"/>
                <a:t> (</a:t>
              </a:r>
              <a:r>
                <a:rPr lang="de-DE" sz="2000" dirty="0" smtClean="0">
                  <a:solidFill>
                    <a:srgbClr val="0000FF"/>
                  </a:solidFill>
                </a:rPr>
                <a:t>Boolean </a:t>
              </a:r>
              <a:r>
                <a:rPr lang="de-DE" sz="2000" dirty="0" err="1" smtClean="0">
                  <a:solidFill>
                    <a:srgbClr val="0000FF"/>
                  </a:solidFill>
                </a:rPr>
                <a:t>logic</a:t>
              </a:r>
              <a:r>
                <a:rPr lang="de-DE" sz="2000" dirty="0" smtClean="0"/>
                <a:t>)</a:t>
              </a:r>
            </a:p>
          </p:txBody>
        </p:sp>
        <p:sp>
          <p:nvSpPr>
            <p:cNvPr id="16" name="Pfeil nach rechts 15"/>
            <p:cNvSpPr/>
            <p:nvPr/>
          </p:nvSpPr>
          <p:spPr>
            <a:xfrm>
              <a:off x="611560" y="4149080"/>
              <a:ext cx="288032" cy="216024"/>
            </a:xfrm>
            <a:prstGeom prst="rightArrow">
              <a:avLst>
                <a:gd name="adj1" fmla="val 50000"/>
                <a:gd name="adj2" fmla="val 188844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611560" y="4747058"/>
            <a:ext cx="6336704" cy="400110"/>
            <a:chOff x="611560" y="4829090"/>
            <a:chExt cx="6336704" cy="400110"/>
          </a:xfrm>
        </p:grpSpPr>
        <p:sp>
          <p:nvSpPr>
            <p:cNvPr id="11" name="Textfeld 10"/>
            <p:cNvSpPr txBox="1"/>
            <p:nvPr/>
          </p:nvSpPr>
          <p:spPr>
            <a:xfrm>
              <a:off x="971600" y="4829090"/>
              <a:ext cx="59766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err="1" smtClean="0"/>
                <a:t>any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two</a:t>
              </a:r>
              <a:r>
                <a:rPr lang="de-DE" sz="2000" dirty="0" smtClean="0"/>
                <a:t> observables </a:t>
              </a:r>
              <a:r>
                <a:rPr lang="de-DE" sz="2000" dirty="0" err="1" smtClean="0"/>
                <a:t>can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be</a:t>
              </a:r>
              <a:r>
                <a:rPr lang="de-DE" sz="2000" dirty="0" smtClean="0"/>
                <a:t> </a:t>
              </a:r>
              <a:r>
                <a:rPr lang="de-DE" sz="2000" dirty="0" err="1" smtClean="0">
                  <a:solidFill>
                    <a:srgbClr val="0000FF"/>
                  </a:solidFill>
                </a:rPr>
                <a:t>measured</a:t>
              </a:r>
              <a:r>
                <a:rPr lang="de-DE" sz="2000" dirty="0" smtClean="0">
                  <a:solidFill>
                    <a:srgbClr val="0000FF"/>
                  </a:solidFill>
                </a:rPr>
                <a:t> </a:t>
              </a:r>
              <a:r>
                <a:rPr lang="de-DE" sz="2000" dirty="0" err="1" smtClean="0">
                  <a:solidFill>
                    <a:srgbClr val="0000FF"/>
                  </a:solidFill>
                </a:rPr>
                <a:t>jointly</a:t>
              </a:r>
              <a:endParaRPr lang="de-DE" sz="2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7" name="Pfeil nach rechts 16"/>
            <p:cNvSpPr/>
            <p:nvPr/>
          </p:nvSpPr>
          <p:spPr>
            <a:xfrm>
              <a:off x="611560" y="4941168"/>
              <a:ext cx="288032" cy="216024"/>
            </a:xfrm>
            <a:prstGeom prst="rightArrow">
              <a:avLst>
                <a:gd name="adj1" fmla="val 50000"/>
                <a:gd name="adj2" fmla="val 188844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611560" y="5200378"/>
            <a:ext cx="8136904" cy="707886"/>
            <a:chOff x="611560" y="5478323"/>
            <a:chExt cx="8136904" cy="707886"/>
          </a:xfrm>
        </p:grpSpPr>
        <p:sp>
          <p:nvSpPr>
            <p:cNvPr id="12" name="Textfeld 11"/>
            <p:cNvSpPr txBox="1"/>
            <p:nvPr/>
          </p:nvSpPr>
          <p:spPr>
            <a:xfrm>
              <a:off x="971600" y="5478323"/>
              <a:ext cx="77768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err="1" smtClean="0"/>
                <a:t>there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is</a:t>
              </a:r>
              <a:r>
                <a:rPr lang="de-DE" sz="2000" dirty="0" smtClean="0"/>
                <a:t> </a:t>
              </a:r>
              <a:r>
                <a:rPr lang="de-DE" sz="2000" dirty="0" smtClean="0">
                  <a:solidFill>
                    <a:srgbClr val="0000FF"/>
                  </a:solidFill>
                </a:rPr>
                <a:t>“</a:t>
              </a:r>
              <a:r>
                <a:rPr lang="de-DE" sz="2000" dirty="0" err="1" smtClean="0">
                  <a:solidFill>
                    <a:srgbClr val="0000FF"/>
                  </a:solidFill>
                </a:rPr>
                <a:t>finest</a:t>
              </a:r>
              <a:r>
                <a:rPr lang="de-DE" sz="2000" dirty="0" smtClean="0">
                  <a:solidFill>
                    <a:srgbClr val="0000FF"/>
                  </a:solidFill>
                </a:rPr>
                <a:t>“ observable</a:t>
              </a:r>
              <a:r>
                <a:rPr lang="de-DE" sz="2000" dirty="0" smtClean="0"/>
                <a:t>, </a:t>
              </a:r>
              <a:r>
                <a:rPr lang="de-DE" sz="2000" dirty="0" err="1" smtClean="0"/>
                <a:t>from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which</a:t>
              </a:r>
              <a:r>
                <a:rPr lang="de-DE" sz="2000" dirty="0" smtClean="0"/>
                <a:t> all </a:t>
              </a:r>
              <a:r>
                <a:rPr lang="de-DE" sz="2000" dirty="0" err="1" smtClean="0"/>
                <a:t>others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can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be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simulated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by</a:t>
              </a:r>
              <a:r>
                <a:rPr lang="de-DE" sz="2000" dirty="0" smtClean="0"/>
                <a:t> post-</a:t>
              </a:r>
              <a:r>
                <a:rPr lang="de-DE" sz="2000" dirty="0" err="1" smtClean="0"/>
                <a:t>processing</a:t>
              </a:r>
              <a:endParaRPr lang="de-DE" sz="2000" dirty="0" smtClean="0"/>
            </a:p>
          </p:txBody>
        </p:sp>
        <p:sp>
          <p:nvSpPr>
            <p:cNvPr id="18" name="Pfeil nach rechts 17"/>
            <p:cNvSpPr/>
            <p:nvPr/>
          </p:nvSpPr>
          <p:spPr>
            <a:xfrm>
              <a:off x="611560" y="5589240"/>
              <a:ext cx="288032" cy="216024"/>
            </a:xfrm>
            <a:prstGeom prst="rightArrow">
              <a:avLst>
                <a:gd name="adj1" fmla="val 50000"/>
                <a:gd name="adj2" fmla="val 188844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sp>
        <p:nvSpPr>
          <p:cNvPr id="24" name="Gleichschenkliges Dreieck 23"/>
          <p:cNvSpPr/>
          <p:nvPr/>
        </p:nvSpPr>
        <p:spPr>
          <a:xfrm rot="1898817">
            <a:off x="7568114" y="3041987"/>
            <a:ext cx="1303869" cy="650263"/>
          </a:xfrm>
          <a:prstGeom prst="triangle">
            <a:avLst>
              <a:gd name="adj" fmla="val 39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en 24"/>
          <p:cNvGrpSpPr/>
          <p:nvPr/>
        </p:nvGrpSpPr>
        <p:grpSpPr>
          <a:xfrm>
            <a:off x="611560" y="5961474"/>
            <a:ext cx="8136904" cy="400110"/>
            <a:chOff x="611560" y="5478323"/>
            <a:chExt cx="8136904" cy="400110"/>
          </a:xfrm>
        </p:grpSpPr>
        <p:sp>
          <p:nvSpPr>
            <p:cNvPr id="26" name="Textfeld 25"/>
            <p:cNvSpPr txBox="1"/>
            <p:nvPr/>
          </p:nvSpPr>
          <p:spPr>
            <a:xfrm>
              <a:off x="971600" y="5478323"/>
              <a:ext cx="77768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smtClean="0"/>
                <a:t>Every observable </a:t>
              </a:r>
              <a:r>
                <a:rPr lang="de-DE" sz="2000" dirty="0" err="1" smtClean="0"/>
                <a:t>can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be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measured</a:t>
              </a:r>
              <a:r>
                <a:rPr lang="de-DE" sz="2000" dirty="0" smtClean="0"/>
                <a:t> </a:t>
              </a:r>
              <a:r>
                <a:rPr lang="de-DE" sz="2000" dirty="0" err="1" smtClean="0">
                  <a:solidFill>
                    <a:srgbClr val="0000FF"/>
                  </a:solidFill>
                </a:rPr>
                <a:t>without</a:t>
              </a:r>
              <a:r>
                <a:rPr lang="de-DE" sz="2000" dirty="0" smtClean="0">
                  <a:solidFill>
                    <a:srgbClr val="0000FF"/>
                  </a:solidFill>
                </a:rPr>
                <a:t> </a:t>
              </a:r>
              <a:r>
                <a:rPr lang="de-DE" sz="2000" dirty="0" err="1" smtClean="0">
                  <a:solidFill>
                    <a:srgbClr val="0000FF"/>
                  </a:solidFill>
                </a:rPr>
                <a:t>disturbance</a:t>
              </a:r>
              <a:endParaRPr lang="de-DE" sz="2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7" name="Pfeil nach rechts 26"/>
            <p:cNvSpPr/>
            <p:nvPr/>
          </p:nvSpPr>
          <p:spPr>
            <a:xfrm>
              <a:off x="611560" y="5589240"/>
              <a:ext cx="288032" cy="216024"/>
            </a:xfrm>
            <a:prstGeom prst="rightArrow">
              <a:avLst>
                <a:gd name="adj1" fmla="val 50000"/>
                <a:gd name="adj2" fmla="val 188844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sp>
        <p:nvSpPr>
          <p:cNvPr id="2" name="Ellipse 1"/>
          <p:cNvSpPr/>
          <p:nvPr/>
        </p:nvSpPr>
        <p:spPr>
          <a:xfrm>
            <a:off x="7471607" y="328063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8242907" y="299695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8578888" y="395929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379804" y="3578809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FF0000"/>
                </a:solidFill>
              </a:rPr>
              <a:t>sample </a:t>
            </a:r>
          </a:p>
          <a:p>
            <a:pPr algn="ctr"/>
            <a:r>
              <a:rPr lang="de-DE" sz="1400" dirty="0" err="1" smtClean="0">
                <a:solidFill>
                  <a:srgbClr val="FF0000"/>
                </a:solidFill>
              </a:rPr>
              <a:t>space</a:t>
            </a:r>
            <a:endParaRPr lang="de-DE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1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7544" y="332656"/>
            <a:ext cx="3773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Introduction</a:t>
            </a:r>
            <a:endParaRPr lang="de-D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292635" y="427311"/>
            <a:ext cx="48878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</a:t>
            </a:r>
            <a:r>
              <a:rPr lang="de-DE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introducing</a:t>
            </a:r>
            <a:r>
              <a:rPr lang="de-DE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de-DE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myself</a:t>
            </a:r>
            <a:r>
              <a:rPr lang="de-DE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)</a:t>
            </a:r>
            <a:endParaRPr lang="de-DE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484784"/>
            <a:ext cx="82255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 smtClean="0"/>
              <a:t>mathematical</a:t>
            </a:r>
            <a:r>
              <a:rPr lang="de-DE" sz="2800" dirty="0" smtClean="0"/>
              <a:t> </a:t>
            </a:r>
            <a:r>
              <a:rPr lang="de-DE" sz="2800" dirty="0" err="1" smtClean="0"/>
              <a:t>quantum</a:t>
            </a:r>
            <a:r>
              <a:rPr lang="de-DE" sz="2800" dirty="0" smtClean="0"/>
              <a:t> </a:t>
            </a:r>
            <a:r>
              <a:rPr lang="de-DE" sz="2800" dirty="0" err="1" smtClean="0"/>
              <a:t>physicist</a:t>
            </a:r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Statistical </a:t>
            </a:r>
            <a:r>
              <a:rPr lang="de-DE" sz="2800" dirty="0" err="1" smtClean="0"/>
              <a:t>Mechanics</a:t>
            </a:r>
            <a:r>
              <a:rPr lang="de-DE" sz="2800" dirty="0" smtClean="0"/>
              <a:t>, </a:t>
            </a:r>
            <a:r>
              <a:rPr lang="de-DE" sz="2800" dirty="0" err="1" smtClean="0"/>
              <a:t>recently</a:t>
            </a:r>
            <a:r>
              <a:rPr lang="de-DE" sz="2800" dirty="0" smtClean="0"/>
              <a:t> </a:t>
            </a:r>
            <a:r>
              <a:rPr lang="de-DE" sz="2800" dirty="0" err="1" smtClean="0"/>
              <a:t>mostly</a:t>
            </a:r>
            <a:r>
              <a:rPr lang="de-DE" sz="2800" dirty="0" smtClean="0"/>
              <a:t> Q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 smtClean="0"/>
              <a:t>student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Günter Ludwig</a:t>
            </a:r>
          </a:p>
        </p:txBody>
      </p:sp>
    </p:spTree>
    <p:extLst>
      <p:ext uri="{BB962C8B-B14F-4D97-AF65-F5344CB8AC3E}">
        <p14:creationId xmlns:p14="http://schemas.microsoft.com/office/powerpoint/2010/main" val="220588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39552" y="692696"/>
            <a:ext cx="69293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You</a:t>
            </a:r>
            <a:r>
              <a:rPr lang="de-DE" sz="2800" dirty="0" smtClean="0"/>
              <a:t> </a:t>
            </a:r>
            <a:r>
              <a:rPr lang="de-DE" sz="2800" dirty="0" err="1" smtClean="0"/>
              <a:t>assume</a:t>
            </a:r>
            <a:r>
              <a:rPr lang="de-DE" sz="2800" dirty="0" smtClean="0"/>
              <a:t> </a:t>
            </a:r>
            <a:r>
              <a:rPr lang="de-DE" sz="2800" dirty="0" err="1" smtClean="0">
                <a:solidFill>
                  <a:srgbClr val="0000FF"/>
                </a:solidFill>
              </a:rPr>
              <a:t>classicality</a:t>
            </a:r>
            <a:r>
              <a:rPr lang="de-DE" sz="2800" dirty="0"/>
              <a:t>, </a:t>
            </a:r>
            <a:r>
              <a:rPr lang="de-DE" sz="2800" dirty="0" smtClean="0"/>
              <a:t> </a:t>
            </a:r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dirty="0" err="1"/>
              <a:t>you</a:t>
            </a:r>
            <a:r>
              <a:rPr lang="de-DE" sz="2800" dirty="0"/>
              <a:t> </a:t>
            </a:r>
            <a:r>
              <a:rPr lang="de-DE" sz="2800" dirty="0" err="1"/>
              <a:t>demand</a:t>
            </a:r>
            <a:r>
              <a:rPr lang="de-DE" sz="2800" dirty="0"/>
              <a:t> </a:t>
            </a:r>
            <a:endParaRPr lang="de-DE" sz="2800" dirty="0" smtClean="0"/>
          </a:p>
          <a:p>
            <a:r>
              <a:rPr lang="de-DE" sz="2800" dirty="0" smtClean="0"/>
              <a:t>a </a:t>
            </a:r>
            <a:r>
              <a:rPr lang="de-DE" sz="2800" dirty="0" err="1"/>
              <a:t>description</a:t>
            </a:r>
            <a:r>
              <a:rPr lang="de-DE" sz="2800" dirty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individual </a:t>
            </a:r>
            <a:r>
              <a:rPr lang="de-DE" sz="2800" dirty="0" err="1" smtClean="0"/>
              <a:t>systems</a:t>
            </a:r>
            <a:r>
              <a:rPr lang="de-DE" sz="2800" dirty="0" smtClean="0"/>
              <a:t> in </a:t>
            </a:r>
            <a:r>
              <a:rPr lang="de-DE" sz="2800" dirty="0" err="1"/>
              <a:t>terms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endParaRPr lang="de-DE" sz="280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592635" y="1899989"/>
            <a:ext cx="77237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“</a:t>
            </a:r>
            <a:r>
              <a:rPr lang="de-DE" sz="2800" dirty="0" smtClean="0">
                <a:solidFill>
                  <a:srgbClr val="0000FF"/>
                </a:solidFill>
              </a:rPr>
              <a:t>real </a:t>
            </a:r>
            <a:r>
              <a:rPr lang="de-DE" sz="2800" dirty="0" err="1" smtClean="0">
                <a:solidFill>
                  <a:srgbClr val="0000FF"/>
                </a:solidFill>
              </a:rPr>
              <a:t>factual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 err="1" smtClean="0">
                <a:solidFill>
                  <a:srgbClr val="0000FF"/>
                </a:solidFill>
              </a:rPr>
              <a:t>situations</a:t>
            </a:r>
            <a:r>
              <a:rPr lang="de-DE" sz="2800" dirty="0" smtClean="0"/>
              <a:t>“   (</a:t>
            </a:r>
            <a:r>
              <a:rPr lang="de-DE" sz="2800" dirty="0" err="1" smtClean="0"/>
              <a:t>Maudlin</a:t>
            </a:r>
            <a:r>
              <a:rPr lang="de-DE" sz="2800" dirty="0" smtClean="0"/>
              <a:t>, </a:t>
            </a:r>
            <a:r>
              <a:rPr lang="de-DE" sz="2800" dirty="0" err="1" smtClean="0"/>
              <a:t>mail</a:t>
            </a:r>
            <a:r>
              <a:rPr lang="de-DE" sz="2800" dirty="0" smtClean="0"/>
              <a:t> Apr. 16)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 smtClean="0">
                <a:solidFill>
                  <a:srgbClr val="0000FF"/>
                </a:solidFill>
              </a:rPr>
              <a:t>elements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 err="1" smtClean="0">
                <a:solidFill>
                  <a:srgbClr val="0000FF"/>
                </a:solidFill>
              </a:rPr>
              <a:t>of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 err="1" smtClean="0">
                <a:solidFill>
                  <a:srgbClr val="0000FF"/>
                </a:solidFill>
              </a:rPr>
              <a:t>reality</a:t>
            </a:r>
            <a:r>
              <a:rPr lang="de-DE" sz="2800" dirty="0" smtClean="0">
                <a:solidFill>
                  <a:srgbClr val="0000FF"/>
                </a:solidFill>
              </a:rPr>
              <a:t>  </a:t>
            </a:r>
            <a:r>
              <a:rPr lang="de-DE" sz="2800" dirty="0" smtClean="0"/>
              <a:t>(EPR)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a variable </a:t>
            </a:r>
            <a:r>
              <a:rPr lang="de-DE" sz="2800" dirty="0" smtClean="0">
                <a:solidFill>
                  <a:srgbClr val="0000FF"/>
                </a:solidFill>
                <a:sym typeface="Symbol"/>
              </a:rPr>
              <a:t></a:t>
            </a:r>
            <a:r>
              <a:rPr lang="de-DE" sz="2800" dirty="0" smtClean="0">
                <a:sym typeface="Symbol"/>
              </a:rPr>
              <a:t> </a:t>
            </a:r>
            <a:r>
              <a:rPr lang="de-DE" sz="2800" dirty="0" smtClean="0"/>
              <a:t> (Bell 1964)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9552" y="3771037"/>
            <a:ext cx="58224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This </a:t>
            </a:r>
            <a:r>
              <a:rPr lang="de-DE" sz="2800" dirty="0" err="1" smtClean="0"/>
              <a:t>is</a:t>
            </a:r>
            <a:r>
              <a:rPr lang="de-DE" sz="2800" dirty="0" smtClean="0"/>
              <a:t> a </a:t>
            </a:r>
            <a:r>
              <a:rPr lang="de-DE" sz="2800" dirty="0" err="1" smtClean="0"/>
              <a:t>highly</a:t>
            </a:r>
            <a:r>
              <a:rPr lang="de-DE" sz="2800" dirty="0" smtClean="0"/>
              <a:t> non-trivial </a:t>
            </a:r>
            <a:r>
              <a:rPr lang="de-DE" sz="2800" dirty="0" err="1" smtClean="0"/>
              <a:t>step</a:t>
            </a:r>
            <a:r>
              <a:rPr lang="de-DE" sz="2800" dirty="0" smtClean="0"/>
              <a:t> </a:t>
            </a:r>
            <a:r>
              <a:rPr lang="de-DE" sz="2800" dirty="0" err="1" smtClean="0"/>
              <a:t>beyond</a:t>
            </a:r>
            <a:r>
              <a:rPr lang="de-DE" sz="2800" dirty="0" smtClean="0"/>
              <a:t> </a:t>
            </a:r>
          </a:p>
          <a:p>
            <a:r>
              <a:rPr lang="de-DE" sz="2800" dirty="0" err="1" smtClean="0"/>
              <a:t>the</a:t>
            </a:r>
            <a:r>
              <a:rPr lang="de-DE" sz="2800" dirty="0" smtClean="0"/>
              <a:t> minimal </a:t>
            </a:r>
            <a:r>
              <a:rPr lang="de-DE" sz="2800" dirty="0" err="1" smtClean="0"/>
              <a:t>interpretation</a:t>
            </a:r>
            <a:r>
              <a:rPr lang="de-DE" sz="2800" dirty="0" smtClean="0"/>
              <a:t>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1854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467544" y="247442"/>
            <a:ext cx="8173590" cy="523220"/>
            <a:chOff x="650032" y="3913892"/>
            <a:chExt cx="8173590" cy="523220"/>
          </a:xfrm>
        </p:grpSpPr>
        <p:sp>
          <p:nvSpPr>
            <p:cNvPr id="5" name="Textfeld 4"/>
            <p:cNvSpPr txBox="1"/>
            <p:nvPr/>
          </p:nvSpPr>
          <p:spPr>
            <a:xfrm>
              <a:off x="1154087" y="3913892"/>
              <a:ext cx="76695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/>
                <a:t>Quantum </a:t>
              </a:r>
              <a:r>
                <a:rPr lang="de-DE" sz="2800" dirty="0" err="1" smtClean="0"/>
                <a:t>mechanics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has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no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measurement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problem</a:t>
              </a:r>
              <a:endParaRPr lang="de-DE" sz="2800" dirty="0"/>
            </a:p>
          </p:txBody>
        </p:sp>
        <p:sp>
          <p:nvSpPr>
            <p:cNvPr id="6" name="Gleichschenkliges Dreieck 5"/>
            <p:cNvSpPr/>
            <p:nvPr/>
          </p:nvSpPr>
          <p:spPr>
            <a:xfrm rot="5400000">
              <a:off x="694396" y="4022426"/>
              <a:ext cx="226305" cy="315034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388192" y="1567662"/>
            <a:ext cx="70183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However</a:t>
            </a:r>
            <a:r>
              <a:rPr lang="de-DE" sz="2800" dirty="0" smtClean="0"/>
              <a:t>, </a:t>
            </a:r>
            <a:r>
              <a:rPr lang="de-DE" sz="2800" dirty="0" err="1" smtClean="0"/>
              <a:t>some</a:t>
            </a:r>
            <a:r>
              <a:rPr lang="de-DE" sz="2800" dirty="0" smtClean="0"/>
              <a:t> </a:t>
            </a:r>
            <a:r>
              <a:rPr lang="de-DE" sz="2800" dirty="0" err="1" smtClean="0"/>
              <a:t>textbook</a:t>
            </a:r>
            <a:r>
              <a:rPr lang="de-DE" sz="2800" dirty="0" smtClean="0"/>
              <a:t> </a:t>
            </a:r>
            <a:r>
              <a:rPr lang="de-DE" sz="2800" dirty="0" err="1" smtClean="0"/>
              <a:t>accounts</a:t>
            </a:r>
            <a:r>
              <a:rPr lang="de-DE" sz="2800" dirty="0" smtClean="0"/>
              <a:t> </a:t>
            </a:r>
            <a:r>
              <a:rPr lang="de-DE" sz="2800" dirty="0" err="1" smtClean="0"/>
              <a:t>have</a:t>
            </a:r>
            <a:r>
              <a:rPr lang="de-DE" sz="2800" dirty="0" smtClean="0"/>
              <a:t> an MP.</a:t>
            </a:r>
          </a:p>
          <a:p>
            <a:r>
              <a:rPr lang="de-DE" sz="2800" dirty="0" err="1" smtClean="0"/>
              <a:t>Better</a:t>
            </a:r>
            <a:r>
              <a:rPr lang="de-DE" sz="2800" dirty="0" smtClean="0"/>
              <a:t> do </a:t>
            </a:r>
            <a:r>
              <a:rPr lang="de-DE" sz="2800" dirty="0" err="1" smtClean="0"/>
              <a:t>without</a:t>
            </a:r>
            <a:r>
              <a:rPr lang="de-DE" sz="2800" dirty="0" smtClean="0"/>
              <a:t>: 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467545" y="2509689"/>
            <a:ext cx="8427556" cy="1261884"/>
            <a:chOff x="467545" y="2455328"/>
            <a:chExt cx="8427556" cy="1261884"/>
          </a:xfrm>
        </p:grpSpPr>
        <p:sp>
          <p:nvSpPr>
            <p:cNvPr id="8" name="Textfeld 7"/>
            <p:cNvSpPr txBox="1"/>
            <p:nvPr/>
          </p:nvSpPr>
          <p:spPr>
            <a:xfrm>
              <a:off x="1046229" y="2455328"/>
              <a:ext cx="784887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>
                  <a:solidFill>
                    <a:srgbClr val="FF0000"/>
                  </a:solidFill>
                </a:rPr>
                <a:t>Quantum </a:t>
              </a:r>
              <a:r>
                <a:rPr lang="de-DE" sz="2800" dirty="0" err="1" smtClean="0">
                  <a:solidFill>
                    <a:srgbClr val="FF0000"/>
                  </a:solidFill>
                </a:rPr>
                <a:t>Fundamentalism</a:t>
              </a:r>
              <a:endParaRPr lang="de-DE" sz="2800" dirty="0" smtClean="0">
                <a:solidFill>
                  <a:srgbClr val="FF0000"/>
                </a:solidFill>
              </a:endParaRPr>
            </a:p>
            <a:p>
              <a:r>
                <a:rPr lang="de-DE" sz="2400" dirty="0" err="1" smtClean="0"/>
                <a:t>instead</a:t>
              </a:r>
              <a:r>
                <a:rPr lang="de-DE" sz="2400" dirty="0" smtClean="0"/>
                <a:t>: QT </a:t>
              </a:r>
              <a:r>
                <a:rPr lang="de-DE" sz="2400" dirty="0" err="1" smtClean="0"/>
                <a:t>does</a:t>
              </a:r>
              <a:r>
                <a:rPr lang="de-DE" sz="2400" dirty="0" smtClean="0"/>
                <a:t> not </a:t>
              </a:r>
              <a:r>
                <a:rPr lang="de-DE" sz="2400" dirty="0" err="1" smtClean="0"/>
                <a:t>apply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directly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to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Macroscopic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Bodies</a:t>
              </a:r>
              <a:endParaRPr lang="de-DE" sz="2400" dirty="0" smtClean="0"/>
            </a:p>
            <a:p>
              <a:r>
                <a:rPr lang="de-DE" sz="2400" dirty="0"/>
                <a:t> </a:t>
              </a:r>
              <a:r>
                <a:rPr lang="de-DE" sz="2400" dirty="0" smtClean="0"/>
                <a:t>              </a:t>
              </a:r>
              <a:r>
                <a:rPr lang="de-DE" sz="2400" dirty="0" err="1" smtClean="0"/>
                <a:t>need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StatMech</a:t>
              </a:r>
              <a:r>
                <a:rPr lang="de-DE" sz="2400" dirty="0" smtClean="0"/>
                <a:t> for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emergence</a:t>
              </a:r>
              <a:r>
                <a:rPr lang="de-DE" sz="2400" dirty="0" smtClean="0">
                  <a:solidFill>
                    <a:srgbClr val="0000FF"/>
                  </a:solidFill>
                </a:rPr>
                <a:t>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of</a:t>
              </a:r>
              <a:r>
                <a:rPr lang="de-DE" sz="2400" dirty="0" smtClean="0">
                  <a:solidFill>
                    <a:srgbClr val="0000FF"/>
                  </a:solidFill>
                </a:rPr>
                <a:t>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Classicality</a:t>
              </a:r>
              <a:endParaRPr lang="de-DE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0" name="Gleichschenkliges Dreieck 9"/>
            <p:cNvSpPr/>
            <p:nvPr/>
          </p:nvSpPr>
          <p:spPr>
            <a:xfrm rot="5400000">
              <a:off x="511909" y="2592548"/>
              <a:ext cx="226305" cy="315034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67545" y="4030969"/>
            <a:ext cx="8424935" cy="1261884"/>
            <a:chOff x="467545" y="3976608"/>
            <a:chExt cx="8424935" cy="1261884"/>
          </a:xfrm>
        </p:grpSpPr>
        <p:sp>
          <p:nvSpPr>
            <p:cNvPr id="9" name="Textfeld 8"/>
            <p:cNvSpPr txBox="1"/>
            <p:nvPr/>
          </p:nvSpPr>
          <p:spPr>
            <a:xfrm>
              <a:off x="1043608" y="3976608"/>
              <a:ext cx="784887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err="1" smtClean="0">
                  <a:solidFill>
                    <a:srgbClr val="FF0000"/>
                  </a:solidFill>
                </a:rPr>
                <a:t>Projection</a:t>
              </a:r>
              <a:r>
                <a:rPr lang="de-DE" sz="2800" dirty="0" smtClean="0">
                  <a:solidFill>
                    <a:srgbClr val="FF0000"/>
                  </a:solidFill>
                </a:rPr>
                <a:t> Postulate &amp; “Dual Evolution“</a:t>
              </a:r>
            </a:p>
            <a:p>
              <a:r>
                <a:rPr lang="de-DE" sz="2400" dirty="0" err="1" smtClean="0"/>
                <a:t>instead</a:t>
              </a:r>
              <a:r>
                <a:rPr lang="de-DE" sz="2400" dirty="0" smtClean="0"/>
                <a:t>: </a:t>
              </a:r>
              <a:r>
                <a:rPr lang="de-DE" sz="2400" dirty="0" err="1" smtClean="0"/>
                <a:t>general</a:t>
              </a:r>
              <a:r>
                <a:rPr lang="de-DE" sz="2400" dirty="0" smtClean="0"/>
                <a:t> “</a:t>
              </a:r>
              <a:r>
                <a:rPr lang="de-DE" sz="2400" dirty="0" err="1" smtClean="0"/>
                <a:t>instruments</a:t>
              </a:r>
              <a:r>
                <a:rPr lang="de-DE" sz="2400" dirty="0" smtClean="0"/>
                <a:t>“</a:t>
              </a:r>
            </a:p>
            <a:p>
              <a:r>
                <a:rPr lang="de-DE" sz="2400" dirty="0"/>
                <a:t> </a:t>
              </a:r>
              <a:r>
                <a:rPr lang="de-DE" sz="2400" dirty="0" smtClean="0"/>
                <a:t>              </a:t>
              </a:r>
              <a:r>
                <a:rPr lang="de-DE" sz="2400" dirty="0" err="1" smtClean="0"/>
                <a:t>measuring</a:t>
              </a:r>
              <a:r>
                <a:rPr lang="de-DE" sz="2400" dirty="0" smtClean="0"/>
                <a:t> </a:t>
              </a:r>
              <a:r>
                <a:rPr lang="de-DE" sz="2400" dirty="0" smtClean="0">
                  <a:sym typeface="Symbol"/>
                </a:rPr>
                <a:t> </a:t>
              </a:r>
              <a:r>
                <a:rPr lang="de-DE" sz="2400" dirty="0" err="1" smtClean="0">
                  <a:sym typeface="Symbol"/>
                </a:rPr>
                <a:t>filtering</a:t>
              </a:r>
              <a:r>
                <a:rPr lang="de-DE" sz="2400" dirty="0" smtClean="0">
                  <a:sym typeface="Symbol"/>
                </a:rPr>
                <a:t> for “</a:t>
              </a:r>
              <a:r>
                <a:rPr lang="de-DE" sz="2400" dirty="0" err="1" smtClean="0">
                  <a:sym typeface="Symbol"/>
                </a:rPr>
                <a:t>properties</a:t>
              </a:r>
              <a:r>
                <a:rPr lang="de-DE" sz="2400" dirty="0" smtClean="0">
                  <a:sym typeface="Symbol"/>
                </a:rPr>
                <a:t>“</a:t>
              </a:r>
              <a:endParaRPr lang="de-DE" dirty="0" smtClean="0"/>
            </a:p>
          </p:txBody>
        </p:sp>
        <p:sp>
          <p:nvSpPr>
            <p:cNvPr id="11" name="Gleichschenkliges Dreieck 10"/>
            <p:cNvSpPr/>
            <p:nvPr/>
          </p:nvSpPr>
          <p:spPr>
            <a:xfrm rot="5400000">
              <a:off x="511909" y="4094434"/>
              <a:ext cx="226305" cy="315034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397937" y="891073"/>
            <a:ext cx="703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Fixed “</a:t>
            </a:r>
            <a:r>
              <a:rPr lang="de-DE" sz="2800" dirty="0" err="1" smtClean="0"/>
              <a:t>objective</a:t>
            </a:r>
            <a:r>
              <a:rPr lang="de-DE" sz="2800" dirty="0" smtClean="0"/>
              <a:t>“ </a:t>
            </a:r>
            <a:r>
              <a:rPr lang="de-DE" sz="2800" dirty="0" err="1" smtClean="0"/>
              <a:t>results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starting</a:t>
            </a:r>
            <a:r>
              <a:rPr lang="de-DE" sz="2800" dirty="0" smtClean="0"/>
              <a:t> </a:t>
            </a:r>
            <a:r>
              <a:rPr lang="de-DE" sz="2800" dirty="0" err="1" smtClean="0"/>
              <a:t>point</a:t>
            </a:r>
            <a:r>
              <a:rPr lang="de-DE" sz="2800" dirty="0" smtClean="0"/>
              <a:t>.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08680" y="5445224"/>
            <a:ext cx="84506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A “</a:t>
            </a:r>
            <a:r>
              <a:rPr lang="de-DE" sz="2800" dirty="0" err="1" smtClean="0"/>
              <a:t>measurement</a:t>
            </a:r>
            <a:r>
              <a:rPr lang="de-DE" sz="2800" dirty="0" smtClean="0"/>
              <a:t> </a:t>
            </a:r>
            <a:r>
              <a:rPr lang="de-DE" sz="2800" dirty="0" err="1" smtClean="0"/>
              <a:t>problem</a:t>
            </a:r>
            <a:r>
              <a:rPr lang="de-DE" sz="2800" dirty="0" smtClean="0"/>
              <a:t>“ </a:t>
            </a:r>
            <a:r>
              <a:rPr lang="de-DE" sz="2800" dirty="0" err="1" smtClean="0"/>
              <a:t>arises</a:t>
            </a:r>
            <a:r>
              <a:rPr lang="de-DE" sz="2800" dirty="0" smtClean="0"/>
              <a:t> </a:t>
            </a:r>
            <a:r>
              <a:rPr lang="de-DE" sz="2800" dirty="0" err="1" smtClean="0"/>
              <a:t>only</a:t>
            </a:r>
            <a:r>
              <a:rPr lang="de-DE" sz="2800" dirty="0" smtClean="0"/>
              <a:t> </a:t>
            </a:r>
            <a:r>
              <a:rPr lang="de-DE" sz="2800" dirty="0" err="1" smtClean="0"/>
              <a:t>as</a:t>
            </a:r>
            <a:r>
              <a:rPr lang="de-DE" sz="2800" dirty="0" smtClean="0"/>
              <a:t> a </a:t>
            </a:r>
            <a:r>
              <a:rPr lang="de-DE" sz="2800" dirty="0" err="1" smtClean="0">
                <a:solidFill>
                  <a:srgbClr val="0000FF"/>
                </a:solidFill>
              </a:rPr>
              <a:t>consistency</a:t>
            </a:r>
            <a:r>
              <a:rPr lang="de-DE" sz="2800" dirty="0" smtClean="0">
                <a:solidFill>
                  <a:srgbClr val="0000FF"/>
                </a:solidFill>
              </a:rPr>
              <a:t>  </a:t>
            </a:r>
          </a:p>
          <a:p>
            <a:r>
              <a:rPr lang="de-DE" sz="2800" dirty="0" err="1" smtClean="0">
                <a:solidFill>
                  <a:srgbClr val="0000FF"/>
                </a:solidFill>
              </a:rPr>
              <a:t>problem</a:t>
            </a:r>
            <a:r>
              <a:rPr lang="de-DE" sz="2800" dirty="0" smtClean="0"/>
              <a:t>: </a:t>
            </a:r>
            <a:r>
              <a:rPr lang="de-DE" sz="2800" dirty="0" err="1" smtClean="0"/>
              <a:t>Checking</a:t>
            </a:r>
            <a:r>
              <a:rPr lang="de-DE" sz="2800" dirty="0" smtClean="0"/>
              <a:t> </a:t>
            </a:r>
            <a:r>
              <a:rPr lang="de-DE" sz="2800" dirty="0" err="1" smtClean="0"/>
              <a:t>that</a:t>
            </a:r>
            <a:r>
              <a:rPr lang="de-DE" sz="2800" dirty="0" smtClean="0"/>
              <a:t> </a:t>
            </a:r>
            <a:r>
              <a:rPr lang="de-DE" sz="2800" dirty="0" err="1" smtClean="0"/>
              <a:t>fixed</a:t>
            </a:r>
            <a:r>
              <a:rPr lang="de-DE" sz="2800" dirty="0" smtClean="0"/>
              <a:t> </a:t>
            </a:r>
            <a:r>
              <a:rPr lang="de-DE" sz="2800" dirty="0" err="1" smtClean="0"/>
              <a:t>results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consistent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smtClean="0">
                <a:solidFill>
                  <a:srgbClr val="0000FF"/>
                </a:solidFill>
              </a:rPr>
              <a:t>Quantum Statistical </a:t>
            </a:r>
            <a:r>
              <a:rPr lang="de-DE" sz="2800" dirty="0" err="1" smtClean="0">
                <a:solidFill>
                  <a:srgbClr val="0000FF"/>
                </a:solidFill>
              </a:rPr>
              <a:t>Mechanics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 err="1" smtClean="0"/>
              <a:t>treatment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devices</a:t>
            </a:r>
            <a:r>
              <a:rPr lang="de-DE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925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815479" y="44624"/>
            <a:ext cx="5513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Bell‘s</a:t>
            </a:r>
            <a:r>
              <a:rPr lang="de-DE" sz="5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Theorem*</a:t>
            </a:r>
            <a:endParaRPr lang="de-DE" sz="5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6453336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* </a:t>
            </a:r>
            <a:r>
              <a:rPr lang="de-DE" dirty="0" err="1" smtClean="0">
                <a:solidFill>
                  <a:srgbClr val="000000"/>
                </a:solidFill>
              </a:rPr>
              <a:t>Maybe</a:t>
            </a:r>
            <a:r>
              <a:rPr lang="de-DE" dirty="0" smtClean="0">
                <a:solidFill>
                  <a:srgbClr val="000000"/>
                </a:solidFill>
              </a:rPr>
              <a:t> not </a:t>
            </a:r>
            <a:r>
              <a:rPr lang="de-DE" dirty="0" err="1" smtClean="0">
                <a:solidFill>
                  <a:srgbClr val="000000"/>
                </a:solidFill>
              </a:rPr>
              <a:t>what</a:t>
            </a:r>
            <a:r>
              <a:rPr lang="de-DE" dirty="0" smtClean="0">
                <a:solidFill>
                  <a:srgbClr val="000000"/>
                </a:solidFill>
              </a:rPr>
              <a:t> he </a:t>
            </a:r>
            <a:r>
              <a:rPr lang="de-DE" dirty="0" err="1" smtClean="0">
                <a:solidFill>
                  <a:srgbClr val="000000"/>
                </a:solidFill>
              </a:rPr>
              <a:t>thought</a:t>
            </a:r>
            <a:r>
              <a:rPr lang="de-DE" dirty="0" smtClean="0">
                <a:solidFill>
                  <a:srgbClr val="000000"/>
                </a:solidFill>
              </a:rPr>
              <a:t> he </a:t>
            </a:r>
            <a:r>
              <a:rPr lang="de-DE" dirty="0" err="1" smtClean="0">
                <a:solidFill>
                  <a:srgbClr val="000000"/>
                </a:solidFill>
              </a:rPr>
              <a:t>proved</a:t>
            </a:r>
            <a:r>
              <a:rPr lang="de-DE" dirty="0" smtClean="0">
                <a:solidFill>
                  <a:srgbClr val="000000"/>
                </a:solidFill>
              </a:rPr>
              <a:t>, but </a:t>
            </a:r>
            <a:r>
              <a:rPr lang="de-DE" dirty="0" err="1" smtClean="0">
                <a:solidFill>
                  <a:srgbClr val="000000"/>
                </a:solidFill>
              </a:rPr>
              <a:t>what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we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learned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from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him</a:t>
            </a:r>
            <a:r>
              <a:rPr lang="de-DE" dirty="0" smtClean="0">
                <a:solidFill>
                  <a:srgbClr val="000000"/>
                </a:solidFill>
              </a:rPr>
              <a:t>. </a:t>
            </a:r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/>
          <p:cNvGrpSpPr/>
          <p:nvPr/>
        </p:nvGrpSpPr>
        <p:grpSpPr>
          <a:xfrm>
            <a:off x="179388" y="836712"/>
            <a:ext cx="8914040" cy="5256584"/>
            <a:chOff x="179388" y="836712"/>
            <a:chExt cx="8914040" cy="5256584"/>
          </a:xfrm>
        </p:grpSpPr>
        <p:sp>
          <p:nvSpPr>
            <p:cNvPr id="6" name="Textfeld 5"/>
            <p:cNvSpPr txBox="1"/>
            <p:nvPr/>
          </p:nvSpPr>
          <p:spPr>
            <a:xfrm>
              <a:off x="251520" y="836712"/>
              <a:ext cx="8841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>
                  <a:solidFill>
                    <a:srgbClr val="000000"/>
                  </a:solidFill>
                </a:rPr>
                <a:t>A </a:t>
              </a:r>
              <a:r>
                <a:rPr lang="de-DE" sz="2800" dirty="0" err="1" smtClean="0">
                  <a:solidFill>
                    <a:srgbClr val="000000"/>
                  </a:solidFill>
                </a:rPr>
                <a:t>theory</a:t>
              </a:r>
              <a:r>
                <a:rPr lang="de-DE" sz="2800" dirty="0" smtClean="0">
                  <a:solidFill>
                    <a:srgbClr val="000000"/>
                  </a:solidFill>
                </a:rPr>
                <a:t> </a:t>
              </a:r>
              <a:r>
                <a:rPr lang="de-DE" sz="2800" dirty="0" err="1" smtClean="0">
                  <a:solidFill>
                    <a:srgbClr val="000000"/>
                  </a:solidFill>
                </a:rPr>
                <a:t>cannot</a:t>
              </a:r>
              <a:r>
                <a:rPr lang="de-DE" sz="2800" dirty="0" smtClean="0">
                  <a:solidFill>
                    <a:srgbClr val="000000"/>
                  </a:solidFill>
                </a:rPr>
                <a:t> </a:t>
              </a:r>
              <a:r>
                <a:rPr lang="de-DE" sz="2800" dirty="0" err="1" smtClean="0">
                  <a:solidFill>
                    <a:srgbClr val="000000"/>
                  </a:solidFill>
                </a:rPr>
                <a:t>have</a:t>
              </a:r>
              <a:r>
                <a:rPr lang="de-DE" sz="2800" dirty="0" smtClean="0">
                  <a:solidFill>
                    <a:srgbClr val="000000"/>
                  </a:solidFill>
                </a:rPr>
                <a:t> all </a:t>
              </a:r>
              <a:r>
                <a:rPr lang="de-DE" sz="2800" dirty="0" err="1" smtClean="0">
                  <a:solidFill>
                    <a:srgbClr val="000000"/>
                  </a:solidFill>
                </a:rPr>
                <a:t>three</a:t>
              </a:r>
              <a:r>
                <a:rPr lang="de-DE" sz="2800" dirty="0" smtClean="0">
                  <a:solidFill>
                    <a:srgbClr val="000000"/>
                  </a:solidFill>
                </a:rPr>
                <a:t> </a:t>
              </a:r>
              <a:r>
                <a:rPr lang="de-DE" sz="2800" dirty="0" err="1" smtClean="0">
                  <a:solidFill>
                    <a:srgbClr val="000000"/>
                  </a:solidFill>
                </a:rPr>
                <a:t>of</a:t>
              </a:r>
              <a:r>
                <a:rPr lang="de-DE" sz="2800" dirty="0" smtClean="0">
                  <a:solidFill>
                    <a:srgbClr val="000000"/>
                  </a:solidFill>
                </a:rPr>
                <a:t> </a:t>
              </a:r>
              <a:r>
                <a:rPr lang="de-DE" sz="2800" dirty="0" err="1" smtClean="0">
                  <a:solidFill>
                    <a:srgbClr val="000000"/>
                  </a:solidFill>
                </a:rPr>
                <a:t>the</a:t>
              </a:r>
              <a:r>
                <a:rPr lang="de-DE" sz="2800" dirty="0" smtClean="0">
                  <a:solidFill>
                    <a:srgbClr val="000000"/>
                  </a:solidFill>
                </a:rPr>
                <a:t> </a:t>
              </a:r>
              <a:r>
                <a:rPr lang="de-DE" sz="2800" dirty="0" err="1" smtClean="0">
                  <a:solidFill>
                    <a:srgbClr val="000000"/>
                  </a:solidFill>
                </a:rPr>
                <a:t>following</a:t>
              </a:r>
              <a:r>
                <a:rPr lang="de-DE" sz="2800" dirty="0" smtClean="0">
                  <a:solidFill>
                    <a:srgbClr val="000000"/>
                  </a:solidFill>
                </a:rPr>
                <a:t> </a:t>
              </a:r>
              <a:r>
                <a:rPr lang="de-DE" sz="2800" dirty="0" err="1" smtClean="0">
                  <a:solidFill>
                    <a:srgbClr val="000000"/>
                  </a:solidFill>
                </a:rPr>
                <a:t>features</a:t>
              </a:r>
              <a:endParaRPr lang="de-DE" sz="28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2286000" y="1792386"/>
              <a:ext cx="4419600" cy="114300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2800" b="1" kern="0" dirty="0" err="1" smtClean="0">
                  <a:solidFill>
                    <a:srgbClr val="000000"/>
                  </a:solidFill>
                  <a:latin typeface="Times New Roman"/>
                </a:rPr>
                <a:t>Correlation</a:t>
              </a:r>
              <a:r>
                <a:rPr lang="de-DE" sz="2800" b="1" kern="0" dirty="0" smtClean="0">
                  <a:solidFill>
                    <a:srgbClr val="000000"/>
                  </a:solidFill>
                  <a:latin typeface="Times New Roman"/>
                </a:rPr>
                <a:t> Experiments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2800" b="1" kern="0" dirty="0" err="1" smtClean="0">
                  <a:solidFill>
                    <a:srgbClr val="000000"/>
                  </a:solidFill>
                  <a:latin typeface="Times New Roman"/>
                </a:rPr>
                <a:t>explained</a:t>
              </a:r>
              <a:endParaRPr lang="de-DE" sz="2400" kern="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179388" y="4149080"/>
              <a:ext cx="3962400" cy="1944216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2800" b="1" kern="0" dirty="0" smtClean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de-DE" sz="2800" b="1" kern="0" dirty="0" err="1" smtClean="0">
                  <a:solidFill>
                    <a:srgbClr val="000000"/>
                  </a:solidFill>
                  <a:latin typeface="Times New Roman"/>
                </a:rPr>
                <a:t>Classical</a:t>
              </a:r>
              <a:r>
                <a:rPr lang="de-DE" sz="2800" b="1" kern="0" dirty="0" smtClean="0">
                  <a:solidFill>
                    <a:srgbClr val="000000"/>
                  </a:solidFill>
                  <a:latin typeface="Times New Roman"/>
                </a:rPr>
                <a:t> Description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de-DE" sz="2400" kern="0" dirty="0" smtClean="0">
                  <a:solidFill>
                    <a:srgbClr val="000000"/>
                  </a:solidFill>
                  <a:latin typeface="Times New Roman"/>
                </a:rPr>
                <a:t> Joint </a:t>
              </a:r>
              <a:r>
                <a:rPr lang="de-DE" sz="2400" kern="0" dirty="0" err="1" smtClean="0">
                  <a:solidFill>
                    <a:srgbClr val="000000"/>
                  </a:solidFill>
                  <a:latin typeface="Times New Roman"/>
                </a:rPr>
                <a:t>measurability</a:t>
              </a:r>
              <a:endParaRPr lang="de-DE" sz="2400" kern="0" dirty="0" smtClean="0">
                <a:solidFill>
                  <a:srgbClr val="000000"/>
                </a:solidFill>
                <a:latin typeface="Times New Roman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de-DE" sz="2400" kern="0" dirty="0" smtClean="0">
                  <a:solidFill>
                    <a:srgbClr val="000000"/>
                  </a:solidFill>
                  <a:latin typeface="Times New Roman"/>
                </a:rPr>
                <a:t> Hidden variables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de-DE" sz="2400" kern="0" dirty="0" smtClean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de-DE" sz="2400" kern="0" dirty="0" err="1" smtClean="0">
                  <a:solidFill>
                    <a:srgbClr val="000000"/>
                  </a:solidFill>
                  <a:latin typeface="Times New Roman"/>
                </a:rPr>
                <a:t>Counterfactual</a:t>
              </a:r>
              <a:r>
                <a:rPr lang="de-DE" sz="2400" kern="0" dirty="0" smtClean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de-DE" sz="2400" kern="0" dirty="0" err="1" smtClean="0">
                  <a:solidFill>
                    <a:srgbClr val="000000"/>
                  </a:solidFill>
                  <a:latin typeface="Times New Roman"/>
                </a:rPr>
                <a:t>definiteness</a:t>
              </a:r>
              <a:endParaRPr lang="de-DE" sz="2400" kern="0" dirty="0" smtClean="0">
                <a:solidFill>
                  <a:srgbClr val="000000"/>
                </a:solidFill>
                <a:latin typeface="Times New Roman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de-DE" sz="2400" kern="0" dirty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de-DE" sz="2400" kern="0" dirty="0" smtClean="0">
                  <a:solidFill>
                    <a:srgbClr val="000000"/>
                  </a:solidFill>
                  <a:latin typeface="Times New Roman"/>
                </a:rPr>
                <a:t> “</a:t>
              </a:r>
              <a:r>
                <a:rPr lang="de-DE" sz="2400" kern="0" dirty="0" err="1" smtClean="0">
                  <a:solidFill>
                    <a:srgbClr val="000000"/>
                  </a:solidFill>
                  <a:latin typeface="Times New Roman"/>
                </a:rPr>
                <a:t>Realism</a:t>
              </a:r>
              <a:r>
                <a:rPr lang="de-DE" sz="2400" kern="0" dirty="0" smtClean="0">
                  <a:solidFill>
                    <a:srgbClr val="000000"/>
                  </a:solidFill>
                  <a:latin typeface="Times New Roman"/>
                </a:rPr>
                <a:t>“  ...</a:t>
              </a: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5148263" y="4149080"/>
              <a:ext cx="3810000" cy="137160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2800" b="1" kern="0" smtClean="0">
                  <a:solidFill>
                    <a:srgbClr val="000000"/>
                  </a:solidFill>
                  <a:latin typeface="Times New Roman"/>
                </a:rPr>
                <a:t>          Locality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de-DE" sz="2400" kern="0" smtClean="0">
                  <a:solidFill>
                    <a:srgbClr val="000000"/>
                  </a:solidFill>
                  <a:latin typeface="Times New Roman"/>
                </a:rPr>
                <a:t> No Bell‘s telephone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de-DE" sz="2400" kern="0" smtClean="0">
                  <a:solidFill>
                    <a:srgbClr val="000000"/>
                  </a:solidFill>
                  <a:latin typeface="Times New Roman"/>
                </a:rPr>
                <a:t> Relativistic causality</a:t>
              </a:r>
            </a:p>
          </p:txBody>
        </p:sp>
        <p:grpSp>
          <p:nvGrpSpPr>
            <p:cNvPr id="17" name="Group 6"/>
            <p:cNvGrpSpPr>
              <a:grpSpLocks/>
            </p:cNvGrpSpPr>
            <p:nvPr/>
          </p:nvGrpSpPr>
          <p:grpSpPr bwMode="auto">
            <a:xfrm>
              <a:off x="2160588" y="2935385"/>
              <a:ext cx="4899026" cy="1220788"/>
              <a:chOff x="1361" y="1488"/>
              <a:chExt cx="3086" cy="769"/>
            </a:xfrm>
          </p:grpSpPr>
          <p:cxnSp>
            <p:nvCxnSpPr>
              <p:cNvPr id="18" name="AutoShape 7"/>
              <p:cNvCxnSpPr>
                <a:cxnSpLocks noChangeShapeType="1"/>
                <a:stCxn id="15" idx="0"/>
                <a:endCxn id="14" idx="2"/>
              </p:cNvCxnSpPr>
              <p:nvPr/>
            </p:nvCxnSpPr>
            <p:spPr bwMode="auto">
              <a:xfrm flipV="1">
                <a:off x="1361" y="1488"/>
                <a:ext cx="1471" cy="765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9" name="AutoShape 8"/>
              <p:cNvCxnSpPr>
                <a:cxnSpLocks noChangeShapeType="1"/>
                <a:stCxn id="15" idx="0"/>
                <a:endCxn id="16" idx="0"/>
              </p:cNvCxnSpPr>
              <p:nvPr/>
            </p:nvCxnSpPr>
            <p:spPr bwMode="auto">
              <a:xfrm rot="5400000" flipH="1" flipV="1">
                <a:off x="2902" y="712"/>
                <a:ext cx="8" cy="3082"/>
              </a:xfrm>
              <a:prstGeom prst="curvedConnector3">
                <a:avLst>
                  <a:gd name="adj1" fmla="val 1800000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0" name="AutoShape 9"/>
              <p:cNvCxnSpPr>
                <a:cxnSpLocks noChangeShapeType="1"/>
                <a:stCxn id="14" idx="2"/>
                <a:endCxn id="16" idx="0"/>
              </p:cNvCxnSpPr>
              <p:nvPr/>
            </p:nvCxnSpPr>
            <p:spPr bwMode="auto">
              <a:xfrm>
                <a:off x="2832" y="1488"/>
                <a:ext cx="1611" cy="765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59576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835696" y="44624"/>
            <a:ext cx="5237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Bell‘s</a:t>
            </a:r>
            <a:r>
              <a:rPr lang="de-DE" sz="5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Theorem</a:t>
            </a:r>
            <a:endParaRPr lang="de-DE" sz="5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1520" y="961564"/>
            <a:ext cx="5101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rgbClr val="000000"/>
                </a:solidFill>
              </a:rPr>
              <a:t>One</a:t>
            </a:r>
            <a:r>
              <a:rPr lang="de-DE" sz="2800" dirty="0" smtClean="0">
                <a:solidFill>
                  <a:srgbClr val="000000"/>
                </a:solidFill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</a:rPr>
              <a:t>can</a:t>
            </a:r>
            <a:r>
              <a:rPr lang="de-DE" sz="2800" dirty="0" smtClean="0">
                <a:solidFill>
                  <a:srgbClr val="000000"/>
                </a:solidFill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</a:rPr>
              <a:t>prove</a:t>
            </a:r>
            <a:r>
              <a:rPr lang="de-DE" sz="2800" dirty="0" smtClean="0">
                <a:solidFill>
                  <a:srgbClr val="000000"/>
                </a:solidFill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</a:rPr>
              <a:t>this</a:t>
            </a:r>
            <a:r>
              <a:rPr lang="de-DE" sz="2800" dirty="0" smtClean="0">
                <a:solidFill>
                  <a:srgbClr val="000000"/>
                </a:solidFill>
              </a:rPr>
              <a:t> in </a:t>
            </a:r>
            <a:r>
              <a:rPr lang="de-DE" sz="2800" dirty="0" err="1" smtClean="0">
                <a:solidFill>
                  <a:srgbClr val="000000"/>
                </a:solidFill>
              </a:rPr>
              <a:t>the</a:t>
            </a:r>
            <a:r>
              <a:rPr lang="de-DE" sz="2800" dirty="0" smtClean="0">
                <a:solidFill>
                  <a:srgbClr val="000000"/>
                </a:solidFill>
              </a:rPr>
              <a:t> form:</a:t>
            </a:r>
            <a:endParaRPr lang="de-DE" sz="2800" dirty="0">
              <a:solidFill>
                <a:srgbClr val="000000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286000" y="1792386"/>
            <a:ext cx="4419600" cy="1143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kern="0" dirty="0" err="1" smtClean="0">
                <a:solidFill>
                  <a:srgbClr val="000000"/>
                </a:solidFill>
                <a:latin typeface="Times New Roman"/>
              </a:rPr>
              <a:t>Correlation</a:t>
            </a:r>
            <a:r>
              <a:rPr lang="de-DE" sz="2800" b="1" kern="0" dirty="0" smtClean="0">
                <a:solidFill>
                  <a:srgbClr val="000000"/>
                </a:solidFill>
                <a:latin typeface="Times New Roman"/>
              </a:rPr>
              <a:t> Experiments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kern="0" dirty="0" err="1" smtClean="0">
                <a:solidFill>
                  <a:srgbClr val="000000"/>
                </a:solidFill>
                <a:latin typeface="Times New Roman"/>
              </a:rPr>
              <a:t>violating</a:t>
            </a:r>
            <a:r>
              <a:rPr lang="de-DE" sz="2800" b="1" kern="0" dirty="0" smtClean="0">
                <a:solidFill>
                  <a:srgbClr val="000000"/>
                </a:solidFill>
                <a:latin typeface="Times New Roman"/>
              </a:rPr>
              <a:t> CHSH</a:t>
            </a:r>
            <a:endParaRPr lang="de-DE" sz="2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9388" y="4149080"/>
            <a:ext cx="3962400" cy="13716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DE" sz="2800" b="1" kern="0" dirty="0" err="1" smtClean="0">
                <a:solidFill>
                  <a:srgbClr val="000000"/>
                </a:solidFill>
                <a:latin typeface="Times New Roman"/>
              </a:rPr>
              <a:t>Classical</a:t>
            </a:r>
            <a:r>
              <a:rPr lang="de-DE" sz="2800" b="1" kern="0" dirty="0" smtClean="0">
                <a:solidFill>
                  <a:srgbClr val="000000"/>
                </a:solidFill>
                <a:latin typeface="Times New Roman"/>
              </a:rPr>
              <a:t> Description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de-DE" sz="2400" kern="0" dirty="0" smtClean="0">
                <a:solidFill>
                  <a:srgbClr val="000000"/>
                </a:solidFill>
                <a:latin typeface="Times New Roman"/>
              </a:rPr>
              <a:t> Joint </a:t>
            </a:r>
            <a:r>
              <a:rPr lang="de-DE" sz="2400" kern="0" dirty="0" err="1" smtClean="0">
                <a:solidFill>
                  <a:srgbClr val="000000"/>
                </a:solidFill>
                <a:latin typeface="Times New Roman"/>
              </a:rPr>
              <a:t>measurability</a:t>
            </a:r>
            <a:r>
              <a:rPr lang="de-DE" sz="24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DE" sz="2400" kern="0" dirty="0" err="1" smtClean="0">
                <a:solidFill>
                  <a:srgbClr val="000000"/>
                </a:solidFill>
                <a:latin typeface="Times New Roman"/>
              </a:rPr>
              <a:t>of</a:t>
            </a:r>
            <a:r>
              <a:rPr lang="de-DE" sz="24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DE" sz="2400" kern="0" dirty="0" err="1" smtClean="0">
                <a:solidFill>
                  <a:srgbClr val="000000"/>
                </a:solidFill>
                <a:latin typeface="Times New Roman"/>
              </a:rPr>
              <a:t>Bob‘s</a:t>
            </a:r>
            <a:r>
              <a:rPr lang="de-DE" sz="2400" kern="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de-DE" sz="2400" kern="0" dirty="0" smtClean="0">
                <a:solidFill>
                  <a:srgbClr val="000000"/>
                </a:solidFill>
                <a:latin typeface="Times New Roman"/>
              </a:rPr>
            </a:br>
            <a:r>
              <a:rPr lang="de-DE" sz="2400" kern="0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de-DE" sz="2400" kern="0" dirty="0" err="1" smtClean="0">
                <a:solidFill>
                  <a:srgbClr val="000000"/>
                </a:solidFill>
                <a:latin typeface="Times New Roman"/>
              </a:rPr>
              <a:t>measurements</a:t>
            </a:r>
            <a:endParaRPr lang="de-DE" sz="2400" kern="0" dirty="0" smtClean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2160588" y="2935385"/>
            <a:ext cx="6797675" cy="2585295"/>
            <a:chOff x="2160588" y="2935385"/>
            <a:chExt cx="6797675" cy="2585295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5148263" y="4149080"/>
              <a:ext cx="3810000" cy="1371600"/>
            </a:xfrm>
            <a:prstGeom prst="rect">
              <a:avLst/>
            </a:prstGeom>
            <a:solidFill>
              <a:srgbClr val="CCCC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2800" b="1" kern="0" dirty="0" smtClean="0">
                  <a:solidFill>
                    <a:srgbClr val="000000"/>
                  </a:solidFill>
                  <a:latin typeface="Times New Roman"/>
                </a:rPr>
                <a:t>    Violation </a:t>
              </a:r>
              <a:r>
                <a:rPr lang="de-DE" sz="2800" b="1" kern="0" dirty="0" err="1" smtClean="0">
                  <a:solidFill>
                    <a:srgbClr val="000000"/>
                  </a:solidFill>
                  <a:latin typeface="Times New Roman"/>
                </a:rPr>
                <a:t>of</a:t>
              </a:r>
              <a:r>
                <a:rPr lang="de-DE" sz="2800" b="1" kern="0" dirty="0" smtClean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de-DE" sz="2800" b="1" kern="0" dirty="0" err="1" smtClean="0">
                  <a:solidFill>
                    <a:srgbClr val="000000"/>
                  </a:solidFill>
                  <a:latin typeface="Times New Roman"/>
                </a:rPr>
                <a:t>Locality</a:t>
              </a:r>
              <a:endParaRPr lang="de-DE" sz="2800" b="1" kern="0" dirty="0" smtClean="0">
                <a:solidFill>
                  <a:srgbClr val="000000"/>
                </a:solidFill>
                <a:latin typeface="Times New Roman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2800" kern="0" dirty="0" err="1" smtClean="0">
                  <a:solidFill>
                    <a:srgbClr val="000000"/>
                  </a:solidFill>
                  <a:latin typeface="Times New Roman"/>
                </a:rPr>
                <a:t>Signalling</a:t>
              </a:r>
              <a:r>
                <a:rPr lang="de-DE" sz="2800" kern="0" dirty="0" smtClean="0">
                  <a:solidFill>
                    <a:srgbClr val="000000"/>
                  </a:solidFill>
                  <a:latin typeface="Times New Roman"/>
                </a:rPr>
                <a:t> just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2800" kern="0" dirty="0" smtClean="0">
                  <a:solidFill>
                    <a:srgbClr val="000000"/>
                  </a:solidFill>
                  <a:latin typeface="Times New Roman"/>
                </a:rPr>
                <a:t>on </a:t>
              </a:r>
              <a:r>
                <a:rPr lang="de-DE" sz="2800" kern="0" dirty="0" err="1" smtClean="0">
                  <a:solidFill>
                    <a:srgbClr val="000000"/>
                  </a:solidFill>
                  <a:latin typeface="Times New Roman"/>
                </a:rPr>
                <a:t>correlations</a:t>
              </a:r>
              <a:endParaRPr lang="de-DE" sz="2800" kern="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grpSp>
          <p:nvGrpSpPr>
            <p:cNvPr id="17" name="Group 6"/>
            <p:cNvGrpSpPr>
              <a:grpSpLocks/>
            </p:cNvGrpSpPr>
            <p:nvPr/>
          </p:nvGrpSpPr>
          <p:grpSpPr bwMode="auto">
            <a:xfrm>
              <a:off x="2160588" y="2935385"/>
              <a:ext cx="3459163" cy="1214438"/>
              <a:chOff x="1361" y="1488"/>
              <a:chExt cx="2179" cy="765"/>
            </a:xfrm>
          </p:grpSpPr>
          <p:cxnSp>
            <p:nvCxnSpPr>
              <p:cNvPr id="18" name="AutoShape 7"/>
              <p:cNvCxnSpPr>
                <a:cxnSpLocks noChangeShapeType="1"/>
                <a:stCxn id="15" idx="0"/>
                <a:endCxn id="14" idx="2"/>
              </p:cNvCxnSpPr>
              <p:nvPr/>
            </p:nvCxnSpPr>
            <p:spPr bwMode="auto">
              <a:xfrm flipV="1">
                <a:off x="1361" y="1488"/>
                <a:ext cx="1471" cy="765"/>
              </a:xfrm>
              <a:prstGeom prst="straightConnector1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9" name="AutoShape 8"/>
              <p:cNvCxnSpPr>
                <a:cxnSpLocks noChangeShapeType="1"/>
                <a:stCxn id="15" idx="0"/>
              </p:cNvCxnSpPr>
              <p:nvPr/>
            </p:nvCxnSpPr>
            <p:spPr bwMode="auto">
              <a:xfrm rot="5400000" flipH="1" flipV="1">
                <a:off x="2298" y="1011"/>
                <a:ext cx="305" cy="2178"/>
              </a:xfrm>
              <a:prstGeom prst="curvedConnector2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0" name="AutoShape 9"/>
              <p:cNvCxnSpPr>
                <a:cxnSpLocks noChangeShapeType="1"/>
                <a:stCxn id="14" idx="2"/>
                <a:endCxn id="10" idx="1"/>
              </p:cNvCxnSpPr>
              <p:nvPr/>
            </p:nvCxnSpPr>
            <p:spPr bwMode="auto">
              <a:xfrm>
                <a:off x="2832" y="1488"/>
                <a:ext cx="706" cy="433"/>
              </a:xfrm>
              <a:prstGeom prst="straightConnector1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</p:cxnSp>
        </p:grpSp>
        <p:sp>
          <p:nvSpPr>
            <p:cNvPr id="10" name="Pfeil nach rechts 9"/>
            <p:cNvSpPr/>
            <p:nvPr/>
          </p:nvSpPr>
          <p:spPr>
            <a:xfrm rot="1956681">
              <a:off x="5555222" y="3621445"/>
              <a:ext cx="778673" cy="421607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56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464739" y="161925"/>
            <a:ext cx="82573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4000" dirty="0">
                <a:solidFill>
                  <a:srgbClr val="000000"/>
                </a:solidFill>
                <a:latin typeface="Arial" pitchFamily="34" charset="0"/>
              </a:rPr>
              <a:t>In </a:t>
            </a:r>
            <a:r>
              <a:rPr lang="de-DE" sz="4000" dirty="0" smtClean="0">
                <a:solidFill>
                  <a:srgbClr val="000000"/>
                </a:solidFill>
                <a:latin typeface="Arial" pitchFamily="34" charset="0"/>
              </a:rPr>
              <a:t>Operational Quantum </a:t>
            </a:r>
            <a:r>
              <a:rPr lang="de-DE" sz="4000" dirty="0" err="1" smtClean="0">
                <a:solidFill>
                  <a:srgbClr val="000000"/>
                </a:solidFill>
                <a:latin typeface="Arial" pitchFamily="34" charset="0"/>
              </a:rPr>
              <a:t>Mechanics</a:t>
            </a:r>
            <a:endParaRPr lang="de-DE" sz="4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286000" y="1792386"/>
            <a:ext cx="4419600" cy="1143000"/>
          </a:xfrm>
          <a:prstGeom prst="rect">
            <a:avLst/>
          </a:prstGeom>
          <a:solidFill>
            <a:schemeClr val="hlink"/>
          </a:solidFill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 dirty="0" err="1" smtClean="0">
                <a:solidFill>
                  <a:srgbClr val="000000"/>
                </a:solidFill>
              </a:rPr>
              <a:t>Correlation</a:t>
            </a:r>
            <a:r>
              <a:rPr lang="de-DE" sz="2800" b="1" dirty="0" smtClean="0">
                <a:solidFill>
                  <a:srgbClr val="000000"/>
                </a:solidFill>
              </a:rPr>
              <a:t> </a:t>
            </a:r>
            <a:r>
              <a:rPr lang="de-DE" sz="2800" b="1" dirty="0" err="1" smtClean="0">
                <a:solidFill>
                  <a:srgbClr val="000000"/>
                </a:solidFill>
              </a:rPr>
              <a:t>experiments</a:t>
            </a:r>
            <a:r>
              <a:rPr lang="de-DE" sz="2800" b="1" dirty="0" smtClean="0">
                <a:solidFill>
                  <a:srgbClr val="00000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 dirty="0" smtClean="0">
                <a:solidFill>
                  <a:srgbClr val="000000"/>
                </a:solidFill>
              </a:rPr>
              <a:t>ok</a:t>
            </a: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5148263" y="4073624"/>
            <a:ext cx="3810000" cy="1371600"/>
          </a:xfrm>
          <a:prstGeom prst="rect">
            <a:avLst/>
          </a:prstGeom>
          <a:solidFill>
            <a:schemeClr val="hlink"/>
          </a:solidFill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 dirty="0">
                <a:solidFill>
                  <a:srgbClr val="000000"/>
                </a:solidFill>
              </a:rPr>
              <a:t>          </a:t>
            </a:r>
            <a:r>
              <a:rPr lang="de-DE" sz="2800" b="1" dirty="0" err="1">
                <a:solidFill>
                  <a:srgbClr val="000000"/>
                </a:solidFill>
              </a:rPr>
              <a:t>Locality</a:t>
            </a:r>
            <a:endParaRPr lang="de-DE" sz="28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No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Bell‘s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telephone</a:t>
            </a:r>
            <a:endParaRPr lang="de-DE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Relativistic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causality</a:t>
            </a:r>
            <a:endParaRPr lang="de-DE" sz="2400" dirty="0">
              <a:solidFill>
                <a:srgbClr val="000000"/>
              </a:solidFill>
            </a:endParaRPr>
          </a:p>
        </p:txBody>
      </p:sp>
      <p:cxnSp>
        <p:nvCxnSpPr>
          <p:cNvPr id="62469" name="AutoShape 5"/>
          <p:cNvCxnSpPr>
            <a:cxnSpLocks noChangeShapeType="1"/>
          </p:cNvCxnSpPr>
          <p:nvPr/>
        </p:nvCxnSpPr>
        <p:spPr bwMode="auto">
          <a:xfrm flipH="1" flipV="1">
            <a:off x="4495800" y="2935386"/>
            <a:ext cx="2514600" cy="106680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9388" y="4070449"/>
            <a:ext cx="4114800" cy="1371600"/>
            <a:chOff x="3072" y="2160"/>
            <a:chExt cx="2592" cy="864"/>
          </a:xfrm>
        </p:grpSpPr>
        <p:sp>
          <p:nvSpPr>
            <p:cNvPr id="62471" name="Rectangle 7"/>
            <p:cNvSpPr>
              <a:spLocks noChangeArrowheads="1"/>
            </p:cNvSpPr>
            <p:nvPr/>
          </p:nvSpPr>
          <p:spPr bwMode="auto">
            <a:xfrm>
              <a:off x="3072" y="2160"/>
              <a:ext cx="2592" cy="864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800" b="1">
                  <a:solidFill>
                    <a:srgbClr val="000000"/>
                  </a:solidFill>
                </a:rPr>
                <a:t> Classical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800" b="1">
                  <a:solidFill>
                    <a:srgbClr val="000000"/>
                  </a:solidFill>
                </a:rPr>
                <a:t>Description</a:t>
              </a:r>
            </a:p>
          </p:txBody>
        </p:sp>
        <p:sp>
          <p:nvSpPr>
            <p:cNvPr id="62472" name="Rectangle 8"/>
            <p:cNvSpPr>
              <a:spLocks noChangeArrowheads="1"/>
            </p:cNvSpPr>
            <p:nvPr/>
          </p:nvSpPr>
          <p:spPr bwMode="auto">
            <a:xfrm>
              <a:off x="3408" y="2304"/>
              <a:ext cx="48" cy="5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73" name="Rectangle 9"/>
            <p:cNvSpPr>
              <a:spLocks noChangeArrowheads="1"/>
            </p:cNvSpPr>
            <p:nvPr/>
          </p:nvSpPr>
          <p:spPr bwMode="auto">
            <a:xfrm>
              <a:off x="3264" y="2448"/>
              <a:ext cx="33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aphicFrame>
          <p:nvGraphicFramePr>
            <p:cNvPr id="62474" name="Object 10"/>
            <p:cNvGraphicFramePr>
              <a:graphicFrameLocks noChangeAspect="1"/>
            </p:cNvGraphicFramePr>
            <p:nvPr/>
          </p:nvGraphicFramePr>
          <p:xfrm>
            <a:off x="5136" y="2256"/>
            <a:ext cx="380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6" name="Bitmap" r:id="rId4" imgW="1104762" imgH="1952898" progId="Paint.Picture">
                    <p:embed/>
                  </p:oleObj>
                </mc:Choice>
                <mc:Fallback>
                  <p:oleObj name="Bitmap" r:id="rId4" imgW="1104762" imgH="195289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2256"/>
                          <a:ext cx="380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7919979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98682" y="44624"/>
            <a:ext cx="8948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5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Bell‘s</a:t>
            </a:r>
            <a:r>
              <a:rPr lang="de-DE" sz="5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Theorem </a:t>
            </a:r>
            <a:r>
              <a:rPr lang="de-DE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de-DE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Bohmian</a:t>
            </a:r>
            <a:r>
              <a:rPr lang="de-DE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Style)</a:t>
            </a:r>
            <a:endParaRPr lang="de-DE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286000" y="1792386"/>
            <a:ext cx="4419600" cy="11430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kern="0" dirty="0" err="1" smtClean="0">
                <a:solidFill>
                  <a:srgbClr val="000000"/>
                </a:solidFill>
                <a:latin typeface="Times New Roman"/>
              </a:rPr>
              <a:t>Correlation</a:t>
            </a:r>
            <a:r>
              <a:rPr lang="de-DE" sz="2800" b="1" kern="0" dirty="0" smtClean="0">
                <a:solidFill>
                  <a:srgbClr val="000000"/>
                </a:solidFill>
                <a:latin typeface="Times New Roman"/>
              </a:rPr>
              <a:t> Experiments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kern="0" dirty="0" err="1" smtClean="0">
                <a:solidFill>
                  <a:srgbClr val="000000"/>
                </a:solidFill>
                <a:latin typeface="Times New Roman"/>
              </a:rPr>
              <a:t>with</a:t>
            </a:r>
            <a:r>
              <a:rPr lang="de-DE" sz="2800" b="1" kern="0" dirty="0" smtClean="0">
                <a:solidFill>
                  <a:srgbClr val="000000"/>
                </a:solidFill>
                <a:latin typeface="Times New Roman"/>
              </a:rPr>
              <a:t> CHSH </a:t>
            </a:r>
            <a:r>
              <a:rPr lang="de-DE" sz="2800" b="1" kern="0" dirty="0" err="1" smtClean="0">
                <a:solidFill>
                  <a:srgbClr val="000000"/>
                </a:solidFill>
                <a:latin typeface="Times New Roman"/>
              </a:rPr>
              <a:t>outcomes</a:t>
            </a:r>
            <a:endParaRPr lang="de-DE" sz="240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148263" y="4149080"/>
            <a:ext cx="3810000" cy="1371600"/>
          </a:xfrm>
          <a:prstGeom prst="rect">
            <a:avLst/>
          </a:prstGeom>
          <a:solidFill>
            <a:srgbClr val="CCCCFF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kern="0" dirty="0" err="1" smtClean="0">
                <a:solidFill>
                  <a:srgbClr val="000000"/>
                </a:solidFill>
                <a:latin typeface="Times New Roman"/>
              </a:rPr>
              <a:t>Nonlocality</a:t>
            </a:r>
            <a:endParaRPr lang="de-DE" sz="2800" b="1" kern="0" dirty="0" smtClean="0">
              <a:solidFill>
                <a:srgbClr val="000000"/>
              </a:solidFill>
              <a:latin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kern="0" dirty="0" err="1" smtClean="0">
                <a:solidFill>
                  <a:srgbClr val="000000"/>
                </a:solidFill>
                <a:latin typeface="Times New Roman"/>
              </a:rPr>
              <a:t>of</a:t>
            </a:r>
            <a:r>
              <a:rPr lang="de-DE" sz="2800" b="1" kern="0" dirty="0" smtClean="0">
                <a:solidFill>
                  <a:srgbClr val="000000"/>
                </a:solidFill>
                <a:latin typeface="Times New Roman"/>
              </a:rPr>
              <a:t> Nature </a:t>
            </a:r>
            <a:r>
              <a:rPr lang="de-DE" sz="2800" b="1" kern="0" dirty="0" err="1" smtClean="0">
                <a:solidFill>
                  <a:srgbClr val="000000"/>
                </a:solidFill>
                <a:latin typeface="Times New Roman"/>
              </a:rPr>
              <a:t>herself</a:t>
            </a:r>
            <a:r>
              <a:rPr lang="de-DE" sz="28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kern="0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de-DE" sz="2800" b="1" kern="0" dirty="0" err="1" smtClean="0">
                <a:solidFill>
                  <a:srgbClr val="000000"/>
                </a:solidFill>
                <a:latin typeface="Times New Roman"/>
              </a:rPr>
              <a:t>no</a:t>
            </a:r>
            <a:r>
              <a:rPr lang="de-DE" sz="28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DE" sz="2800" b="1" kern="0" dirty="0" err="1" smtClean="0">
                <a:solidFill>
                  <a:srgbClr val="000000"/>
                </a:solidFill>
                <a:latin typeface="Times New Roman"/>
              </a:rPr>
              <a:t>theory</a:t>
            </a:r>
            <a:r>
              <a:rPr lang="de-DE" sz="28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DE" sz="2800" b="1" kern="0" dirty="0" err="1" smtClean="0">
                <a:solidFill>
                  <a:srgbClr val="000000"/>
                </a:solidFill>
                <a:latin typeface="Times New Roman"/>
              </a:rPr>
              <a:t>required</a:t>
            </a:r>
            <a:r>
              <a:rPr lang="de-DE" sz="2800" b="1" kern="0" dirty="0" smtClean="0">
                <a:solidFill>
                  <a:srgbClr val="000000"/>
                </a:solidFill>
                <a:latin typeface="Times New Roman"/>
              </a:rPr>
              <a:t>)</a:t>
            </a:r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2160588" y="2935385"/>
            <a:ext cx="4899026" cy="1220788"/>
            <a:chOff x="1361" y="1488"/>
            <a:chExt cx="3086" cy="769"/>
          </a:xfrm>
        </p:grpSpPr>
        <p:cxnSp>
          <p:nvCxnSpPr>
            <p:cNvPr id="18" name="AutoShape 7"/>
            <p:cNvCxnSpPr>
              <a:cxnSpLocks noChangeShapeType="1"/>
              <a:endCxn id="14" idx="2"/>
            </p:cNvCxnSpPr>
            <p:nvPr/>
          </p:nvCxnSpPr>
          <p:spPr bwMode="auto">
            <a:xfrm flipV="1">
              <a:off x="1361" y="1488"/>
              <a:ext cx="1471" cy="765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8"/>
            <p:cNvCxnSpPr>
              <a:cxnSpLocks noChangeShapeType="1"/>
              <a:endCxn id="16" idx="0"/>
            </p:cNvCxnSpPr>
            <p:nvPr/>
          </p:nvCxnSpPr>
          <p:spPr bwMode="auto">
            <a:xfrm rot="5400000" flipH="1" flipV="1">
              <a:off x="2902" y="712"/>
              <a:ext cx="8" cy="3082"/>
            </a:xfrm>
            <a:prstGeom prst="curvedConnector3">
              <a:avLst>
                <a:gd name="adj1" fmla="val 180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9"/>
            <p:cNvCxnSpPr>
              <a:cxnSpLocks noChangeShapeType="1"/>
              <a:stCxn id="14" idx="2"/>
              <a:endCxn id="16" idx="0"/>
            </p:cNvCxnSpPr>
            <p:nvPr/>
          </p:nvCxnSpPr>
          <p:spPr bwMode="auto">
            <a:xfrm>
              <a:off x="2832" y="1488"/>
              <a:ext cx="1611" cy="765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</p:grpSp>
      <p:sp>
        <p:nvSpPr>
          <p:cNvPr id="4" name="Textfeld 3"/>
          <p:cNvSpPr txBox="1"/>
          <p:nvPr/>
        </p:nvSpPr>
        <p:spPr>
          <a:xfrm>
            <a:off x="323527" y="4169493"/>
            <a:ext cx="3542380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 ASSUMPTION HERE</a:t>
            </a:r>
          </a:p>
          <a:p>
            <a:endParaRPr lang="de-DE" dirty="0" smtClean="0"/>
          </a:p>
          <a:p>
            <a:r>
              <a:rPr lang="de-DE" dirty="0" smtClean="0"/>
              <a:t>“Real </a:t>
            </a:r>
            <a:r>
              <a:rPr lang="de-DE" dirty="0" err="1" smtClean="0"/>
              <a:t>factual</a:t>
            </a:r>
            <a:r>
              <a:rPr lang="de-DE" dirty="0" smtClean="0"/>
              <a:t> </a:t>
            </a:r>
            <a:r>
              <a:rPr lang="de-DE" dirty="0" err="1" smtClean="0"/>
              <a:t>situation</a:t>
            </a:r>
            <a:r>
              <a:rPr lang="de-DE" dirty="0" smtClean="0"/>
              <a:t>“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taken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for </a:t>
            </a:r>
            <a:r>
              <a:rPr lang="de-DE" dirty="0" err="1" smtClean="0"/>
              <a:t>granted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theory</a:t>
            </a:r>
            <a:r>
              <a:rPr lang="de-DE" dirty="0" smtClean="0"/>
              <a:t>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03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urence Fishburne as Morpheu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76" y="1124744"/>
            <a:ext cx="5184576" cy="424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2950608" y="129406"/>
            <a:ext cx="3198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Choose</a:t>
            </a:r>
            <a:r>
              <a:rPr lang="de-DE" sz="5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!</a:t>
            </a:r>
            <a:endParaRPr lang="de-DE" sz="5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0" y="4791171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Classicality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save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466291" y="4791171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de-DE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Locality</a:t>
            </a:r>
            <a:endParaRPr lang="de-DE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mechanics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19672" y="6237312"/>
            <a:ext cx="5857694" cy="5232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Blue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Pill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403648" y="129406"/>
            <a:ext cx="6314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Bohmian</a:t>
            </a:r>
            <a:r>
              <a:rPr lang="de-D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Mechanics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3528" y="1196752"/>
            <a:ext cx="72394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will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Goldstein et al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ignoring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David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Bohm‘s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323528" y="2389525"/>
            <a:ext cx="7658044" cy="3641055"/>
            <a:chOff x="323528" y="2389525"/>
            <a:chExt cx="7658044" cy="3641055"/>
          </a:xfrm>
        </p:grpSpPr>
        <p:sp>
          <p:nvSpPr>
            <p:cNvPr id="4" name="Textfeld 3"/>
            <p:cNvSpPr txBox="1"/>
            <p:nvPr/>
          </p:nvSpPr>
          <p:spPr>
            <a:xfrm>
              <a:off x="323528" y="2389525"/>
              <a:ext cx="26436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My</a:t>
              </a:r>
              <a:r>
                <a:rPr lang="de-DE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encounters</a:t>
              </a:r>
              <a:r>
                <a:rPr lang="de-DE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de-DE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580315" y="2983592"/>
              <a:ext cx="7401257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>
                  <a:solidFill>
                    <a:prstClr val="black"/>
                  </a:solidFill>
                  <a:latin typeface="Calibri"/>
                </a:rPr>
                <a:t>Friends</a:t>
              </a:r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DE" sz="2400" dirty="0" err="1" smtClean="0">
                  <a:solidFill>
                    <a:prstClr val="black"/>
                  </a:solidFill>
                  <a:latin typeface="Calibri"/>
                </a:rPr>
                <a:t>doing</a:t>
              </a:r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DE" sz="2400" dirty="0" err="1" smtClean="0">
                  <a:solidFill>
                    <a:prstClr val="black"/>
                  </a:solidFill>
                  <a:latin typeface="Calibri"/>
                </a:rPr>
                <a:t>Nelson‘s</a:t>
              </a:r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DE" sz="2400" dirty="0" err="1" smtClean="0">
                  <a:solidFill>
                    <a:prstClr val="black"/>
                  </a:solidFill>
                  <a:latin typeface="Calibri"/>
                </a:rPr>
                <a:t>stochastic</a:t>
              </a:r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DE" sz="2400" dirty="0" err="1" smtClean="0">
                  <a:solidFill>
                    <a:prstClr val="black"/>
                  </a:solidFill>
                  <a:latin typeface="Calibri"/>
                </a:rPr>
                <a:t>mechanics</a:t>
              </a:r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 (</a:t>
              </a:r>
              <a:r>
                <a:rPr lang="de-DE" sz="2400" dirty="0" err="1" smtClean="0">
                  <a:solidFill>
                    <a:prstClr val="black"/>
                  </a:solidFill>
                  <a:latin typeface="Calibri"/>
                </a:rPr>
                <a:t>early</a:t>
              </a:r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 80s)</a:t>
              </a:r>
            </a:p>
            <a:p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Paper (1986) on </a:t>
              </a:r>
              <a:r>
                <a:rPr lang="de-DE" sz="2400" dirty="0" err="1" smtClean="0">
                  <a:solidFill>
                    <a:prstClr val="black"/>
                  </a:solidFill>
                  <a:latin typeface="Calibri"/>
                </a:rPr>
                <a:t>generalizations</a:t>
              </a:r>
              <a:endParaRPr lang="de-DE" sz="2400" dirty="0" smtClean="0">
                <a:solidFill>
                  <a:prstClr val="black"/>
                </a:solidFill>
                <a:latin typeface="Calibri"/>
              </a:endParaRPr>
            </a:p>
            <a:p>
              <a:r>
                <a:rPr lang="de-DE" sz="2400" dirty="0" err="1" smtClean="0">
                  <a:solidFill>
                    <a:prstClr val="black"/>
                  </a:solidFill>
                  <a:latin typeface="Calibri"/>
                </a:rPr>
                <a:t>Various</a:t>
              </a:r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DE" sz="2400" dirty="0" err="1" smtClean="0">
                  <a:solidFill>
                    <a:prstClr val="black"/>
                  </a:solidFill>
                  <a:latin typeface="Calibri"/>
                </a:rPr>
                <a:t>rounds</a:t>
              </a:r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DE" sz="2400" dirty="0" err="1" smtClean="0">
                  <a:solidFill>
                    <a:prstClr val="black"/>
                  </a:solidFill>
                  <a:latin typeface="Calibri"/>
                </a:rPr>
                <a:t>with</a:t>
              </a:r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 Detlef Dürr</a:t>
              </a:r>
            </a:p>
            <a:p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Paper on multi-time </a:t>
              </a:r>
              <a:r>
                <a:rPr lang="de-DE" sz="2400" dirty="0" err="1" smtClean="0">
                  <a:solidFill>
                    <a:prstClr val="black"/>
                  </a:solidFill>
                  <a:latin typeface="Calibri"/>
                </a:rPr>
                <a:t>correlations</a:t>
              </a:r>
              <a:endParaRPr lang="de-DE" sz="2400" dirty="0" smtClean="0">
                <a:solidFill>
                  <a:prstClr val="black"/>
                </a:solidFill>
                <a:latin typeface="Calibri"/>
              </a:endParaRPr>
            </a:p>
            <a:p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Quantum </a:t>
              </a:r>
              <a:r>
                <a:rPr lang="de-DE" sz="2400" dirty="0" err="1" smtClean="0">
                  <a:solidFill>
                    <a:prstClr val="black"/>
                  </a:solidFill>
                  <a:latin typeface="Calibri"/>
                </a:rPr>
                <a:t>theory</a:t>
              </a:r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DE" sz="2400" dirty="0" err="1" smtClean="0">
                  <a:solidFill>
                    <a:prstClr val="black"/>
                  </a:solidFill>
                  <a:latin typeface="Calibri"/>
                </a:rPr>
                <a:t>without</a:t>
              </a:r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DE" sz="2400" dirty="0" err="1" smtClean="0">
                  <a:solidFill>
                    <a:prstClr val="black"/>
                  </a:solidFill>
                  <a:latin typeface="Calibri"/>
                </a:rPr>
                <a:t>observers</a:t>
              </a:r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 III</a:t>
              </a:r>
            </a:p>
            <a:p>
              <a:r>
                <a:rPr lang="de-DE" sz="2400" dirty="0" err="1" smtClean="0">
                  <a:solidFill>
                    <a:prstClr val="black"/>
                  </a:solidFill>
                  <a:latin typeface="Calibri"/>
                </a:rPr>
                <a:t>Clash</a:t>
              </a:r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 via </a:t>
              </a:r>
              <a:r>
                <a:rPr lang="de-DE" sz="2400" dirty="0" err="1" smtClean="0">
                  <a:solidFill>
                    <a:prstClr val="black"/>
                  </a:solidFill>
                  <a:latin typeface="Calibri"/>
                </a:rPr>
                <a:t>blog</a:t>
              </a:r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 (April 2013)</a:t>
              </a:r>
            </a:p>
            <a:p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Comment on Tim </a:t>
              </a:r>
              <a:r>
                <a:rPr lang="de-DE" sz="2400" dirty="0" err="1" smtClean="0">
                  <a:solidFill>
                    <a:prstClr val="black"/>
                  </a:solidFill>
                  <a:latin typeface="Calibri"/>
                </a:rPr>
                <a:t>Maudlin‘s</a:t>
              </a:r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 “</a:t>
              </a:r>
              <a:r>
                <a:rPr lang="de-DE" sz="2400" dirty="0" err="1" smtClean="0">
                  <a:solidFill>
                    <a:prstClr val="black"/>
                  </a:solidFill>
                  <a:latin typeface="Calibri"/>
                </a:rPr>
                <a:t>What</a:t>
              </a:r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 Bell </a:t>
              </a:r>
              <a:r>
                <a:rPr lang="de-DE" sz="2400" dirty="0" err="1" smtClean="0">
                  <a:solidFill>
                    <a:prstClr val="black"/>
                  </a:solidFill>
                  <a:latin typeface="Calibri"/>
                </a:rPr>
                <a:t>did</a:t>
              </a:r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“.</a:t>
              </a:r>
            </a:p>
            <a:p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Last </a:t>
              </a:r>
              <a:r>
                <a:rPr lang="de-DE" sz="2400" dirty="0" err="1" smtClean="0">
                  <a:solidFill>
                    <a:prstClr val="black"/>
                  </a:solidFill>
                  <a:latin typeface="Calibri"/>
                </a:rPr>
                <a:t>summer</a:t>
              </a:r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: Long email </a:t>
              </a:r>
              <a:r>
                <a:rPr lang="de-DE" sz="2400" dirty="0" err="1" smtClean="0">
                  <a:solidFill>
                    <a:prstClr val="black"/>
                  </a:solidFill>
                  <a:latin typeface="Calibri"/>
                </a:rPr>
                <a:t>exchange</a:t>
              </a:r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 on a </a:t>
              </a:r>
              <a:r>
                <a:rPr lang="de-DE" sz="2400" dirty="0" err="1" smtClean="0">
                  <a:solidFill>
                    <a:prstClr val="black"/>
                  </a:solidFill>
                  <a:latin typeface="Calibri"/>
                </a:rPr>
                <a:t>detector</a:t>
              </a:r>
              <a:r>
                <a:rPr lang="de-DE" sz="24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DE" sz="2400" dirty="0" err="1" smtClean="0">
                  <a:solidFill>
                    <a:prstClr val="black"/>
                  </a:solidFill>
                  <a:latin typeface="Calibri"/>
                </a:rPr>
                <a:t>problem</a:t>
              </a:r>
              <a:endParaRPr lang="de-DE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9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08043" y="1674386"/>
            <a:ext cx="6659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Algerian" panose="04020705040A02060702" pitchFamily="82" charset="0"/>
              </a:rPr>
              <a:t>A </a:t>
            </a:r>
            <a:r>
              <a:rPr lang="de-DE" sz="2800" dirty="0" err="1" smtClean="0">
                <a:latin typeface="Algerian" panose="04020705040A02060702" pitchFamily="82" charset="0"/>
              </a:rPr>
              <a:t>theory</a:t>
            </a:r>
            <a:r>
              <a:rPr lang="de-DE" sz="2800" dirty="0" smtClean="0">
                <a:latin typeface="Algerian" panose="04020705040A02060702" pitchFamily="82" charset="0"/>
              </a:rPr>
              <a:t> must </a:t>
            </a:r>
            <a:r>
              <a:rPr lang="de-DE" sz="2800" dirty="0" err="1" smtClean="0">
                <a:latin typeface="Algerian" panose="04020705040A02060702" pitchFamily="82" charset="0"/>
              </a:rPr>
              <a:t>be</a:t>
            </a:r>
            <a:r>
              <a:rPr lang="de-DE" sz="2800" dirty="0" smtClean="0">
                <a:latin typeface="Algerian" panose="04020705040A02060702" pitchFamily="82" charset="0"/>
              </a:rPr>
              <a:t> </a:t>
            </a:r>
            <a:r>
              <a:rPr lang="de-DE" sz="2800" dirty="0" err="1" smtClean="0">
                <a:latin typeface="Algerian" panose="04020705040A02060702" pitchFamily="82" charset="0"/>
              </a:rPr>
              <a:t>about</a:t>
            </a:r>
            <a:r>
              <a:rPr lang="de-DE" sz="2800" dirty="0" smtClean="0">
                <a:latin typeface="Algerian" panose="04020705040A02060702" pitchFamily="82" charset="0"/>
              </a:rPr>
              <a:t> </a:t>
            </a:r>
            <a:r>
              <a:rPr lang="de-DE" sz="2800" dirty="0" err="1" smtClean="0">
                <a:latin typeface="Algerian" panose="04020705040A02060702" pitchFamily="82" charset="0"/>
              </a:rPr>
              <a:t>something</a:t>
            </a:r>
            <a:endParaRPr lang="de-DE" sz="2800" dirty="0" smtClean="0">
              <a:latin typeface="Algerian" panose="04020705040A02060702" pitchFamily="82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1560" y="2780928"/>
            <a:ext cx="68178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Note:  “QM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about</a:t>
            </a:r>
            <a:r>
              <a:rPr lang="de-DE" sz="2800" dirty="0" smtClean="0"/>
              <a:t> </a:t>
            </a:r>
            <a:r>
              <a:rPr lang="de-DE" sz="2800" dirty="0" err="1" smtClean="0"/>
              <a:t>atomic</a:t>
            </a:r>
            <a:r>
              <a:rPr lang="de-DE" sz="2800" dirty="0" smtClean="0"/>
              <a:t> </a:t>
            </a:r>
            <a:r>
              <a:rPr lang="de-DE" sz="2800" dirty="0" err="1" smtClean="0"/>
              <a:t>scale</a:t>
            </a:r>
            <a:r>
              <a:rPr lang="de-DE" sz="2800" dirty="0" smtClean="0"/>
              <a:t> </a:t>
            </a:r>
            <a:r>
              <a:rPr lang="de-DE" sz="2800" dirty="0" err="1" smtClean="0"/>
              <a:t>physics</a:t>
            </a:r>
            <a:r>
              <a:rPr lang="de-DE" sz="2800" dirty="0" smtClean="0"/>
              <a:t>“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    </a:t>
            </a:r>
            <a:r>
              <a:rPr lang="de-DE" sz="2800" dirty="0" err="1" smtClean="0"/>
              <a:t>seems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count</a:t>
            </a:r>
            <a:r>
              <a:rPr lang="de-DE" sz="2800" dirty="0" smtClean="0"/>
              <a:t> for </a:t>
            </a:r>
            <a:r>
              <a:rPr lang="de-DE" sz="2800" dirty="0" err="1" smtClean="0"/>
              <a:t>nothing</a:t>
            </a:r>
            <a:endParaRPr lang="de-DE" sz="28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611560" y="548680"/>
            <a:ext cx="4079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Bohmian</a:t>
            </a:r>
            <a:r>
              <a:rPr lang="de-DE" sz="2800" dirty="0" smtClean="0"/>
              <a:t> </a:t>
            </a:r>
            <a:r>
              <a:rPr lang="de-DE" sz="2800" dirty="0" err="1" smtClean="0"/>
              <a:t>criticism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QM</a:t>
            </a:r>
          </a:p>
        </p:txBody>
      </p:sp>
    </p:spTree>
    <p:extLst>
      <p:ext uri="{BB962C8B-B14F-4D97-AF65-F5344CB8AC3E}">
        <p14:creationId xmlns:p14="http://schemas.microsoft.com/office/powerpoint/2010/main" val="88833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08043" y="1674386"/>
            <a:ext cx="683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Algerian" panose="04020705040A02060702" pitchFamily="82" charset="0"/>
              </a:rPr>
              <a:t>A </a:t>
            </a:r>
            <a:r>
              <a:rPr lang="de-DE" sz="2800" dirty="0" err="1" smtClean="0">
                <a:latin typeface="Algerian" panose="04020705040A02060702" pitchFamily="82" charset="0"/>
              </a:rPr>
              <a:t>theory</a:t>
            </a:r>
            <a:r>
              <a:rPr lang="de-DE" sz="2800" dirty="0" smtClean="0">
                <a:latin typeface="Algerian" panose="04020705040A02060702" pitchFamily="82" charset="0"/>
              </a:rPr>
              <a:t> must </a:t>
            </a:r>
            <a:r>
              <a:rPr lang="de-DE" sz="2800" dirty="0" err="1" smtClean="0">
                <a:latin typeface="Algerian" panose="04020705040A02060702" pitchFamily="82" charset="0"/>
              </a:rPr>
              <a:t>be</a:t>
            </a:r>
            <a:r>
              <a:rPr lang="de-DE" sz="2800" dirty="0" smtClean="0">
                <a:latin typeface="Algerian" panose="04020705040A02060702" pitchFamily="82" charset="0"/>
              </a:rPr>
              <a:t> </a:t>
            </a:r>
            <a:r>
              <a:rPr lang="de-DE" sz="2800" dirty="0" err="1" smtClean="0">
                <a:latin typeface="Algerian" panose="04020705040A02060702" pitchFamily="82" charset="0"/>
              </a:rPr>
              <a:t>about</a:t>
            </a:r>
            <a:r>
              <a:rPr lang="de-DE" sz="2800" dirty="0" smtClean="0">
                <a:latin typeface="Algerian" panose="04020705040A02060702" pitchFamily="82" charset="0"/>
              </a:rPr>
              <a:t> </a:t>
            </a:r>
            <a:r>
              <a:rPr lang="de-DE" sz="2800" dirty="0" err="1" smtClean="0">
                <a:latin typeface="Algerian" panose="04020705040A02060702" pitchFamily="82" charset="0"/>
              </a:rPr>
              <a:t>some</a:t>
            </a:r>
            <a:r>
              <a:rPr lang="de-DE" sz="2800" dirty="0" smtClean="0">
                <a:latin typeface="Algerian" panose="04020705040A02060702" pitchFamily="82" charset="0"/>
              </a:rPr>
              <a:t>  </a:t>
            </a:r>
            <a:r>
              <a:rPr lang="de-DE" sz="28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thing</a:t>
            </a:r>
            <a:endParaRPr lang="de-DE" sz="2800" dirty="0" smtClean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1560" y="548680"/>
            <a:ext cx="4079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Bohmian</a:t>
            </a:r>
            <a:r>
              <a:rPr lang="de-DE" sz="2800" dirty="0" smtClean="0"/>
              <a:t> </a:t>
            </a:r>
            <a:r>
              <a:rPr lang="de-DE" sz="2800" dirty="0" err="1" smtClean="0"/>
              <a:t>criticism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QM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11560" y="2780928"/>
            <a:ext cx="68178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Note:  “QM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about</a:t>
            </a:r>
            <a:r>
              <a:rPr lang="de-DE" sz="2800" dirty="0" smtClean="0"/>
              <a:t> </a:t>
            </a:r>
            <a:r>
              <a:rPr lang="de-DE" sz="2800" dirty="0" err="1" smtClean="0"/>
              <a:t>atomic</a:t>
            </a:r>
            <a:r>
              <a:rPr lang="de-DE" sz="2800" dirty="0" smtClean="0"/>
              <a:t> </a:t>
            </a:r>
            <a:r>
              <a:rPr lang="de-DE" sz="2800" dirty="0" err="1" smtClean="0"/>
              <a:t>scale</a:t>
            </a:r>
            <a:r>
              <a:rPr lang="de-DE" sz="2800" dirty="0" smtClean="0"/>
              <a:t> </a:t>
            </a:r>
            <a:r>
              <a:rPr lang="de-DE" sz="2800" dirty="0" err="1" smtClean="0"/>
              <a:t>physics</a:t>
            </a:r>
            <a:r>
              <a:rPr lang="de-DE" sz="2800" dirty="0" smtClean="0"/>
              <a:t>“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    </a:t>
            </a:r>
            <a:r>
              <a:rPr lang="de-DE" sz="2800" dirty="0" err="1" smtClean="0"/>
              <a:t>seems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count</a:t>
            </a:r>
            <a:r>
              <a:rPr lang="de-DE" sz="2800" dirty="0" smtClean="0"/>
              <a:t> for </a:t>
            </a:r>
            <a:r>
              <a:rPr lang="de-DE" sz="2800" dirty="0" err="1" smtClean="0"/>
              <a:t>no</a:t>
            </a:r>
            <a:r>
              <a:rPr lang="de-DE" sz="2800" dirty="0" smtClean="0"/>
              <a:t>  </a:t>
            </a:r>
            <a:r>
              <a:rPr lang="de-DE" sz="2800" dirty="0" err="1" smtClean="0">
                <a:solidFill>
                  <a:srgbClr val="FF0000"/>
                </a:solidFill>
              </a:rPr>
              <a:t>thing</a:t>
            </a:r>
            <a:endParaRPr lang="de-DE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77825" y="1124744"/>
            <a:ext cx="5606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in </a:t>
            </a:r>
            <a:r>
              <a:rPr lang="de-DE" sz="2800" dirty="0" err="1" smtClean="0"/>
              <a:t>the</a:t>
            </a:r>
            <a:r>
              <a:rPr lang="de-DE" sz="2800" dirty="0" smtClean="0"/>
              <a:t> sense </a:t>
            </a:r>
            <a:r>
              <a:rPr lang="de-DE" sz="2800" dirty="0" err="1" smtClean="0"/>
              <a:t>every</a:t>
            </a:r>
            <a:r>
              <a:rPr lang="de-DE" sz="2800" dirty="0" smtClean="0"/>
              <a:t> </a:t>
            </a:r>
            <a:r>
              <a:rPr lang="de-DE" sz="2800" dirty="0" err="1" smtClean="0"/>
              <a:t>scientist</a:t>
            </a:r>
            <a:r>
              <a:rPr lang="de-DE" sz="2800" dirty="0" smtClean="0"/>
              <a:t> </a:t>
            </a:r>
            <a:r>
              <a:rPr lang="de-DE" sz="2800" dirty="0" err="1" smtClean="0"/>
              <a:t>should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endParaRPr lang="de-DE" sz="2800" dirty="0" smtClean="0"/>
          </a:p>
        </p:txBody>
      </p:sp>
      <p:sp>
        <p:nvSpPr>
          <p:cNvPr id="3" name="Rechteck 2"/>
          <p:cNvSpPr/>
          <p:nvPr/>
        </p:nvSpPr>
        <p:spPr>
          <a:xfrm>
            <a:off x="395536" y="188640"/>
            <a:ext cx="4159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am a Realist 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621841" y="1898829"/>
            <a:ext cx="7577626" cy="954107"/>
            <a:chOff x="621841" y="1898829"/>
            <a:chExt cx="7577626" cy="954107"/>
          </a:xfrm>
        </p:grpSpPr>
        <p:sp>
          <p:nvSpPr>
            <p:cNvPr id="4" name="Textfeld 3"/>
            <p:cNvSpPr txBox="1"/>
            <p:nvPr/>
          </p:nvSpPr>
          <p:spPr>
            <a:xfrm>
              <a:off x="1111373" y="1898829"/>
              <a:ext cx="708809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err="1" smtClean="0"/>
                <a:t>Build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theories</a:t>
              </a:r>
              <a:r>
                <a:rPr lang="de-DE" sz="2800" dirty="0" smtClean="0"/>
                <a:t>/</a:t>
              </a:r>
              <a:r>
                <a:rPr lang="de-DE" sz="2800" dirty="0" err="1" smtClean="0"/>
                <a:t>explanations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that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can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clash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with</a:t>
              </a:r>
              <a:r>
                <a:rPr lang="de-DE" sz="2800" dirty="0" smtClean="0"/>
                <a:t> </a:t>
              </a:r>
              <a:br>
                <a:rPr lang="de-DE" sz="2800" dirty="0" smtClean="0"/>
              </a:br>
              <a:r>
                <a:rPr lang="de-DE" sz="2800" dirty="0" smtClean="0"/>
                <a:t>    </a:t>
              </a:r>
              <a:r>
                <a:rPr lang="de-DE" sz="2800" dirty="0" err="1" smtClean="0"/>
                <a:t>experience</a:t>
              </a:r>
              <a:r>
                <a:rPr lang="de-DE" sz="2800" dirty="0" smtClean="0"/>
                <a:t>/</a:t>
              </a:r>
              <a:r>
                <a:rPr lang="de-DE" sz="2800" dirty="0" err="1" smtClean="0"/>
                <a:t>experiment</a:t>
              </a:r>
              <a:endParaRPr lang="de-DE" sz="2800" dirty="0" smtClean="0"/>
            </a:p>
          </p:txBody>
        </p:sp>
        <p:sp>
          <p:nvSpPr>
            <p:cNvPr id="9" name="Gleichschenkliges Dreieck 8"/>
            <p:cNvSpPr/>
            <p:nvPr/>
          </p:nvSpPr>
          <p:spPr>
            <a:xfrm rot="5400000">
              <a:off x="666205" y="2016484"/>
              <a:ext cx="226305" cy="315034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611561" y="2906941"/>
            <a:ext cx="8136903" cy="2064425"/>
            <a:chOff x="611561" y="2906941"/>
            <a:chExt cx="8136903" cy="2064425"/>
          </a:xfrm>
        </p:grpSpPr>
        <p:sp>
          <p:nvSpPr>
            <p:cNvPr id="5" name="Textfeld 4"/>
            <p:cNvSpPr txBox="1"/>
            <p:nvPr/>
          </p:nvSpPr>
          <p:spPr>
            <a:xfrm>
              <a:off x="1111373" y="2906941"/>
              <a:ext cx="76370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err="1" smtClean="0"/>
                <a:t>Avoid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lines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of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reasoning</a:t>
              </a:r>
              <a:r>
                <a:rPr lang="de-DE" sz="2800" dirty="0" smtClean="0"/>
                <a:t>/</a:t>
              </a:r>
              <a:r>
                <a:rPr lang="de-DE" sz="2800" dirty="0" err="1" smtClean="0"/>
                <a:t>investigation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known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to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be</a:t>
              </a:r>
              <a:r>
                <a:rPr lang="de-DE" sz="2800" dirty="0" smtClean="0"/>
                <a:t> </a:t>
              </a:r>
              <a:br>
                <a:rPr lang="de-DE" sz="2800" dirty="0" smtClean="0"/>
              </a:br>
              <a:r>
                <a:rPr lang="de-DE" sz="2800" dirty="0" smtClean="0"/>
                <a:t>    </a:t>
              </a:r>
              <a:r>
                <a:rPr lang="de-DE" sz="2800" dirty="0" err="1" smtClean="0"/>
                <a:t>error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prone</a:t>
              </a:r>
              <a:endParaRPr lang="de-DE" sz="2800" dirty="0" smtClean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1378636" y="3771037"/>
              <a:ext cx="425969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400" dirty="0" smtClean="0"/>
                <a:t>Appeal </a:t>
              </a:r>
              <a:r>
                <a:rPr lang="de-DE" sz="2400" dirty="0" err="1" smtClean="0"/>
                <a:t>to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authority</a:t>
              </a:r>
              <a:r>
                <a:rPr lang="de-DE" sz="2400" dirty="0" smtClean="0"/>
                <a:t>/</a:t>
              </a:r>
              <a:r>
                <a:rPr lang="de-DE" sz="2400" dirty="0" err="1" smtClean="0"/>
                <a:t>scripture</a:t>
              </a:r>
              <a:r>
                <a:rPr lang="de-DE" sz="2400" dirty="0" smtClean="0"/>
                <a:t>,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400" dirty="0" err="1" smtClean="0"/>
                <a:t>free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fantasy</a:t>
              </a:r>
              <a:r>
                <a:rPr lang="de-DE" sz="2400" dirty="0" smtClean="0"/>
                <a:t>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400" dirty="0" err="1" smtClean="0"/>
                <a:t>formalized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methodology</a:t>
              </a:r>
              <a:endParaRPr lang="de-DE" sz="2400" dirty="0" smtClean="0"/>
            </a:p>
          </p:txBody>
        </p:sp>
        <p:sp>
          <p:nvSpPr>
            <p:cNvPr id="10" name="Gleichschenkliges Dreieck 9"/>
            <p:cNvSpPr/>
            <p:nvPr/>
          </p:nvSpPr>
          <p:spPr>
            <a:xfrm rot="5400000">
              <a:off x="655925" y="3024596"/>
              <a:ext cx="226305" cy="315034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611561" y="4995173"/>
            <a:ext cx="5607518" cy="1281048"/>
            <a:chOff x="611561" y="4995173"/>
            <a:chExt cx="5607518" cy="1281048"/>
          </a:xfrm>
        </p:grpSpPr>
        <p:sp>
          <p:nvSpPr>
            <p:cNvPr id="7" name="Textfeld 6"/>
            <p:cNvSpPr txBox="1"/>
            <p:nvPr/>
          </p:nvSpPr>
          <p:spPr>
            <a:xfrm>
              <a:off x="1111373" y="4995173"/>
              <a:ext cx="48268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err="1" smtClean="0"/>
                <a:t>Don‘t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fool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yourself</a:t>
              </a:r>
              <a:r>
                <a:rPr lang="de-DE" sz="2800" dirty="0" smtClean="0"/>
                <a:t>  (and </a:t>
              </a:r>
              <a:r>
                <a:rPr lang="de-DE" sz="2800" dirty="0" err="1" smtClean="0"/>
                <a:t>others</a:t>
              </a:r>
              <a:r>
                <a:rPr lang="de-DE" sz="2800" dirty="0" smtClean="0"/>
                <a:t>)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401350" y="5445224"/>
              <a:ext cx="4817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Check on </a:t>
              </a:r>
              <a:r>
                <a:rPr lang="de-DE" sz="2400" dirty="0" err="1" smtClean="0"/>
                <a:t>your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confirmation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bias</a:t>
              </a:r>
              <a:r>
                <a:rPr lang="de-DE" sz="2400" dirty="0" smtClean="0"/>
                <a:t> and </a:t>
              </a:r>
              <a:br>
                <a:rPr lang="de-DE" sz="2400" dirty="0" smtClean="0"/>
              </a:br>
              <a:r>
                <a:rPr lang="de-DE" sz="2400" dirty="0" err="1" smtClean="0"/>
                <a:t>premature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hypothesizing</a:t>
              </a:r>
              <a:endParaRPr lang="de-DE" sz="2400" dirty="0" smtClean="0"/>
            </a:p>
          </p:txBody>
        </p:sp>
        <p:sp>
          <p:nvSpPr>
            <p:cNvPr id="11" name="Gleichschenkliges Dreieck 10"/>
            <p:cNvSpPr/>
            <p:nvPr/>
          </p:nvSpPr>
          <p:spPr>
            <a:xfrm rot="5400000">
              <a:off x="655925" y="5112828"/>
              <a:ext cx="226305" cy="315034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9689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08043" y="1674386"/>
            <a:ext cx="683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Algerian" panose="04020705040A02060702" pitchFamily="82" charset="0"/>
              </a:rPr>
              <a:t>A </a:t>
            </a:r>
            <a:r>
              <a:rPr lang="de-DE" sz="2800" dirty="0" err="1" smtClean="0">
                <a:latin typeface="Algerian" panose="04020705040A02060702" pitchFamily="82" charset="0"/>
              </a:rPr>
              <a:t>theory</a:t>
            </a:r>
            <a:r>
              <a:rPr lang="de-DE" sz="2800" dirty="0" smtClean="0">
                <a:latin typeface="Algerian" panose="04020705040A02060702" pitchFamily="82" charset="0"/>
              </a:rPr>
              <a:t> must </a:t>
            </a:r>
            <a:r>
              <a:rPr lang="de-DE" sz="2800" dirty="0" err="1" smtClean="0">
                <a:latin typeface="Algerian" panose="04020705040A02060702" pitchFamily="82" charset="0"/>
              </a:rPr>
              <a:t>be</a:t>
            </a:r>
            <a:r>
              <a:rPr lang="de-DE" sz="2800" dirty="0" smtClean="0">
                <a:latin typeface="Algerian" panose="04020705040A02060702" pitchFamily="82" charset="0"/>
              </a:rPr>
              <a:t> </a:t>
            </a:r>
            <a:r>
              <a:rPr lang="de-DE" sz="2800" dirty="0" err="1" smtClean="0">
                <a:latin typeface="Algerian" panose="04020705040A02060702" pitchFamily="82" charset="0"/>
              </a:rPr>
              <a:t>about</a:t>
            </a:r>
            <a:r>
              <a:rPr lang="de-DE" sz="2800" dirty="0" smtClean="0">
                <a:latin typeface="Algerian" panose="04020705040A02060702" pitchFamily="82" charset="0"/>
              </a:rPr>
              <a:t> </a:t>
            </a:r>
            <a:r>
              <a:rPr lang="de-DE" sz="2800" dirty="0" err="1" smtClean="0">
                <a:latin typeface="Algerian" panose="04020705040A02060702" pitchFamily="82" charset="0"/>
              </a:rPr>
              <a:t>some</a:t>
            </a:r>
            <a:r>
              <a:rPr lang="de-DE" sz="2800" dirty="0" smtClean="0">
                <a:latin typeface="Algerian" panose="04020705040A02060702" pitchFamily="82" charset="0"/>
              </a:rPr>
              <a:t>  </a:t>
            </a:r>
            <a:r>
              <a:rPr lang="de-DE" sz="28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thing</a:t>
            </a:r>
            <a:endParaRPr lang="de-DE" sz="2800" dirty="0" smtClean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92758" y="2636912"/>
            <a:ext cx="5615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The </a:t>
            </a:r>
            <a:r>
              <a:rPr lang="de-DE" sz="2800" dirty="0" err="1" smtClean="0"/>
              <a:t>solution</a:t>
            </a:r>
            <a:r>
              <a:rPr lang="de-DE" sz="2800" dirty="0" smtClean="0"/>
              <a:t>: </a:t>
            </a:r>
            <a:r>
              <a:rPr lang="de-DE" sz="2800" dirty="0" err="1" smtClean="0"/>
              <a:t>Thingify</a:t>
            </a:r>
            <a:r>
              <a:rPr lang="de-DE" sz="2800" dirty="0" smtClean="0"/>
              <a:t> all </a:t>
            </a:r>
            <a:r>
              <a:rPr lang="de-DE" sz="2800" dirty="0" err="1" smtClean="0"/>
              <a:t>you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! </a:t>
            </a:r>
            <a:endParaRPr lang="de-DE" sz="2800" dirty="0" smtClean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1560" y="548680"/>
            <a:ext cx="4079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Bohmian</a:t>
            </a:r>
            <a:r>
              <a:rPr lang="de-DE" sz="2800" dirty="0" smtClean="0"/>
              <a:t> </a:t>
            </a:r>
            <a:r>
              <a:rPr lang="de-DE" sz="2800" dirty="0" err="1" smtClean="0"/>
              <a:t>criticism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QM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225040" y="4005064"/>
            <a:ext cx="219483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0" dirty="0" smtClean="0">
                <a:sym typeface="Symbol"/>
              </a:rPr>
              <a:t></a:t>
            </a:r>
            <a:endParaRPr lang="de-DE" sz="150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5364088" y="4581128"/>
            <a:ext cx="168026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0" dirty="0" smtClean="0">
                <a:sym typeface="Symbol"/>
              </a:rPr>
              <a:t>Q</a:t>
            </a:r>
            <a:endParaRPr lang="de-DE" sz="15000" dirty="0" smtClean="0"/>
          </a:p>
        </p:txBody>
      </p:sp>
      <p:pic>
        <p:nvPicPr>
          <p:cNvPr id="12290" name="Picture 2" descr="http://twiniversity.com/wp-content/uploads/2013/03/Dr.-Suess-thing-ong-and-thing-tw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62" y="3238536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89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14709" y="140439"/>
            <a:ext cx="79159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Bohmian</a:t>
            </a:r>
            <a:r>
              <a:rPr lang="en-US" sz="7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Mechanics</a:t>
            </a:r>
            <a:endParaRPr lang="de-DE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t="20901" r="5989" b="15779"/>
          <a:stretch/>
        </p:blipFill>
        <p:spPr bwMode="auto">
          <a:xfrm>
            <a:off x="539552" y="1558440"/>
            <a:ext cx="8064896" cy="309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54313" y="4757082"/>
            <a:ext cx="6925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This will </a:t>
            </a:r>
            <a:r>
              <a:rPr lang="de-DE" sz="2000" dirty="0" err="1" smtClean="0"/>
              <a:t>then</a:t>
            </a:r>
            <a:r>
              <a:rPr lang="de-DE" sz="2000" dirty="0" smtClean="0"/>
              <a:t> </a:t>
            </a:r>
            <a:r>
              <a:rPr lang="de-DE" sz="2000" dirty="0" err="1" smtClean="0"/>
              <a:t>remain</a:t>
            </a:r>
            <a:r>
              <a:rPr lang="de-DE" sz="2000" dirty="0" smtClean="0"/>
              <a:t> </a:t>
            </a:r>
            <a:r>
              <a:rPr lang="de-DE" sz="2000" dirty="0" err="1" smtClean="0"/>
              <a:t>true</a:t>
            </a:r>
            <a:r>
              <a:rPr lang="de-DE" sz="2000" dirty="0" smtClean="0"/>
              <a:t> for all </a:t>
            </a:r>
            <a:r>
              <a:rPr lang="de-DE" sz="2000" dirty="0" err="1" smtClean="0"/>
              <a:t>times</a:t>
            </a:r>
            <a:r>
              <a:rPr lang="de-DE" sz="2000" dirty="0" smtClean="0"/>
              <a:t> ( “</a:t>
            </a:r>
            <a:r>
              <a:rPr lang="de-DE" sz="2000" dirty="0" smtClean="0">
                <a:solidFill>
                  <a:srgbClr val="0000FF"/>
                </a:solidFill>
              </a:rPr>
              <a:t>Quantum </a:t>
            </a:r>
            <a:r>
              <a:rPr lang="de-DE" sz="2000" dirty="0" err="1" smtClean="0">
                <a:solidFill>
                  <a:srgbClr val="0000FF"/>
                </a:solidFill>
              </a:rPr>
              <a:t>equilibrium</a:t>
            </a:r>
            <a:r>
              <a:rPr lang="de-DE" sz="2000" dirty="0" smtClean="0"/>
              <a:t>“)</a:t>
            </a:r>
          </a:p>
        </p:txBody>
      </p:sp>
    </p:spTree>
    <p:extLst>
      <p:ext uri="{BB962C8B-B14F-4D97-AF65-F5344CB8AC3E}">
        <p14:creationId xmlns:p14="http://schemas.microsoft.com/office/powerpoint/2010/main" val="15525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ownload Thing 1 And Thing 2 Coloring Pages 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5794"/>
            <a:ext cx="1191712" cy="171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47376" y="404664"/>
            <a:ext cx="10823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dirty="0" smtClean="0">
                <a:sym typeface="Symbol"/>
              </a:rPr>
              <a:t></a:t>
            </a:r>
            <a:endParaRPr lang="de-DE" sz="88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2257619" y="764704"/>
            <a:ext cx="50093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Bohmians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not </a:t>
            </a:r>
            <a:r>
              <a:rPr lang="de-DE" sz="2800" dirty="0" err="1" smtClean="0"/>
              <a:t>alone</a:t>
            </a:r>
            <a:r>
              <a:rPr lang="de-DE" sz="2800" dirty="0" smtClean="0"/>
              <a:t> in </a:t>
            </a:r>
          </a:p>
          <a:p>
            <a:r>
              <a:rPr lang="de-DE" sz="2800" dirty="0" err="1" smtClean="0"/>
              <a:t>committing</a:t>
            </a:r>
            <a:r>
              <a:rPr lang="de-DE" sz="2800" dirty="0" smtClean="0"/>
              <a:t> </a:t>
            </a:r>
            <a:r>
              <a:rPr lang="de-DE" sz="2800" dirty="0" err="1" smtClean="0"/>
              <a:t>this</a:t>
            </a:r>
            <a:r>
              <a:rPr lang="de-DE" sz="2800" dirty="0" smtClean="0"/>
              <a:t> </a:t>
            </a:r>
            <a:r>
              <a:rPr lang="de-DE" sz="2800" dirty="0" err="1" smtClean="0"/>
              <a:t>category</a:t>
            </a:r>
            <a:r>
              <a:rPr lang="de-DE" sz="2800" dirty="0" smtClean="0"/>
              <a:t> </a:t>
            </a:r>
            <a:r>
              <a:rPr lang="de-DE" sz="2800" dirty="0" err="1" smtClean="0"/>
              <a:t>mistake</a:t>
            </a:r>
            <a:endParaRPr lang="de-DE" sz="28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267744" y="1970837"/>
            <a:ext cx="67048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Einstein </a:t>
            </a:r>
            <a:r>
              <a:rPr lang="de-DE" sz="2800" dirty="0" err="1" smtClean="0"/>
              <a:t>attacked</a:t>
            </a:r>
            <a:r>
              <a:rPr lang="de-DE" sz="2800" dirty="0" smtClean="0"/>
              <a:t> </a:t>
            </a:r>
            <a:r>
              <a:rPr lang="de-DE" sz="2800" dirty="0" err="1" smtClean="0"/>
              <a:t>this</a:t>
            </a:r>
            <a:r>
              <a:rPr lang="de-DE" sz="2800" dirty="0" smtClean="0"/>
              <a:t> </a:t>
            </a:r>
            <a:r>
              <a:rPr lang="de-DE" sz="2800" dirty="0" err="1" smtClean="0"/>
              <a:t>as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“orthodox </a:t>
            </a:r>
            <a:r>
              <a:rPr lang="de-DE" sz="2800" dirty="0" err="1" smtClean="0"/>
              <a:t>view</a:t>
            </a:r>
            <a:r>
              <a:rPr lang="de-DE" sz="2800" dirty="0" smtClean="0"/>
              <a:t>“</a:t>
            </a:r>
          </a:p>
          <a:p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wave</a:t>
            </a:r>
            <a:r>
              <a:rPr lang="de-DE" sz="2800" dirty="0" smtClean="0"/>
              <a:t> </a:t>
            </a:r>
            <a:r>
              <a:rPr lang="de-DE" sz="2800" dirty="0" err="1" smtClean="0"/>
              <a:t>function</a:t>
            </a:r>
            <a:r>
              <a:rPr lang="de-DE" sz="2800" dirty="0" smtClean="0"/>
              <a:t> </a:t>
            </a:r>
            <a:r>
              <a:rPr lang="de-DE" sz="2800" dirty="0" err="1" smtClean="0"/>
              <a:t>from</a:t>
            </a:r>
            <a:r>
              <a:rPr lang="de-DE" sz="2800" dirty="0" smtClean="0"/>
              <a:t> 1927-1955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267744" y="3122965"/>
            <a:ext cx="63208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One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agendas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EPR </a:t>
            </a:r>
            <a:r>
              <a:rPr lang="de-DE" sz="2800" dirty="0" err="1" smtClean="0"/>
              <a:t>paper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err="1" smtClean="0"/>
              <a:t>attack</a:t>
            </a:r>
            <a:r>
              <a:rPr lang="de-DE" sz="2800" dirty="0" smtClean="0"/>
              <a:t> </a:t>
            </a:r>
            <a:r>
              <a:rPr lang="de-DE" sz="2800" dirty="0" err="1" smtClean="0"/>
              <a:t>this</a:t>
            </a:r>
            <a:r>
              <a:rPr lang="de-DE" sz="2800" dirty="0" smtClean="0"/>
              <a:t> (I </a:t>
            </a:r>
            <a:r>
              <a:rPr lang="de-DE" sz="2800" dirty="0" err="1" smtClean="0"/>
              <a:t>think</a:t>
            </a:r>
            <a:r>
              <a:rPr lang="de-DE" sz="2800" dirty="0" smtClean="0"/>
              <a:t> </a:t>
            </a:r>
            <a:r>
              <a:rPr lang="de-DE" sz="2800" dirty="0" err="1" smtClean="0"/>
              <a:t>successfully</a:t>
            </a:r>
            <a:r>
              <a:rPr lang="de-DE" sz="2800" dirty="0" smtClean="0"/>
              <a:t>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267744" y="4221088"/>
            <a:ext cx="623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Effectively</a:t>
            </a:r>
            <a:r>
              <a:rPr lang="de-DE" sz="2800" dirty="0" smtClean="0"/>
              <a:t> </a:t>
            </a:r>
            <a:r>
              <a:rPr lang="de-DE" sz="2800" dirty="0" err="1" smtClean="0"/>
              <a:t>this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a </a:t>
            </a:r>
            <a:r>
              <a:rPr lang="de-DE" sz="2800" dirty="0" err="1" smtClean="0"/>
              <a:t>spooky</a:t>
            </a:r>
            <a:r>
              <a:rPr lang="de-DE" sz="2800" dirty="0" smtClean="0"/>
              <a:t> variable </a:t>
            </a:r>
            <a:r>
              <a:rPr lang="de-DE" sz="2800" dirty="0" err="1" smtClean="0"/>
              <a:t>theory</a:t>
            </a:r>
            <a:endParaRPr lang="de-DE" sz="28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2267744" y="4994012"/>
            <a:ext cx="58301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And </a:t>
            </a:r>
            <a:r>
              <a:rPr lang="de-DE" sz="2800" dirty="0" err="1" smtClean="0"/>
              <a:t>responsible</a:t>
            </a:r>
            <a:r>
              <a:rPr lang="de-DE" sz="2800" dirty="0" smtClean="0"/>
              <a:t> for a </a:t>
            </a:r>
            <a:r>
              <a:rPr lang="de-DE" sz="2800" dirty="0" err="1" smtClean="0"/>
              <a:t>good</a:t>
            </a:r>
            <a:r>
              <a:rPr lang="de-DE" sz="2800" dirty="0" smtClean="0"/>
              <a:t> deal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err="1" smtClean="0"/>
              <a:t>supposed</a:t>
            </a:r>
            <a:r>
              <a:rPr lang="de-DE" sz="2800" dirty="0" smtClean="0"/>
              <a:t> “non-</a:t>
            </a:r>
            <a:r>
              <a:rPr lang="de-DE" sz="2800" dirty="0" err="1" smtClean="0"/>
              <a:t>locality</a:t>
            </a:r>
            <a:r>
              <a:rPr lang="de-DE" sz="2800" dirty="0" smtClean="0"/>
              <a:t>“ </a:t>
            </a:r>
            <a:r>
              <a:rPr lang="de-DE" sz="2800" dirty="0" err="1" smtClean="0"/>
              <a:t>of</a:t>
            </a:r>
            <a:r>
              <a:rPr lang="de-DE" sz="2800" dirty="0" smtClean="0"/>
              <a:t>  QM.  </a:t>
            </a:r>
          </a:p>
        </p:txBody>
      </p:sp>
    </p:spTree>
    <p:extLst>
      <p:ext uri="{BB962C8B-B14F-4D97-AF65-F5344CB8AC3E}">
        <p14:creationId xmlns:p14="http://schemas.microsoft.com/office/powerpoint/2010/main" val="368532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2" name="Group 4"/>
          <p:cNvGrpSpPr>
            <a:grpSpLocks/>
          </p:cNvGrpSpPr>
          <p:nvPr/>
        </p:nvGrpSpPr>
        <p:grpSpPr bwMode="auto">
          <a:xfrm>
            <a:off x="1806575" y="3276600"/>
            <a:ext cx="1066800" cy="763588"/>
            <a:chOff x="672" y="4944"/>
            <a:chExt cx="672" cy="480"/>
          </a:xfrm>
        </p:grpSpPr>
        <p:sp>
          <p:nvSpPr>
            <p:cNvPr id="68613" name="Rectangle 5"/>
            <p:cNvSpPr>
              <a:spLocks noChangeArrowheads="1"/>
            </p:cNvSpPr>
            <p:nvPr/>
          </p:nvSpPr>
          <p:spPr bwMode="auto">
            <a:xfrm>
              <a:off x="672" y="4944"/>
              <a:ext cx="576" cy="480"/>
            </a:xfrm>
            <a:prstGeom prst="rect">
              <a:avLst/>
            </a:prstGeom>
            <a:solidFill>
              <a:srgbClr val="0032FF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0032FF"/>
              </a:extrusionClr>
            </a:sp3d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68614" name="Oval 6"/>
            <p:cNvSpPr>
              <a:spLocks noChangeArrowheads="1"/>
            </p:cNvSpPr>
            <p:nvPr/>
          </p:nvSpPr>
          <p:spPr bwMode="auto">
            <a:xfrm>
              <a:off x="1296" y="4992"/>
              <a:ext cx="48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8631" name="WordArt 23"/>
          <p:cNvSpPr>
            <a:spLocks noChangeArrowheads="1" noChangeShapeType="1" noTextEdit="1"/>
          </p:cNvSpPr>
          <p:nvPr/>
        </p:nvSpPr>
        <p:spPr bwMode="auto">
          <a:xfrm>
            <a:off x="1258888" y="836613"/>
            <a:ext cx="61214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Ensemble Interpretation </a:t>
            </a:r>
            <a:endParaRPr lang="de-D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68633" name="WordArt 25"/>
          <p:cNvSpPr>
            <a:spLocks noChangeArrowheads="1" noChangeShapeType="1" noTextEdit="1"/>
          </p:cNvSpPr>
          <p:nvPr/>
        </p:nvSpPr>
        <p:spPr bwMode="auto">
          <a:xfrm>
            <a:off x="1258888" y="5732463"/>
            <a:ext cx="77057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9800"/>
                </a:solidFill>
                <a:latin typeface="Arial Black"/>
              </a:rPr>
              <a:t>Individual State Interpretation </a:t>
            </a:r>
          </a:p>
        </p:txBody>
      </p:sp>
      <p:grpSp>
        <p:nvGrpSpPr>
          <p:cNvPr id="68639" name="Group 31"/>
          <p:cNvGrpSpPr>
            <a:grpSpLocks/>
          </p:cNvGrpSpPr>
          <p:nvPr/>
        </p:nvGrpSpPr>
        <p:grpSpPr bwMode="auto">
          <a:xfrm>
            <a:off x="1331913" y="1916113"/>
            <a:ext cx="1811337" cy="1368425"/>
            <a:chOff x="839" y="1207"/>
            <a:chExt cx="1141" cy="862"/>
          </a:xfrm>
        </p:grpSpPr>
        <p:sp>
          <p:nvSpPr>
            <p:cNvPr id="68632" name="Text Box 24"/>
            <p:cNvSpPr txBox="1">
              <a:spLocks noChangeArrowheads="1"/>
            </p:cNvSpPr>
            <p:nvPr/>
          </p:nvSpPr>
          <p:spPr bwMode="auto">
            <a:xfrm>
              <a:off x="839" y="1207"/>
              <a:ext cx="1141" cy="306"/>
            </a:xfrm>
            <a:prstGeom prst="rect">
              <a:avLst/>
            </a:prstGeom>
            <a:noFill/>
            <a:ln w="28575">
              <a:solidFill>
                <a:srgbClr val="0032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/>
                <a:t>puts </a:t>
              </a:r>
              <a:r>
                <a:rPr lang="de-DE">
                  <a:sym typeface="Symbol" pitchFamily="18" charset="2"/>
                </a:rPr>
                <a:t> here</a:t>
              </a:r>
            </a:p>
          </p:txBody>
        </p:sp>
        <p:sp>
          <p:nvSpPr>
            <p:cNvPr id="68635" name="Freeform 27"/>
            <p:cNvSpPr>
              <a:spLocks/>
            </p:cNvSpPr>
            <p:nvPr/>
          </p:nvSpPr>
          <p:spPr bwMode="auto">
            <a:xfrm>
              <a:off x="876" y="1525"/>
              <a:ext cx="190" cy="54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8" y="226"/>
                </a:cxn>
                <a:cxn ang="0">
                  <a:pos x="190" y="453"/>
                </a:cxn>
              </a:cxnLst>
              <a:rect l="0" t="0" r="r" b="b"/>
              <a:pathLst>
                <a:path w="190" h="453">
                  <a:moveTo>
                    <a:pt x="144" y="0"/>
                  </a:moveTo>
                  <a:cubicBezTo>
                    <a:pt x="72" y="75"/>
                    <a:pt x="0" y="151"/>
                    <a:pt x="8" y="226"/>
                  </a:cubicBezTo>
                  <a:cubicBezTo>
                    <a:pt x="16" y="301"/>
                    <a:pt x="160" y="415"/>
                    <a:pt x="190" y="453"/>
                  </a:cubicBezTo>
                </a:path>
              </a:pathLst>
            </a:custGeom>
            <a:noFill/>
            <a:ln w="38100" cmpd="sng">
              <a:solidFill>
                <a:srgbClr val="0032FF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8638" name="Group 30"/>
          <p:cNvGrpSpPr>
            <a:grpSpLocks/>
          </p:cNvGrpSpPr>
          <p:nvPr/>
        </p:nvGrpSpPr>
        <p:grpSpPr bwMode="auto">
          <a:xfrm>
            <a:off x="2987675" y="3735388"/>
            <a:ext cx="1811338" cy="1349375"/>
            <a:chOff x="2018" y="2387"/>
            <a:chExt cx="1141" cy="850"/>
          </a:xfrm>
        </p:grpSpPr>
        <p:sp>
          <p:nvSpPr>
            <p:cNvPr id="68634" name="Text Box 26"/>
            <p:cNvSpPr txBox="1">
              <a:spLocks noChangeArrowheads="1"/>
            </p:cNvSpPr>
            <p:nvPr/>
          </p:nvSpPr>
          <p:spPr bwMode="auto">
            <a:xfrm>
              <a:off x="2018" y="2931"/>
              <a:ext cx="1141" cy="306"/>
            </a:xfrm>
            <a:prstGeom prst="rect">
              <a:avLst/>
            </a:prstGeom>
            <a:noFill/>
            <a:ln w="28575">
              <a:solidFill>
                <a:srgbClr val="7098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/>
                <a:t>puts </a:t>
              </a:r>
              <a:r>
                <a:rPr lang="de-DE">
                  <a:sym typeface="Symbol" pitchFamily="18" charset="2"/>
                </a:rPr>
                <a:t> here</a:t>
              </a:r>
            </a:p>
          </p:txBody>
        </p:sp>
        <p:sp>
          <p:nvSpPr>
            <p:cNvPr id="68636" name="Freeform 28"/>
            <p:cNvSpPr>
              <a:spLocks/>
            </p:cNvSpPr>
            <p:nvPr/>
          </p:nvSpPr>
          <p:spPr bwMode="auto">
            <a:xfrm rot="10528042" flipH="1">
              <a:off x="2880" y="2387"/>
              <a:ext cx="190" cy="54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8" y="226"/>
                </a:cxn>
                <a:cxn ang="0">
                  <a:pos x="190" y="453"/>
                </a:cxn>
              </a:cxnLst>
              <a:rect l="0" t="0" r="r" b="b"/>
              <a:pathLst>
                <a:path w="190" h="453">
                  <a:moveTo>
                    <a:pt x="144" y="0"/>
                  </a:moveTo>
                  <a:cubicBezTo>
                    <a:pt x="72" y="75"/>
                    <a:pt x="0" y="151"/>
                    <a:pt x="8" y="226"/>
                  </a:cubicBezTo>
                  <a:cubicBezTo>
                    <a:pt x="16" y="301"/>
                    <a:pt x="160" y="415"/>
                    <a:pt x="190" y="453"/>
                  </a:cubicBezTo>
                </a:path>
              </a:pathLst>
            </a:custGeom>
            <a:noFill/>
            <a:ln w="38100" cmpd="sng">
              <a:solidFill>
                <a:srgbClr val="7098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68637" name="Object 29"/>
          <p:cNvGraphicFramePr>
            <a:graphicFrameLocks noChangeAspect="1"/>
          </p:cNvGraphicFramePr>
          <p:nvPr/>
        </p:nvGraphicFramePr>
        <p:xfrm>
          <a:off x="2803525" y="3284538"/>
          <a:ext cx="34242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Bitmap" r:id="rId4" imgW="4771666" imgH="542823" progId="PBrush">
                  <p:embed/>
                </p:oleObj>
              </mc:Choice>
              <mc:Fallback>
                <p:oleObj name="Bitmap" r:id="rId4" imgW="4771666" imgH="54282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433"/>
                      <a:stretch>
                        <a:fillRect/>
                      </a:stretch>
                    </p:blipFill>
                    <p:spPr bwMode="auto">
                      <a:xfrm>
                        <a:off x="2803525" y="3284538"/>
                        <a:ext cx="342423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44" name="Text Box 36"/>
          <p:cNvSpPr txBox="1">
            <a:spLocks noChangeArrowheads="1"/>
          </p:cNvSpPr>
          <p:nvPr/>
        </p:nvSpPr>
        <p:spPr bwMode="auto">
          <a:xfrm>
            <a:off x="3491880" y="1700808"/>
            <a:ext cx="56220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66700" indent="-266700">
              <a:buFontTx/>
              <a:buChar char="•"/>
            </a:pPr>
            <a:r>
              <a:rPr lang="de-DE" dirty="0" smtClean="0"/>
              <a:t>Operational </a:t>
            </a:r>
            <a:r>
              <a:rPr lang="de-DE" dirty="0" err="1" smtClean="0"/>
              <a:t>quantum</a:t>
            </a:r>
            <a:r>
              <a:rPr lang="de-DE" dirty="0" smtClean="0"/>
              <a:t> </a:t>
            </a:r>
            <a:r>
              <a:rPr lang="de-DE" dirty="0" err="1" smtClean="0"/>
              <a:t>mechanics</a:t>
            </a:r>
            <a:r>
              <a:rPr lang="de-DE" dirty="0" smtClean="0"/>
              <a:t> /minimal int.</a:t>
            </a:r>
          </a:p>
          <a:p>
            <a:pPr marL="266700" indent="-266700">
              <a:buFontTx/>
              <a:buChar char="•"/>
            </a:pPr>
            <a:r>
              <a:rPr lang="de-DE" dirty="0" err="1" smtClean="0"/>
              <a:t>systematizes</a:t>
            </a:r>
            <a:r>
              <a:rPr lang="de-DE" dirty="0" smtClean="0"/>
              <a:t> </a:t>
            </a:r>
            <a:r>
              <a:rPr lang="de-DE" dirty="0" err="1" smtClean="0"/>
              <a:t>theoretical</a:t>
            </a:r>
            <a:r>
              <a:rPr lang="de-DE" dirty="0" smtClean="0"/>
              <a:t> and experimental </a:t>
            </a:r>
            <a:r>
              <a:rPr lang="de-DE" dirty="0" err="1" smtClean="0"/>
              <a:t>practice</a:t>
            </a:r>
            <a:endParaRPr lang="de-DE" dirty="0" smtClean="0"/>
          </a:p>
          <a:p>
            <a:pPr marL="266700" indent="-266700">
              <a:buFontTx/>
              <a:buChar char="•"/>
            </a:pPr>
            <a:r>
              <a:rPr lang="de-DE" dirty="0" smtClean="0"/>
              <a:t>“</a:t>
            </a:r>
            <a:r>
              <a:rPr lang="de-DE" dirty="0" err="1" smtClean="0"/>
              <a:t>incomplete</a:t>
            </a:r>
            <a:r>
              <a:rPr lang="de-DE" dirty="0" smtClean="0"/>
              <a:t>“ and not </a:t>
            </a:r>
            <a:r>
              <a:rPr lang="de-DE" dirty="0" err="1" smtClean="0"/>
              <a:t>ashamed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endParaRPr lang="de-DE" dirty="0"/>
          </a:p>
        </p:txBody>
      </p:sp>
      <p:sp>
        <p:nvSpPr>
          <p:cNvPr id="68645" name="Text Box 37"/>
          <p:cNvSpPr txBox="1">
            <a:spLocks noChangeArrowheads="1"/>
          </p:cNvSpPr>
          <p:nvPr/>
        </p:nvSpPr>
        <p:spPr bwMode="auto">
          <a:xfrm>
            <a:off x="5580063" y="4406900"/>
            <a:ext cx="28135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66700" indent="-266700">
              <a:buFontTx/>
              <a:buChar char="•"/>
            </a:pPr>
            <a:r>
              <a:rPr lang="de-DE" dirty="0" smtClean="0"/>
              <a:t>“orthodox</a:t>
            </a:r>
            <a:r>
              <a:rPr lang="de-DE" dirty="0"/>
              <a:t>“ </a:t>
            </a:r>
            <a:r>
              <a:rPr lang="de-DE" dirty="0" err="1"/>
              <a:t>view</a:t>
            </a:r>
            <a:r>
              <a:rPr lang="de-DE" dirty="0"/>
              <a:t> </a:t>
            </a:r>
            <a:endParaRPr lang="de-DE" dirty="0" smtClean="0"/>
          </a:p>
          <a:p>
            <a:pPr marL="266700" indent="-266700">
              <a:buFontTx/>
              <a:buChar char="•"/>
            </a:pPr>
            <a:r>
              <a:rPr lang="de-DE" dirty="0" err="1"/>
              <a:t>plain</a:t>
            </a:r>
            <a:r>
              <a:rPr lang="de-DE" dirty="0"/>
              <a:t> </a:t>
            </a:r>
            <a:r>
              <a:rPr lang="de-DE" dirty="0" err="1"/>
              <a:t>category</a:t>
            </a:r>
            <a:r>
              <a:rPr lang="de-DE" dirty="0"/>
              <a:t> </a:t>
            </a:r>
            <a:r>
              <a:rPr lang="de-DE" dirty="0" err="1"/>
              <a:t>mistake</a:t>
            </a:r>
            <a:r>
              <a:rPr lang="de-DE" dirty="0"/>
              <a:t> </a:t>
            </a:r>
          </a:p>
          <a:p>
            <a:pPr marL="266700" indent="-266700">
              <a:buFontTx/>
              <a:buChar char="•"/>
            </a:pPr>
            <a:r>
              <a:rPr lang="de-DE" dirty="0"/>
              <a:t>still </a:t>
            </a:r>
            <a:r>
              <a:rPr lang="de-DE" dirty="0" err="1"/>
              <a:t>held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 smtClean="0"/>
              <a:t>many</a:t>
            </a:r>
            <a:endParaRPr lang="de-DE" dirty="0" smtClean="0"/>
          </a:p>
        </p:txBody>
      </p:sp>
      <p:grpSp>
        <p:nvGrpSpPr>
          <p:cNvPr id="3" name="Gruppieren 2"/>
          <p:cNvGrpSpPr/>
          <p:nvPr/>
        </p:nvGrpSpPr>
        <p:grpSpPr>
          <a:xfrm>
            <a:off x="252413" y="765175"/>
            <a:ext cx="647700" cy="5616576"/>
            <a:chOff x="252413" y="765175"/>
            <a:chExt cx="647700" cy="5616576"/>
          </a:xfrm>
        </p:grpSpPr>
        <p:sp>
          <p:nvSpPr>
            <p:cNvPr id="68641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395288" y="765175"/>
              <a:ext cx="360363" cy="7191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Bookman Old Style"/>
                </a:rPr>
                <a:t>I</a:t>
              </a:r>
            </a:p>
          </p:txBody>
        </p:sp>
        <p:sp>
          <p:nvSpPr>
            <p:cNvPr id="68642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52413" y="5662613"/>
              <a:ext cx="647700" cy="7191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Bookman Old Style"/>
                </a:rPr>
                <a:t>II</a:t>
              </a:r>
            </a:p>
          </p:txBody>
        </p:sp>
        <p:sp>
          <p:nvSpPr>
            <p:cNvPr id="2" name="Textfeld 1"/>
            <p:cNvSpPr txBox="1"/>
            <p:nvPr/>
          </p:nvSpPr>
          <p:spPr>
            <a:xfrm rot="16200000">
              <a:off x="-1426850" y="3322654"/>
              <a:ext cx="40062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/>
                <a:t>Einstein @ Solvay 1927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216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3" grpId="0" animBg="1"/>
      <p:bldP spid="68644" grpId="0"/>
      <p:bldP spid="686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s.clipartpanda.com/dr-seuss-coloring-pages-thing-1-and-thing-2-1000x10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3449" r="47706" b="6875"/>
          <a:stretch/>
        </p:blipFill>
        <p:spPr bwMode="auto">
          <a:xfrm>
            <a:off x="0" y="129233"/>
            <a:ext cx="899592" cy="141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3568" y="19488"/>
            <a:ext cx="122180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400" dirty="0" smtClean="0">
                <a:sym typeface="Symbol"/>
              </a:rPr>
              <a:t>Q</a:t>
            </a:r>
            <a:endParaRPr lang="de-DE" sz="104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2123728" y="188640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Heisenberg </a:t>
            </a:r>
            <a:r>
              <a:rPr lang="de-DE" sz="2800" dirty="0" err="1" smtClean="0"/>
              <a:t>told</a:t>
            </a:r>
            <a:r>
              <a:rPr lang="de-DE" sz="2800" dirty="0" smtClean="0"/>
              <a:t> </a:t>
            </a:r>
            <a:r>
              <a:rPr lang="de-DE" sz="2800" dirty="0" err="1" smtClean="0"/>
              <a:t>you</a:t>
            </a:r>
            <a:r>
              <a:rPr lang="de-DE" sz="2800" dirty="0" smtClean="0"/>
              <a:t> </a:t>
            </a:r>
            <a:r>
              <a:rPr lang="de-DE" sz="2800" dirty="0" err="1" smtClean="0"/>
              <a:t>that</a:t>
            </a:r>
            <a:r>
              <a:rPr lang="de-DE" sz="2800" dirty="0" smtClean="0"/>
              <a:t> </a:t>
            </a:r>
            <a:r>
              <a:rPr lang="de-DE" sz="2800" dirty="0" err="1" smtClean="0"/>
              <a:t>you</a:t>
            </a:r>
            <a:r>
              <a:rPr lang="de-DE" sz="2800" dirty="0" smtClean="0"/>
              <a:t> </a:t>
            </a:r>
            <a:r>
              <a:rPr lang="de-DE" sz="2800" dirty="0" err="1" smtClean="0"/>
              <a:t>cannot</a:t>
            </a:r>
            <a:r>
              <a:rPr lang="de-DE" sz="2800" dirty="0" smtClean="0"/>
              <a:t> </a:t>
            </a:r>
            <a:r>
              <a:rPr lang="de-DE" sz="2800" dirty="0" err="1" smtClean="0"/>
              <a:t>have</a:t>
            </a:r>
            <a:r>
              <a:rPr lang="de-DE" sz="2800" dirty="0" smtClean="0"/>
              <a:t> </a:t>
            </a:r>
            <a:r>
              <a:rPr lang="de-DE" sz="2800" dirty="0" err="1" smtClean="0"/>
              <a:t>trajectories</a:t>
            </a:r>
            <a:r>
              <a:rPr lang="de-DE" sz="2800" dirty="0" smtClean="0"/>
              <a:t>. </a:t>
            </a:r>
          </a:p>
          <a:p>
            <a:r>
              <a:rPr lang="de-DE" sz="2800" dirty="0" err="1" smtClean="0"/>
              <a:t>Here</a:t>
            </a:r>
            <a:r>
              <a:rPr lang="de-DE" sz="2800" dirty="0" smtClean="0"/>
              <a:t> </a:t>
            </a:r>
            <a:r>
              <a:rPr lang="de-DE" sz="2800" dirty="0" err="1" smtClean="0"/>
              <a:t>they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! Cool!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539552" y="1942115"/>
            <a:ext cx="6773842" cy="1486885"/>
            <a:chOff x="539552" y="1942115"/>
            <a:chExt cx="6773842" cy="1486885"/>
          </a:xfrm>
        </p:grpSpPr>
        <p:sp>
          <p:nvSpPr>
            <p:cNvPr id="7" name="Textfeld 6"/>
            <p:cNvSpPr txBox="1"/>
            <p:nvPr/>
          </p:nvSpPr>
          <p:spPr>
            <a:xfrm>
              <a:off x="539552" y="2228671"/>
              <a:ext cx="677384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Why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are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the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situations</a:t>
              </a:r>
              <a:r>
                <a:rPr lang="de-DE" sz="2400" dirty="0" smtClean="0"/>
                <a:t>      and   </a:t>
              </a:r>
              <a:r>
                <a:rPr lang="de-DE" sz="2400" dirty="0" smtClean="0">
                  <a:sym typeface="Symbol"/>
                </a:rPr>
                <a:t></a:t>
              </a:r>
              <a:r>
                <a:rPr lang="de-DE" sz="2400" dirty="0" smtClean="0"/>
                <a:t>   so different?</a:t>
              </a:r>
            </a:p>
            <a:p>
              <a:endParaRPr lang="de-DE" sz="2400" dirty="0"/>
            </a:p>
            <a:p>
              <a:r>
                <a:rPr lang="de-DE" sz="2400" dirty="0" err="1" smtClean="0"/>
                <a:t>Shouldn‘t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each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particle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see</a:t>
              </a:r>
              <a:r>
                <a:rPr lang="de-DE" sz="2400" dirty="0" smtClean="0"/>
                <a:t> just </a:t>
              </a:r>
              <a:r>
                <a:rPr lang="de-DE" sz="2400" dirty="0" err="1" smtClean="0"/>
                <a:t>one</a:t>
              </a:r>
              <a:r>
                <a:rPr lang="de-DE" sz="2400" dirty="0" smtClean="0"/>
                <a:t> hole?</a:t>
              </a:r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3851920" y="1942115"/>
              <a:ext cx="0" cy="936104"/>
              <a:chOff x="4572000" y="2132856"/>
              <a:chExt cx="0" cy="936104"/>
            </a:xfrm>
          </p:grpSpPr>
          <p:cxnSp>
            <p:nvCxnSpPr>
              <p:cNvPr id="5" name="Gerade Verbindung 4"/>
              <p:cNvCxnSpPr/>
              <p:nvPr/>
            </p:nvCxnSpPr>
            <p:spPr bwMode="auto">
              <a:xfrm>
                <a:off x="4572000" y="2132856"/>
                <a:ext cx="0" cy="360040"/>
              </a:xfrm>
              <a:prstGeom prst="line">
                <a:avLst/>
              </a:pr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Gerade Verbindung 8"/>
              <p:cNvCxnSpPr/>
              <p:nvPr/>
            </p:nvCxnSpPr>
            <p:spPr bwMode="auto">
              <a:xfrm>
                <a:off x="4572000" y="2708920"/>
                <a:ext cx="0" cy="360040"/>
              </a:xfrm>
              <a:prstGeom prst="line">
                <a:avLst/>
              </a:pr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Gerade Verbindung 9"/>
              <p:cNvCxnSpPr/>
              <p:nvPr/>
            </p:nvCxnSpPr>
            <p:spPr bwMode="auto">
              <a:xfrm>
                <a:off x="4572000" y="2538482"/>
                <a:ext cx="0" cy="135632"/>
              </a:xfrm>
              <a:prstGeom prst="line">
                <a:avLst/>
              </a:pr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" name="Gruppieren 21"/>
            <p:cNvGrpSpPr/>
            <p:nvPr/>
          </p:nvGrpSpPr>
          <p:grpSpPr>
            <a:xfrm>
              <a:off x="4788024" y="1942115"/>
              <a:ext cx="2381" cy="936104"/>
              <a:chOff x="4722019" y="2132856"/>
              <a:chExt cx="2381" cy="936104"/>
            </a:xfrm>
          </p:grpSpPr>
          <p:cxnSp>
            <p:nvCxnSpPr>
              <p:cNvPr id="13" name="Gerade Verbindung 12"/>
              <p:cNvCxnSpPr/>
              <p:nvPr/>
            </p:nvCxnSpPr>
            <p:spPr bwMode="auto">
              <a:xfrm>
                <a:off x="4724400" y="2132856"/>
                <a:ext cx="0" cy="360040"/>
              </a:xfrm>
              <a:prstGeom prst="line">
                <a:avLst/>
              </a:pr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Gerade Verbindung 14"/>
              <p:cNvCxnSpPr/>
              <p:nvPr/>
            </p:nvCxnSpPr>
            <p:spPr bwMode="auto">
              <a:xfrm>
                <a:off x="4722019" y="2538482"/>
                <a:ext cx="2381" cy="530478"/>
              </a:xfrm>
              <a:prstGeom prst="line">
                <a:avLst/>
              </a:pr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1" name="Gruppieren 20"/>
            <p:cNvGrpSpPr/>
            <p:nvPr/>
          </p:nvGrpSpPr>
          <p:grpSpPr>
            <a:xfrm>
              <a:off x="5220072" y="1942115"/>
              <a:ext cx="0" cy="936104"/>
              <a:chOff x="4355976" y="2132856"/>
              <a:chExt cx="0" cy="936104"/>
            </a:xfrm>
          </p:grpSpPr>
          <p:cxnSp>
            <p:nvCxnSpPr>
              <p:cNvPr id="18" name="Gerade Verbindung 17"/>
              <p:cNvCxnSpPr/>
              <p:nvPr/>
            </p:nvCxnSpPr>
            <p:spPr bwMode="auto">
              <a:xfrm>
                <a:off x="4355976" y="2708920"/>
                <a:ext cx="0" cy="360040"/>
              </a:xfrm>
              <a:prstGeom prst="line">
                <a:avLst/>
              </a:pr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Gerade Verbindung 18"/>
              <p:cNvCxnSpPr/>
              <p:nvPr/>
            </p:nvCxnSpPr>
            <p:spPr bwMode="auto">
              <a:xfrm>
                <a:off x="4355976" y="2132856"/>
                <a:ext cx="0" cy="541258"/>
              </a:xfrm>
              <a:prstGeom prst="line">
                <a:avLst/>
              </a:pr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3" name="Textfeld 22"/>
          <p:cNvSpPr txBox="1"/>
          <p:nvPr/>
        </p:nvSpPr>
        <p:spPr>
          <a:xfrm>
            <a:off x="539552" y="3717032"/>
            <a:ext cx="732424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i="1" dirty="0" err="1" smtClean="0"/>
              <a:t>Unsatisfying</a:t>
            </a:r>
            <a:r>
              <a:rPr lang="de-DE" sz="2800" i="1" dirty="0" smtClean="0"/>
              <a:t> </a:t>
            </a:r>
            <a:r>
              <a:rPr lang="de-DE" sz="2800" i="1" dirty="0" err="1" smtClean="0"/>
              <a:t>explanation</a:t>
            </a:r>
            <a:r>
              <a:rPr lang="de-DE" sz="2800" i="1" dirty="0" smtClean="0"/>
              <a:t>: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compute</a:t>
            </a:r>
            <a:r>
              <a:rPr lang="de-DE" sz="2400" dirty="0" smtClean="0"/>
              <a:t> different </a:t>
            </a:r>
            <a:r>
              <a:rPr lang="de-DE" sz="2400" dirty="0" smtClean="0">
                <a:sym typeface="Symbol"/>
              </a:rPr>
              <a:t>s. </a:t>
            </a:r>
            <a:r>
              <a:rPr lang="de-DE" sz="2400" dirty="0" err="1" smtClean="0">
                <a:sym typeface="Symbol"/>
              </a:rPr>
              <a:t>Shut</a:t>
            </a:r>
            <a:r>
              <a:rPr lang="de-DE" sz="2400" dirty="0" smtClean="0">
                <a:sym typeface="Symbol"/>
              </a:rPr>
              <a:t> </a:t>
            </a:r>
            <a:r>
              <a:rPr lang="de-DE" sz="2400" dirty="0" err="1" smtClean="0">
                <a:sym typeface="Symbol"/>
              </a:rPr>
              <a:t>up</a:t>
            </a:r>
            <a:r>
              <a:rPr lang="de-DE" sz="2400" dirty="0" smtClean="0">
                <a:sym typeface="Symbol"/>
              </a:rPr>
              <a:t> and do it.</a:t>
            </a:r>
            <a:endParaRPr lang="de-DE" sz="2400" dirty="0" smtClean="0"/>
          </a:p>
        </p:txBody>
      </p:sp>
      <p:sp>
        <p:nvSpPr>
          <p:cNvPr id="24" name="Textfeld 23"/>
          <p:cNvSpPr txBox="1"/>
          <p:nvPr/>
        </p:nvSpPr>
        <p:spPr>
          <a:xfrm>
            <a:off x="539552" y="4797152"/>
            <a:ext cx="3645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i="1" dirty="0" err="1" smtClean="0"/>
              <a:t>Bohmian</a:t>
            </a:r>
            <a:r>
              <a:rPr lang="de-DE" sz="2800" i="1" dirty="0" smtClean="0"/>
              <a:t> </a:t>
            </a:r>
            <a:r>
              <a:rPr lang="de-DE" sz="2800" i="1" dirty="0" err="1" smtClean="0"/>
              <a:t>explanation</a:t>
            </a:r>
            <a:r>
              <a:rPr lang="de-DE" sz="2800" i="1" dirty="0" smtClean="0"/>
              <a:t>: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539552" y="522920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compute</a:t>
            </a:r>
            <a:r>
              <a:rPr lang="de-DE" sz="2400" dirty="0"/>
              <a:t> different </a:t>
            </a:r>
            <a:r>
              <a:rPr lang="de-DE" sz="2400" dirty="0">
                <a:sym typeface="Symbol"/>
              </a:rPr>
              <a:t>s. </a:t>
            </a:r>
            <a:r>
              <a:rPr lang="de-DE" sz="2400" dirty="0" smtClean="0">
                <a:sym typeface="Symbol"/>
              </a:rPr>
              <a:t>Do </a:t>
            </a:r>
            <a:r>
              <a:rPr lang="de-DE" sz="2400" dirty="0" err="1" smtClean="0">
                <a:sym typeface="Symbol"/>
              </a:rPr>
              <a:t>it</a:t>
            </a:r>
            <a:r>
              <a:rPr lang="de-DE" sz="2400" dirty="0" smtClean="0">
                <a:sym typeface="Symbol"/>
              </a:rPr>
              <a:t> and </a:t>
            </a:r>
            <a:r>
              <a:rPr lang="de-DE" sz="2400" dirty="0" err="1" smtClean="0">
                <a:sym typeface="Symbol"/>
              </a:rPr>
              <a:t>then</a:t>
            </a:r>
            <a:r>
              <a:rPr lang="de-DE" sz="2400" dirty="0" smtClean="0">
                <a:sym typeface="Symbol"/>
              </a:rPr>
              <a:t> </a:t>
            </a:r>
            <a:r>
              <a:rPr lang="de-DE" sz="2400" dirty="0" err="1" smtClean="0">
                <a:sym typeface="Symbol"/>
              </a:rPr>
              <a:t>solve</a:t>
            </a:r>
            <a:r>
              <a:rPr lang="de-DE" sz="2400" dirty="0" smtClean="0">
                <a:sym typeface="Symbol"/>
              </a:rPr>
              <a:t> </a:t>
            </a:r>
            <a:r>
              <a:rPr lang="de-DE" sz="2400" dirty="0" err="1" smtClean="0">
                <a:sym typeface="Symbol"/>
              </a:rPr>
              <a:t>the</a:t>
            </a:r>
            <a:r>
              <a:rPr lang="de-DE" sz="2400" dirty="0" smtClean="0">
                <a:sym typeface="Symbol"/>
              </a:rPr>
              <a:t> </a:t>
            </a:r>
            <a:r>
              <a:rPr lang="de-DE" sz="2400" dirty="0" err="1" smtClean="0">
                <a:sym typeface="Symbol"/>
              </a:rPr>
              <a:t>guiding</a:t>
            </a:r>
            <a:r>
              <a:rPr lang="de-DE" sz="2400" dirty="0" smtClean="0">
                <a:sym typeface="Symbol"/>
              </a:rPr>
              <a:t> </a:t>
            </a:r>
            <a:r>
              <a:rPr lang="de-DE" sz="2400" dirty="0" err="1" smtClean="0">
                <a:sym typeface="Symbol"/>
              </a:rPr>
              <a:t>eq</a:t>
            </a:r>
            <a:r>
              <a:rPr lang="de-DE" sz="2400" dirty="0" smtClean="0">
                <a:sym typeface="Symbol"/>
              </a:rPr>
              <a:t>.  ( different </a:t>
            </a:r>
            <a:r>
              <a:rPr lang="de-DE" sz="2400" dirty="0" err="1" smtClean="0">
                <a:sym typeface="Symbol"/>
              </a:rPr>
              <a:t>patterns</a:t>
            </a:r>
            <a:r>
              <a:rPr lang="de-DE" sz="2400" dirty="0" smtClean="0">
                <a:sym typeface="Symbol"/>
              </a:rPr>
              <a:t>). </a:t>
            </a:r>
            <a:r>
              <a:rPr lang="de-DE" sz="2400" dirty="0" err="1" smtClean="0">
                <a:sym typeface="Symbol"/>
              </a:rPr>
              <a:t>Now</a:t>
            </a:r>
            <a:r>
              <a:rPr lang="de-DE" sz="2400" dirty="0" smtClean="0">
                <a:sym typeface="Symbol"/>
              </a:rPr>
              <a:t> </a:t>
            </a:r>
            <a:r>
              <a:rPr lang="de-DE" sz="2400" dirty="0" err="1" smtClean="0">
                <a:sym typeface="Symbol"/>
              </a:rPr>
              <a:t>shut</a:t>
            </a:r>
            <a:r>
              <a:rPr lang="de-DE" sz="2400" dirty="0" smtClean="0">
                <a:sym typeface="Symbol"/>
              </a:rPr>
              <a:t> </a:t>
            </a:r>
            <a:r>
              <a:rPr lang="de-DE" sz="2400" dirty="0" err="1" smtClean="0">
                <a:sym typeface="Symbol"/>
              </a:rPr>
              <a:t>up</a:t>
            </a:r>
            <a:r>
              <a:rPr lang="de-DE" sz="2400" dirty="0" smtClean="0">
                <a:sym typeface="Symbol"/>
              </a:rPr>
              <a:t>. </a:t>
            </a:r>
            <a:endParaRPr lang="de-DE" sz="2400" dirty="0" smtClean="0"/>
          </a:p>
        </p:txBody>
      </p:sp>
      <p:sp>
        <p:nvSpPr>
          <p:cNvPr id="26" name="Textfeld 25"/>
          <p:cNvSpPr txBox="1"/>
          <p:nvPr/>
        </p:nvSpPr>
        <p:spPr>
          <a:xfrm>
            <a:off x="567265" y="6237312"/>
            <a:ext cx="6566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Ok. Sorry. </a:t>
            </a:r>
            <a:r>
              <a:rPr lang="de-DE" sz="2800" b="1" dirty="0" err="1" smtClean="0"/>
              <a:t>That</a:t>
            </a:r>
            <a:r>
              <a:rPr lang="de-DE" sz="2800" b="1" dirty="0" smtClean="0"/>
              <a:t> was </a:t>
            </a:r>
            <a:r>
              <a:rPr lang="de-DE" sz="2800" b="1" dirty="0" err="1" smtClean="0"/>
              <a:t>asking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too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much</a:t>
            </a:r>
            <a:r>
              <a:rPr lang="de-DE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227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s.clipartpanda.com/dr-seuss-coloring-pages-thing-1-and-thing-2-1000x10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3449" r="47706" b="6875"/>
          <a:stretch/>
        </p:blipFill>
        <p:spPr bwMode="auto">
          <a:xfrm>
            <a:off x="0" y="129233"/>
            <a:ext cx="899592" cy="141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3568" y="19488"/>
            <a:ext cx="122180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400" dirty="0" smtClean="0">
                <a:sym typeface="Symbol"/>
              </a:rPr>
              <a:t>Q</a:t>
            </a:r>
            <a:endParaRPr lang="de-DE" sz="104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1979712" y="404664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BM must </a:t>
            </a:r>
            <a:r>
              <a:rPr lang="de-DE" sz="2800" dirty="0" err="1" smtClean="0">
                <a:solidFill>
                  <a:srgbClr val="0000FF"/>
                </a:solidFill>
              </a:rPr>
              <a:t>share</a:t>
            </a:r>
            <a:r>
              <a:rPr lang="de-DE" sz="2800" dirty="0" smtClean="0">
                <a:solidFill>
                  <a:srgbClr val="0000FF"/>
                </a:solidFill>
              </a:rPr>
              <a:t> a </a:t>
            </a:r>
            <a:r>
              <a:rPr lang="de-DE" sz="2800" dirty="0" err="1" smtClean="0">
                <a:solidFill>
                  <a:srgbClr val="0000FF"/>
                </a:solidFill>
              </a:rPr>
              <a:t>grain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 err="1" smtClean="0">
                <a:solidFill>
                  <a:srgbClr val="0000FF"/>
                </a:solidFill>
              </a:rPr>
              <a:t>of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 err="1" smtClean="0">
                <a:solidFill>
                  <a:srgbClr val="0000FF"/>
                </a:solidFill>
              </a:rPr>
              <a:t>truth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QM, </a:t>
            </a:r>
            <a:r>
              <a:rPr lang="de-DE" sz="2800" dirty="0" err="1" smtClean="0"/>
              <a:t>because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/>
              </a:rPr>
              <a:t></a:t>
            </a:r>
            <a:r>
              <a:rPr lang="de-DE" sz="2800" baseline="-25000" dirty="0" smtClean="0">
                <a:sym typeface="Symbol"/>
              </a:rPr>
              <a:t>t</a:t>
            </a:r>
            <a:r>
              <a:rPr lang="de-DE" sz="2800" dirty="0" smtClean="0">
                <a:sym typeface="Symbol"/>
              </a:rPr>
              <a:t>(x)=|</a:t>
            </a:r>
            <a:r>
              <a:rPr lang="de-DE" sz="2800" baseline="-25000" dirty="0" smtClean="0">
                <a:sym typeface="Symbol"/>
              </a:rPr>
              <a:t>t</a:t>
            </a:r>
            <a:r>
              <a:rPr lang="de-DE" sz="2800" dirty="0" smtClean="0">
                <a:sym typeface="Symbol"/>
              </a:rPr>
              <a:t>(x)|</a:t>
            </a:r>
            <a:r>
              <a:rPr lang="de-DE" sz="2800" baseline="30000" dirty="0" smtClean="0">
                <a:sym typeface="Symbol"/>
              </a:rPr>
              <a:t>2</a:t>
            </a:r>
            <a:r>
              <a:rPr lang="de-DE" sz="2800" dirty="0" smtClean="0">
                <a:sym typeface="Symbol"/>
              </a:rPr>
              <a:t>  for all t</a:t>
            </a:r>
            <a:endParaRPr lang="de-DE" sz="2800" baseline="30000" dirty="0" smtClean="0"/>
          </a:p>
        </p:txBody>
      </p:sp>
      <p:grpSp>
        <p:nvGrpSpPr>
          <p:cNvPr id="28" name="Gruppieren 27"/>
          <p:cNvGrpSpPr/>
          <p:nvPr/>
        </p:nvGrpSpPr>
        <p:grpSpPr>
          <a:xfrm>
            <a:off x="467544" y="1724615"/>
            <a:ext cx="3570825" cy="523220"/>
            <a:chOff x="621841" y="1268760"/>
            <a:chExt cx="3570825" cy="523220"/>
          </a:xfrm>
        </p:grpSpPr>
        <p:sp>
          <p:nvSpPr>
            <p:cNvPr id="29" name="Textfeld 28"/>
            <p:cNvSpPr txBox="1"/>
            <p:nvPr/>
          </p:nvSpPr>
          <p:spPr>
            <a:xfrm>
              <a:off x="1111373" y="1268760"/>
              <a:ext cx="30812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/>
                <a:t>This </a:t>
              </a:r>
              <a:r>
                <a:rPr lang="de-DE" sz="2800" dirty="0" err="1" smtClean="0"/>
                <a:t>is</a:t>
              </a:r>
              <a:r>
                <a:rPr lang="de-DE" sz="2800" dirty="0" smtClean="0"/>
                <a:t> </a:t>
              </a:r>
              <a:r>
                <a:rPr lang="de-DE" sz="2800" dirty="0" smtClean="0">
                  <a:solidFill>
                    <a:srgbClr val="0000FF"/>
                  </a:solidFill>
                </a:rPr>
                <a:t>easy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to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get</a:t>
              </a:r>
              <a:endParaRPr lang="de-DE" sz="2800" dirty="0" smtClean="0"/>
            </a:p>
          </p:txBody>
        </p:sp>
        <p:sp>
          <p:nvSpPr>
            <p:cNvPr id="30" name="Gleichschenkliges Dreieck 29"/>
            <p:cNvSpPr/>
            <p:nvPr/>
          </p:nvSpPr>
          <p:spPr>
            <a:xfrm rot="5400000">
              <a:off x="666205" y="1386415"/>
              <a:ext cx="226305" cy="315034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467544" y="4005064"/>
            <a:ext cx="6494702" cy="523220"/>
            <a:chOff x="621841" y="1268760"/>
            <a:chExt cx="6494702" cy="523220"/>
          </a:xfrm>
        </p:grpSpPr>
        <p:sp>
          <p:nvSpPr>
            <p:cNvPr id="32" name="Textfeld 31"/>
            <p:cNvSpPr txBox="1"/>
            <p:nvPr/>
          </p:nvSpPr>
          <p:spPr>
            <a:xfrm>
              <a:off x="1111373" y="1268760"/>
              <a:ext cx="60051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err="1" smtClean="0"/>
                <a:t>No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compelling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arguments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either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way</a:t>
              </a:r>
              <a:endParaRPr lang="de-DE" sz="2800" dirty="0" smtClean="0"/>
            </a:p>
          </p:txBody>
        </p:sp>
        <p:sp>
          <p:nvSpPr>
            <p:cNvPr id="33" name="Gleichschenkliges Dreieck 32"/>
            <p:cNvSpPr/>
            <p:nvPr/>
          </p:nvSpPr>
          <p:spPr>
            <a:xfrm rot="5400000">
              <a:off x="666205" y="1386415"/>
              <a:ext cx="226305" cy="315034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1019936" y="2147948"/>
            <a:ext cx="7584512" cy="1713100"/>
            <a:chOff x="1019936" y="2147948"/>
            <a:chExt cx="7584512" cy="1713100"/>
          </a:xfrm>
        </p:grpSpPr>
        <p:sp>
          <p:nvSpPr>
            <p:cNvPr id="4" name="Textfeld 3"/>
            <p:cNvSpPr txBox="1"/>
            <p:nvPr/>
          </p:nvSpPr>
          <p:spPr>
            <a:xfrm>
              <a:off x="1019936" y="2229832"/>
              <a:ext cx="7584512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000" dirty="0" smtClean="0"/>
                <a:t>Can </a:t>
              </a:r>
              <a:r>
                <a:rPr lang="de-DE" sz="2000" dirty="0" err="1" smtClean="0"/>
                <a:t>add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any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velocity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term</a:t>
              </a:r>
              <a:r>
                <a:rPr lang="de-DE" sz="2000" dirty="0" smtClean="0"/>
                <a:t> v </a:t>
              </a:r>
              <a:r>
                <a:rPr lang="de-DE" sz="2000" dirty="0" err="1" smtClean="0"/>
                <a:t>with</a:t>
              </a:r>
              <a:r>
                <a:rPr lang="de-DE" sz="2000" dirty="0" smtClean="0"/>
                <a:t> div(v</a:t>
              </a:r>
              <a:r>
                <a:rPr lang="de-DE" sz="2000" dirty="0" smtClean="0">
                  <a:sym typeface="Symbol"/>
                </a:rPr>
                <a:t></a:t>
              </a:r>
              <a:r>
                <a:rPr lang="de-DE" sz="2000" dirty="0" smtClean="0"/>
                <a:t>)=0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000" dirty="0" smtClean="0"/>
                <a:t>Can </a:t>
              </a:r>
              <a:r>
                <a:rPr lang="de-DE" sz="2000" dirty="0"/>
                <a:t>also </a:t>
              </a:r>
              <a:r>
                <a:rPr lang="de-DE" sz="2000" dirty="0" err="1"/>
                <a:t>add</a:t>
              </a:r>
              <a:r>
                <a:rPr lang="de-DE" sz="2000" dirty="0"/>
                <a:t> a </a:t>
              </a:r>
              <a:r>
                <a:rPr lang="de-DE" sz="2000" dirty="0" err="1"/>
                <a:t>diffusion</a:t>
              </a:r>
              <a:r>
                <a:rPr lang="de-DE" sz="2000" dirty="0"/>
                <a:t> </a:t>
              </a:r>
              <a:r>
                <a:rPr lang="de-DE" sz="2000" dirty="0" err="1"/>
                <a:t>term</a:t>
              </a:r>
              <a:r>
                <a:rPr lang="de-DE" sz="2000" dirty="0"/>
                <a:t> (Nelson), </a:t>
              </a:r>
              <a:r>
                <a:rPr lang="de-DE" sz="2000" dirty="0" err="1"/>
                <a:t>any</a:t>
              </a:r>
              <a:r>
                <a:rPr lang="de-DE" sz="2000" dirty="0"/>
                <a:t> </a:t>
              </a:r>
              <a:r>
                <a:rPr lang="de-DE" sz="2000" dirty="0" err="1"/>
                <a:t>diffusion</a:t>
              </a:r>
              <a:r>
                <a:rPr lang="de-DE" sz="2000" dirty="0"/>
                <a:t> </a:t>
              </a:r>
              <a:r>
                <a:rPr lang="de-DE" sz="2000" dirty="0" err="1"/>
                <a:t>constant</a:t>
              </a:r>
              <a:r>
                <a:rPr lang="de-DE" sz="2000" dirty="0"/>
                <a:t> </a:t>
              </a:r>
              <a:endParaRPr lang="de-DE" sz="2000" dirty="0" smtClean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000" dirty="0"/>
                <a:t>Can </a:t>
              </a:r>
              <a:r>
                <a:rPr lang="de-DE" sz="2000" dirty="0" err="1"/>
                <a:t>replace</a:t>
              </a:r>
              <a:r>
                <a:rPr lang="de-DE" sz="2000" dirty="0"/>
                <a:t> Q </a:t>
              </a:r>
              <a:r>
                <a:rPr lang="de-DE" sz="2000" dirty="0" err="1"/>
                <a:t>by</a:t>
              </a:r>
              <a:r>
                <a:rPr lang="de-DE" sz="2000" dirty="0"/>
                <a:t> </a:t>
              </a:r>
              <a:r>
                <a:rPr lang="de-DE" sz="2000" dirty="0" err="1"/>
                <a:t>any</a:t>
              </a:r>
              <a:r>
                <a:rPr lang="de-DE" sz="2000" dirty="0"/>
                <a:t> </a:t>
              </a:r>
              <a:r>
                <a:rPr lang="de-DE" sz="2000" dirty="0" err="1"/>
                <a:t>abelian</a:t>
              </a:r>
              <a:r>
                <a:rPr lang="de-DE" sz="2000" dirty="0"/>
                <a:t> </a:t>
              </a:r>
              <a:r>
                <a:rPr lang="de-DE" sz="2000" dirty="0" err="1"/>
                <a:t>subalgebra</a:t>
              </a:r>
              <a:r>
                <a:rPr lang="de-DE" sz="2000" dirty="0"/>
                <a:t> </a:t>
              </a:r>
              <a:r>
                <a:rPr lang="de-DE" sz="2000" dirty="0" smtClean="0"/>
                <a:t/>
              </a:r>
              <a:br>
                <a:rPr lang="de-DE" sz="2000" dirty="0" smtClean="0"/>
              </a:br>
              <a:r>
                <a:rPr lang="de-DE" sz="2000" dirty="0" smtClean="0"/>
                <a:t>        (</a:t>
              </a:r>
              <a:r>
                <a:rPr lang="de-DE" sz="2000" dirty="0"/>
                <a:t>also finite </a:t>
              </a:r>
              <a:r>
                <a:rPr lang="de-DE" sz="2000" dirty="0" smtClean="0"/>
                <a:t>dimensional/</a:t>
              </a:r>
              <a:r>
                <a:rPr lang="de-DE" sz="2000" dirty="0" err="1" smtClean="0"/>
                <a:t>discrete</a:t>
              </a:r>
              <a:r>
                <a:rPr lang="de-DE" sz="2000" dirty="0" smtClean="0"/>
                <a:t>/</a:t>
              </a:r>
              <a:r>
                <a:rPr lang="de-DE" sz="2000" dirty="0" err="1" smtClean="0"/>
                <a:t>momentum</a:t>
              </a:r>
              <a:r>
                <a:rPr lang="de-DE" sz="2000" dirty="0" smtClean="0"/>
                <a:t>, RFW</a:t>
              </a:r>
              <a:r>
                <a:rPr lang="de-DE" sz="2000" dirty="0"/>
                <a:t>, `86</a:t>
              </a:r>
              <a:r>
                <a:rPr lang="de-DE" sz="2000" dirty="0" smtClean="0"/>
                <a:t>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000" dirty="0" smtClean="0"/>
                <a:t>Can </a:t>
              </a:r>
              <a:r>
                <a:rPr lang="de-DE" sz="2000" dirty="0" err="1"/>
                <a:t>let</a:t>
              </a:r>
              <a:r>
                <a:rPr lang="de-DE" sz="2000" dirty="0"/>
                <a:t> </a:t>
              </a:r>
              <a:r>
                <a:rPr lang="de-DE" sz="2000" dirty="0" err="1"/>
                <a:t>mixed</a:t>
              </a:r>
              <a:r>
                <a:rPr lang="de-DE" sz="2000" dirty="0"/>
                <a:t> </a:t>
              </a:r>
              <a:r>
                <a:rPr lang="de-DE" sz="2000" dirty="0" err="1"/>
                <a:t>states</a:t>
              </a:r>
              <a:r>
                <a:rPr lang="de-DE" sz="2000" dirty="0"/>
                <a:t> do </a:t>
              </a:r>
              <a:r>
                <a:rPr lang="de-DE" sz="2000" dirty="0" err="1"/>
                <a:t>the</a:t>
              </a:r>
              <a:r>
                <a:rPr lang="de-DE" sz="2000" dirty="0"/>
                <a:t> </a:t>
              </a:r>
              <a:r>
                <a:rPr lang="de-DE" sz="2000" dirty="0" err="1" smtClean="0"/>
                <a:t>driving</a:t>
              </a:r>
              <a:endParaRPr lang="de-DE" sz="2000" dirty="0" smtClean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4352775" y="2147948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ym typeface="Symbol"/>
                </a:rPr>
                <a:t></a:t>
              </a:r>
              <a:endParaRPr lang="de-DE" sz="1400" dirty="0" smtClean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505544" y="2148340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ym typeface="Symbol"/>
                </a:rPr>
                <a:t></a:t>
              </a:r>
              <a:endParaRPr lang="de-DE" sz="1400" dirty="0" smtClean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1043608" y="4554706"/>
            <a:ext cx="3101313" cy="1200329"/>
            <a:chOff x="1043608" y="4554706"/>
            <a:chExt cx="3101313" cy="1200329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0001" y="4562410"/>
              <a:ext cx="1184920" cy="1184920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1043608" y="4554706"/>
              <a:ext cx="212109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Meet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</a:p>
            <a:p>
              <a:r>
                <a:rPr lang="de-DE" dirty="0" err="1" smtClean="0">
                  <a:solidFill>
                    <a:srgbClr val="00B050"/>
                  </a:solidFill>
                </a:rPr>
                <a:t>Bohmian</a:t>
              </a:r>
              <a:r>
                <a:rPr lang="de-DE" dirty="0" smtClean="0">
                  <a:solidFill>
                    <a:srgbClr val="00B050"/>
                  </a:solidFill>
                </a:rPr>
                <a:t> </a:t>
              </a:r>
              <a:r>
                <a:rPr lang="de-DE" dirty="0" err="1" smtClean="0">
                  <a:solidFill>
                    <a:srgbClr val="00B050"/>
                  </a:solidFill>
                </a:rPr>
                <a:t>Demon</a:t>
              </a:r>
              <a:r>
                <a:rPr lang="de-DE" dirty="0" smtClean="0"/>
                <a:t>,</a:t>
              </a:r>
            </a:p>
            <a:p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only</a:t>
              </a:r>
              <a:r>
                <a:rPr lang="de-DE" dirty="0" smtClean="0"/>
                <a:t> </a:t>
              </a:r>
              <a:r>
                <a:rPr lang="de-DE" dirty="0" err="1" smtClean="0"/>
                <a:t>spectator</a:t>
              </a:r>
              <a:endParaRPr lang="de-DE" dirty="0" smtClean="0"/>
            </a:p>
            <a:p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Bohmian</a:t>
              </a:r>
              <a:r>
                <a:rPr lang="de-DE" dirty="0" smtClean="0"/>
                <a:t> Reality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5580112" y="4554706"/>
            <a:ext cx="3393171" cy="1200329"/>
            <a:chOff x="5580112" y="4554706"/>
            <a:chExt cx="3393171" cy="1200329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4554706"/>
              <a:ext cx="1200329" cy="1200329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6608533" y="4554706"/>
              <a:ext cx="236475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Meet</a:t>
              </a:r>
              <a:endParaRPr lang="de-DE" dirty="0" smtClean="0"/>
            </a:p>
            <a:p>
              <a:r>
                <a:rPr lang="de-DE" dirty="0" err="1" smtClean="0">
                  <a:solidFill>
                    <a:srgbClr val="0000FF"/>
                  </a:solidFill>
                </a:rPr>
                <a:t>Nelson‘s</a:t>
              </a:r>
              <a:r>
                <a:rPr lang="de-DE" dirty="0" smtClean="0">
                  <a:solidFill>
                    <a:srgbClr val="0000FF"/>
                  </a:solidFill>
                </a:rPr>
                <a:t> </a:t>
              </a:r>
              <a:r>
                <a:rPr lang="de-DE" dirty="0" err="1" smtClean="0">
                  <a:solidFill>
                    <a:srgbClr val="0000FF"/>
                  </a:solidFill>
                </a:rPr>
                <a:t>Demon</a:t>
              </a:r>
              <a:r>
                <a:rPr lang="de-DE" dirty="0" smtClean="0"/>
                <a:t>,</a:t>
              </a:r>
            </a:p>
            <a:p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only</a:t>
              </a:r>
              <a:r>
                <a:rPr lang="de-DE" dirty="0" smtClean="0"/>
                <a:t> </a:t>
              </a:r>
              <a:r>
                <a:rPr lang="de-DE" dirty="0" err="1" smtClean="0"/>
                <a:t>spectator</a:t>
              </a:r>
              <a:endParaRPr lang="de-DE" dirty="0" smtClean="0"/>
            </a:p>
            <a:p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StochMech</a:t>
              </a:r>
              <a:r>
                <a:rPr lang="de-DE" dirty="0" smtClean="0"/>
                <a:t> Reality</a:t>
              </a: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4311681" y="4575641"/>
            <a:ext cx="973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 smtClean="0"/>
              <a:t>They</a:t>
            </a:r>
            <a:endParaRPr lang="de-DE" sz="2400" dirty="0" smtClean="0"/>
          </a:p>
          <a:p>
            <a:pPr algn="ctr"/>
            <a:r>
              <a:rPr lang="de-DE" sz="2400" dirty="0" err="1" smtClean="0"/>
              <a:t>rarely</a:t>
            </a:r>
            <a:endParaRPr lang="de-DE" sz="2400" dirty="0" smtClean="0"/>
          </a:p>
          <a:p>
            <a:pPr algn="ctr"/>
            <a:r>
              <a:rPr lang="de-DE" sz="2400" dirty="0" err="1" smtClean="0"/>
              <a:t>agree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7487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s.clipartpanda.com/dr-seuss-coloring-pages-thing-1-and-thing-2-1000x10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3449" r="47706" b="6875"/>
          <a:stretch/>
        </p:blipFill>
        <p:spPr bwMode="auto">
          <a:xfrm>
            <a:off x="0" y="129233"/>
            <a:ext cx="899592" cy="141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3568" y="19488"/>
            <a:ext cx="122180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400" dirty="0" smtClean="0">
                <a:sym typeface="Symbol"/>
              </a:rPr>
              <a:t>Q</a:t>
            </a:r>
            <a:endParaRPr lang="de-DE" sz="104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1979712" y="404664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BM must </a:t>
            </a:r>
            <a:r>
              <a:rPr lang="de-DE" sz="2800" dirty="0" err="1" smtClean="0">
                <a:solidFill>
                  <a:srgbClr val="0000FF"/>
                </a:solidFill>
              </a:rPr>
              <a:t>share</a:t>
            </a:r>
            <a:r>
              <a:rPr lang="de-DE" sz="2800" dirty="0" smtClean="0">
                <a:solidFill>
                  <a:srgbClr val="0000FF"/>
                </a:solidFill>
              </a:rPr>
              <a:t> a </a:t>
            </a:r>
            <a:r>
              <a:rPr lang="de-DE" sz="2800" dirty="0" err="1" smtClean="0">
                <a:solidFill>
                  <a:srgbClr val="0000FF"/>
                </a:solidFill>
              </a:rPr>
              <a:t>grain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 err="1" smtClean="0">
                <a:solidFill>
                  <a:srgbClr val="0000FF"/>
                </a:solidFill>
              </a:rPr>
              <a:t>of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 err="1" smtClean="0">
                <a:solidFill>
                  <a:srgbClr val="0000FF"/>
                </a:solidFill>
              </a:rPr>
              <a:t>truth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QM, </a:t>
            </a:r>
            <a:r>
              <a:rPr lang="de-DE" sz="2800" dirty="0" err="1" smtClean="0"/>
              <a:t>because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/>
              </a:rPr>
              <a:t></a:t>
            </a:r>
            <a:r>
              <a:rPr lang="de-DE" sz="2800" baseline="-25000" dirty="0" smtClean="0">
                <a:sym typeface="Symbol"/>
              </a:rPr>
              <a:t>t</a:t>
            </a:r>
            <a:r>
              <a:rPr lang="de-DE" sz="2800" dirty="0" smtClean="0">
                <a:sym typeface="Symbol"/>
              </a:rPr>
              <a:t>(x)=|</a:t>
            </a:r>
            <a:r>
              <a:rPr lang="de-DE" sz="2800" baseline="-25000" dirty="0" smtClean="0">
                <a:sym typeface="Symbol"/>
              </a:rPr>
              <a:t>t</a:t>
            </a:r>
            <a:r>
              <a:rPr lang="de-DE" sz="2800" dirty="0" smtClean="0">
                <a:sym typeface="Symbol"/>
              </a:rPr>
              <a:t>(x)|</a:t>
            </a:r>
            <a:r>
              <a:rPr lang="de-DE" sz="2800" baseline="30000" dirty="0" smtClean="0">
                <a:sym typeface="Symbol"/>
              </a:rPr>
              <a:t>2</a:t>
            </a:r>
            <a:r>
              <a:rPr lang="de-DE" sz="2800" dirty="0" smtClean="0">
                <a:sym typeface="Symbol"/>
              </a:rPr>
              <a:t>  for all t</a:t>
            </a:r>
            <a:endParaRPr lang="de-DE" sz="2800" baseline="30000" dirty="0" smtClean="0"/>
          </a:p>
        </p:txBody>
      </p:sp>
      <p:grpSp>
        <p:nvGrpSpPr>
          <p:cNvPr id="28" name="Gruppieren 27"/>
          <p:cNvGrpSpPr/>
          <p:nvPr/>
        </p:nvGrpSpPr>
        <p:grpSpPr>
          <a:xfrm>
            <a:off x="467544" y="1724615"/>
            <a:ext cx="3570825" cy="523220"/>
            <a:chOff x="621841" y="1268760"/>
            <a:chExt cx="3570825" cy="523220"/>
          </a:xfrm>
        </p:grpSpPr>
        <p:sp>
          <p:nvSpPr>
            <p:cNvPr id="29" name="Textfeld 28"/>
            <p:cNvSpPr txBox="1"/>
            <p:nvPr/>
          </p:nvSpPr>
          <p:spPr>
            <a:xfrm>
              <a:off x="1111373" y="1268760"/>
              <a:ext cx="30812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/>
                <a:t>This </a:t>
              </a:r>
              <a:r>
                <a:rPr lang="de-DE" sz="2800" dirty="0" err="1" smtClean="0"/>
                <a:t>is</a:t>
              </a:r>
              <a:r>
                <a:rPr lang="de-DE" sz="2800" dirty="0" smtClean="0"/>
                <a:t> </a:t>
              </a:r>
              <a:r>
                <a:rPr lang="de-DE" sz="2800" dirty="0" smtClean="0">
                  <a:solidFill>
                    <a:srgbClr val="0000FF"/>
                  </a:solidFill>
                </a:rPr>
                <a:t>easy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to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get</a:t>
              </a:r>
              <a:endParaRPr lang="de-DE" sz="2800" dirty="0" smtClean="0"/>
            </a:p>
          </p:txBody>
        </p:sp>
        <p:sp>
          <p:nvSpPr>
            <p:cNvPr id="30" name="Gleichschenkliges Dreieck 29"/>
            <p:cNvSpPr/>
            <p:nvPr/>
          </p:nvSpPr>
          <p:spPr>
            <a:xfrm rot="5400000">
              <a:off x="666205" y="1386415"/>
              <a:ext cx="226305" cy="315034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467544" y="2329716"/>
            <a:ext cx="8352928" cy="1538883"/>
            <a:chOff x="467544" y="2329716"/>
            <a:chExt cx="8352928" cy="1538883"/>
          </a:xfrm>
        </p:grpSpPr>
        <p:grpSp>
          <p:nvGrpSpPr>
            <p:cNvPr id="31" name="Gruppieren 30"/>
            <p:cNvGrpSpPr/>
            <p:nvPr/>
          </p:nvGrpSpPr>
          <p:grpSpPr>
            <a:xfrm>
              <a:off x="467544" y="2329716"/>
              <a:ext cx="6754389" cy="523220"/>
              <a:chOff x="621841" y="1268760"/>
              <a:chExt cx="6754389" cy="523220"/>
            </a:xfrm>
          </p:grpSpPr>
          <p:sp>
            <p:nvSpPr>
              <p:cNvPr id="32" name="Textfeld 31"/>
              <p:cNvSpPr txBox="1"/>
              <p:nvPr/>
            </p:nvSpPr>
            <p:spPr>
              <a:xfrm>
                <a:off x="1111373" y="1268760"/>
                <a:ext cx="62648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dirty="0" smtClean="0"/>
                  <a:t>and </a:t>
                </a:r>
                <a:r>
                  <a:rPr lang="de-DE" sz="2800" dirty="0"/>
                  <a:t>also </a:t>
                </a:r>
                <a:r>
                  <a:rPr lang="de-DE" sz="2800" dirty="0" err="1"/>
                  <a:t>wrong</a:t>
                </a:r>
                <a:r>
                  <a:rPr lang="de-DE" sz="2800" dirty="0"/>
                  <a:t> just </a:t>
                </a:r>
                <a:r>
                  <a:rPr lang="de-DE" sz="2800" dirty="0" err="1"/>
                  <a:t>around</a:t>
                </a:r>
                <a:r>
                  <a:rPr lang="de-DE" sz="2800" dirty="0"/>
                  <a:t> </a:t>
                </a:r>
                <a:r>
                  <a:rPr lang="de-DE" sz="2800" dirty="0" err="1"/>
                  <a:t>the</a:t>
                </a:r>
                <a:r>
                  <a:rPr lang="de-DE" sz="2800" dirty="0"/>
                  <a:t> </a:t>
                </a:r>
                <a:r>
                  <a:rPr lang="de-DE" sz="2800" dirty="0" err="1" smtClean="0"/>
                  <a:t>corner</a:t>
                </a:r>
                <a:endParaRPr lang="de-DE" dirty="0" smtClean="0"/>
              </a:p>
            </p:txBody>
          </p:sp>
          <p:sp>
            <p:nvSpPr>
              <p:cNvPr id="33" name="Gleichschenkliges Dreieck 32"/>
              <p:cNvSpPr/>
              <p:nvPr/>
            </p:nvSpPr>
            <p:spPr>
              <a:xfrm rot="5400000">
                <a:off x="666205" y="1386415"/>
                <a:ext cx="226305" cy="315034"/>
              </a:xfrm>
              <a:prstGeom prst="triangl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4" name="Textfeld 33"/>
            <p:cNvSpPr txBox="1"/>
            <p:nvPr/>
          </p:nvSpPr>
          <p:spPr>
            <a:xfrm>
              <a:off x="918950" y="2852936"/>
              <a:ext cx="790152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(arXiv:0912.3740</a:t>
              </a:r>
              <a:r>
                <a:rPr lang="de-DE" sz="2000" dirty="0" smtClean="0"/>
                <a:t>) Take </a:t>
              </a:r>
              <a:r>
                <a:rPr lang="de-DE" sz="2000" dirty="0" err="1" smtClean="0"/>
                <a:t>two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entangled</a:t>
              </a:r>
              <a:r>
                <a:rPr lang="de-DE" sz="2000" dirty="0" smtClean="0"/>
                <a:t>, non-</a:t>
              </a:r>
              <a:r>
                <a:rPr lang="de-DE" sz="2000" dirty="0" err="1" smtClean="0"/>
                <a:t>interacting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particles</a:t>
              </a:r>
              <a:r>
                <a:rPr lang="de-DE" sz="2000" dirty="0" smtClean="0"/>
                <a:t>. </a:t>
              </a:r>
            </a:p>
            <a:p>
              <a:r>
                <a:rPr lang="de-DE" sz="2000" dirty="0" err="1" smtClean="0"/>
                <a:t>Then</a:t>
              </a:r>
              <a:r>
                <a:rPr lang="de-DE" sz="2000" dirty="0" smtClean="0"/>
                <a:t> </a:t>
              </a:r>
              <a:r>
                <a:rPr lang="de-DE" sz="2000" dirty="0" err="1" smtClean="0">
                  <a:solidFill>
                    <a:srgbClr val="0000FF"/>
                  </a:solidFill>
                </a:rPr>
                <a:t>two</a:t>
              </a:r>
              <a:r>
                <a:rPr lang="de-DE" sz="2000" dirty="0" smtClean="0">
                  <a:solidFill>
                    <a:srgbClr val="0000FF"/>
                  </a:solidFill>
                </a:rPr>
                <a:t>-time </a:t>
              </a:r>
              <a:r>
                <a:rPr lang="de-DE" sz="2000" dirty="0" err="1" smtClean="0">
                  <a:solidFill>
                    <a:srgbClr val="0000FF"/>
                  </a:solidFill>
                </a:rPr>
                <a:t>correlation</a:t>
              </a:r>
              <a:r>
                <a:rPr lang="de-DE" sz="2000" dirty="0" smtClean="0">
                  <a:solidFill>
                    <a:srgbClr val="0000FF"/>
                  </a:solidFill>
                </a:rPr>
                <a:t> </a:t>
              </a:r>
              <a:r>
                <a:rPr lang="de-DE" sz="2000" dirty="0" err="1" smtClean="0">
                  <a:solidFill>
                    <a:srgbClr val="0000FF"/>
                  </a:solidFill>
                </a:rPr>
                <a:t>functions</a:t>
              </a:r>
              <a:r>
                <a:rPr lang="de-DE" sz="2000" dirty="0" smtClean="0">
                  <a:solidFill>
                    <a:srgbClr val="0000FF"/>
                  </a:solidFill>
                </a:rPr>
                <a:t> </a:t>
              </a:r>
              <a:r>
                <a:rPr lang="de-DE" sz="2000" dirty="0" err="1" smtClean="0"/>
                <a:t>make</a:t>
              </a:r>
              <a:r>
                <a:rPr lang="de-DE" sz="2000" dirty="0" smtClean="0"/>
                <a:t> sense in </a:t>
              </a:r>
              <a:r>
                <a:rPr lang="de-DE" sz="2000" dirty="0" err="1" smtClean="0"/>
                <a:t>both</a:t>
              </a:r>
              <a:r>
                <a:rPr lang="de-DE" sz="2000" dirty="0" smtClean="0"/>
                <a:t> BM and QM</a:t>
              </a:r>
            </a:p>
            <a:p>
              <a:r>
                <a:rPr lang="de-DE" sz="2000" dirty="0" smtClean="0"/>
                <a:t>But </a:t>
              </a:r>
              <a:r>
                <a:rPr lang="de-DE" sz="2000" dirty="0" err="1" smtClean="0"/>
                <a:t>they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are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quite</a:t>
              </a:r>
              <a:r>
                <a:rPr lang="de-DE" sz="2000" dirty="0" smtClean="0"/>
                <a:t> </a:t>
              </a:r>
              <a:r>
                <a:rPr lang="de-DE" sz="2000" dirty="0" smtClean="0">
                  <a:solidFill>
                    <a:srgbClr val="FF0000"/>
                  </a:solidFill>
                </a:rPr>
                <a:t>different</a:t>
              </a:r>
              <a:r>
                <a:rPr lang="de-DE" sz="2000" dirty="0" smtClean="0"/>
                <a:t>: </a:t>
              </a:r>
              <a:r>
                <a:rPr lang="de-DE" sz="2000" dirty="0" err="1" smtClean="0"/>
                <a:t>eg</a:t>
              </a:r>
              <a:r>
                <a:rPr lang="de-DE" sz="2000" dirty="0" smtClean="0"/>
                <a:t> QM: CHSH=2</a:t>
              </a:r>
              <a:r>
                <a:rPr lang="de-DE" sz="2000" dirty="0" smtClean="0">
                  <a:sym typeface="Symbol"/>
                </a:rPr>
                <a:t>2, </a:t>
              </a:r>
              <a:r>
                <a:rPr lang="de-DE" sz="2000" dirty="0" smtClean="0"/>
                <a:t> BM: CHSH</a:t>
              </a:r>
              <a:r>
                <a:rPr lang="de-DE" sz="2000" dirty="0" smtClean="0">
                  <a:sym typeface="Symbol"/>
                </a:rPr>
                <a:t></a:t>
              </a:r>
              <a:r>
                <a:rPr lang="de-DE" sz="2000" dirty="0" smtClean="0"/>
                <a:t>2</a:t>
              </a: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937163" y="5559623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special</a:t>
            </a:r>
            <a:r>
              <a:rPr lang="de-DE" sz="2400" dirty="0" smtClean="0"/>
              <a:t> link Q</a:t>
            </a:r>
            <a:r>
              <a:rPr lang="de-DE" sz="2400" baseline="-25000" dirty="0" smtClean="0"/>
              <a:t>BM </a:t>
            </a:r>
            <a:r>
              <a:rPr lang="de-DE" sz="2400" dirty="0" smtClean="0">
                <a:sym typeface="Symbol"/>
              </a:rPr>
              <a:t> Q</a:t>
            </a:r>
            <a:r>
              <a:rPr lang="de-DE" sz="2400" baseline="-25000" dirty="0" smtClean="0">
                <a:sym typeface="Symbol"/>
              </a:rPr>
              <a:t>QM</a:t>
            </a:r>
            <a:r>
              <a:rPr lang="de-DE" sz="2400" dirty="0" smtClean="0"/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937163" y="4191471"/>
            <a:ext cx="7938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 err="1" smtClean="0"/>
              <a:t>Bohmian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Answer</a:t>
            </a:r>
            <a:r>
              <a:rPr lang="de-DE" sz="2400" u="sng" dirty="0" smtClean="0"/>
              <a:t> </a:t>
            </a:r>
            <a:r>
              <a:rPr lang="de-DE" sz="2400" dirty="0"/>
              <a:t>(</a:t>
            </a:r>
            <a:r>
              <a:rPr lang="de-DE" sz="2400" dirty="0" smtClean="0"/>
              <a:t>arXiv:1408.1651):</a:t>
            </a:r>
          </a:p>
          <a:p>
            <a:r>
              <a:rPr lang="de-DE" sz="2400" dirty="0" err="1" smtClean="0"/>
              <a:t>Have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describe</a:t>
            </a:r>
            <a:r>
              <a:rPr lang="de-DE" sz="2400" dirty="0" smtClean="0"/>
              <a:t> Q-</a:t>
            </a:r>
            <a:r>
              <a:rPr lang="de-DE" sz="2400" dirty="0" err="1" smtClean="0"/>
              <a:t>measurement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a </a:t>
            </a:r>
            <a:r>
              <a:rPr lang="de-DE" sz="2400" dirty="0" err="1" smtClean="0"/>
              <a:t>Bohmian</a:t>
            </a:r>
            <a:r>
              <a:rPr lang="de-DE" sz="2400" dirty="0" smtClean="0"/>
              <a:t> </a:t>
            </a:r>
            <a:r>
              <a:rPr lang="de-DE" sz="2400" dirty="0" err="1" smtClean="0"/>
              <a:t>process</a:t>
            </a:r>
            <a:endParaRPr lang="de-DE" sz="2400" dirty="0" smtClean="0"/>
          </a:p>
          <a:p>
            <a:r>
              <a:rPr lang="de-DE" sz="2400" dirty="0" smtClean="0">
                <a:sym typeface="Symbol"/>
              </a:rPr>
              <a:t> </a:t>
            </a:r>
            <a:r>
              <a:rPr lang="de-DE" sz="2400" dirty="0" err="1" smtClean="0">
                <a:solidFill>
                  <a:srgbClr val="FF0000"/>
                </a:solidFill>
              </a:rPr>
              <a:t>Collapse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first</a:t>
            </a:r>
            <a:r>
              <a:rPr lang="de-DE" sz="2400" dirty="0" smtClean="0"/>
              <a:t> </a:t>
            </a:r>
            <a:r>
              <a:rPr lang="de-DE" sz="2400" dirty="0" err="1" smtClean="0"/>
              <a:t>measurement</a:t>
            </a:r>
            <a:endParaRPr lang="de-DE" sz="2400" dirty="0" smtClean="0"/>
          </a:p>
        </p:txBody>
      </p:sp>
      <p:sp>
        <p:nvSpPr>
          <p:cNvPr id="5" name="Rechteck 4"/>
          <p:cNvSpPr/>
          <p:nvPr/>
        </p:nvSpPr>
        <p:spPr>
          <a:xfrm>
            <a:off x="3575573" y="63720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988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s.clipartpanda.com/dr-seuss-coloring-pages-thing-1-and-thing-2-1000x10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3449" r="47706" b="6875"/>
          <a:stretch/>
        </p:blipFill>
        <p:spPr bwMode="auto">
          <a:xfrm>
            <a:off x="0" y="129233"/>
            <a:ext cx="899592" cy="141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3568" y="19488"/>
            <a:ext cx="122180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400" dirty="0" smtClean="0">
                <a:sym typeface="Symbol"/>
              </a:rPr>
              <a:t>Q</a:t>
            </a:r>
            <a:endParaRPr lang="de-DE" sz="104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1979712" y="404664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BM must </a:t>
            </a:r>
            <a:r>
              <a:rPr lang="de-DE" sz="2800" dirty="0" err="1" smtClean="0">
                <a:solidFill>
                  <a:srgbClr val="0000FF"/>
                </a:solidFill>
              </a:rPr>
              <a:t>share</a:t>
            </a:r>
            <a:r>
              <a:rPr lang="de-DE" sz="2800" dirty="0" smtClean="0">
                <a:solidFill>
                  <a:srgbClr val="0000FF"/>
                </a:solidFill>
              </a:rPr>
              <a:t> a </a:t>
            </a:r>
            <a:r>
              <a:rPr lang="de-DE" sz="2800" dirty="0" err="1" smtClean="0">
                <a:solidFill>
                  <a:srgbClr val="0000FF"/>
                </a:solidFill>
              </a:rPr>
              <a:t>grain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 err="1" smtClean="0">
                <a:solidFill>
                  <a:srgbClr val="0000FF"/>
                </a:solidFill>
              </a:rPr>
              <a:t>of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 err="1" smtClean="0">
                <a:solidFill>
                  <a:srgbClr val="0000FF"/>
                </a:solidFill>
              </a:rPr>
              <a:t>truth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QM, </a:t>
            </a:r>
            <a:r>
              <a:rPr lang="de-DE" sz="2800" dirty="0" err="1" smtClean="0"/>
              <a:t>because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/>
              </a:rPr>
              <a:t></a:t>
            </a:r>
            <a:r>
              <a:rPr lang="de-DE" sz="2800" baseline="-25000" dirty="0" smtClean="0">
                <a:sym typeface="Symbol"/>
              </a:rPr>
              <a:t>t</a:t>
            </a:r>
            <a:r>
              <a:rPr lang="de-DE" sz="2800" dirty="0" smtClean="0">
                <a:sym typeface="Symbol"/>
              </a:rPr>
              <a:t>(x)=|</a:t>
            </a:r>
            <a:r>
              <a:rPr lang="de-DE" sz="2800" baseline="-25000" dirty="0" smtClean="0">
                <a:sym typeface="Symbol"/>
              </a:rPr>
              <a:t>t</a:t>
            </a:r>
            <a:r>
              <a:rPr lang="de-DE" sz="2800" dirty="0" smtClean="0">
                <a:sym typeface="Symbol"/>
              </a:rPr>
              <a:t>(x)|</a:t>
            </a:r>
            <a:r>
              <a:rPr lang="de-DE" sz="2800" baseline="30000" dirty="0" smtClean="0">
                <a:sym typeface="Symbol"/>
              </a:rPr>
              <a:t>2</a:t>
            </a:r>
            <a:r>
              <a:rPr lang="de-DE" sz="2800" dirty="0" smtClean="0">
                <a:sym typeface="Symbol"/>
              </a:rPr>
              <a:t>  for all t</a:t>
            </a:r>
            <a:endParaRPr lang="de-DE" sz="28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4770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s.clipartpanda.com/dr-seuss-coloring-pages-thing-1-and-thing-2-1000x10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3449" r="47706" b="6875"/>
          <a:stretch/>
        </p:blipFill>
        <p:spPr bwMode="auto">
          <a:xfrm>
            <a:off x="0" y="129233"/>
            <a:ext cx="899592" cy="141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3568" y="19488"/>
            <a:ext cx="122180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400" dirty="0" smtClean="0">
                <a:sym typeface="Symbol"/>
              </a:rPr>
              <a:t>Q</a:t>
            </a:r>
            <a:endParaRPr lang="de-DE" sz="104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1979712" y="404664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BM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>
                <a:solidFill>
                  <a:srgbClr val="0000FF"/>
                </a:solidFill>
              </a:rPr>
              <a:t>empirically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 err="1" smtClean="0">
                <a:solidFill>
                  <a:srgbClr val="0000FF"/>
                </a:solidFill>
              </a:rPr>
              <a:t>equivalent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QM, </a:t>
            </a:r>
            <a:r>
              <a:rPr lang="de-DE" sz="2800" dirty="0" err="1" smtClean="0"/>
              <a:t>because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/>
              </a:rPr>
              <a:t></a:t>
            </a:r>
            <a:r>
              <a:rPr lang="de-DE" sz="2800" baseline="-25000" dirty="0" smtClean="0">
                <a:sym typeface="Symbol"/>
              </a:rPr>
              <a:t>t</a:t>
            </a:r>
            <a:r>
              <a:rPr lang="de-DE" sz="2800" dirty="0" smtClean="0">
                <a:sym typeface="Symbol"/>
              </a:rPr>
              <a:t>(x)=|</a:t>
            </a:r>
            <a:r>
              <a:rPr lang="de-DE" sz="2800" baseline="-25000" dirty="0" smtClean="0">
                <a:sym typeface="Symbol"/>
              </a:rPr>
              <a:t>t</a:t>
            </a:r>
            <a:r>
              <a:rPr lang="de-DE" sz="2800" dirty="0" smtClean="0">
                <a:sym typeface="Symbol"/>
              </a:rPr>
              <a:t>(x)|</a:t>
            </a:r>
            <a:r>
              <a:rPr lang="de-DE" sz="2800" baseline="30000" dirty="0" smtClean="0">
                <a:sym typeface="Symbol"/>
              </a:rPr>
              <a:t>2</a:t>
            </a:r>
            <a:r>
              <a:rPr lang="de-DE" sz="2800" dirty="0" smtClean="0">
                <a:sym typeface="Symbol"/>
              </a:rPr>
              <a:t>  for all t</a:t>
            </a:r>
            <a:endParaRPr lang="de-DE" sz="2800" baseline="30000" dirty="0" smtClean="0"/>
          </a:p>
        </p:txBody>
      </p:sp>
      <p:grpSp>
        <p:nvGrpSpPr>
          <p:cNvPr id="5" name="Gruppieren 4"/>
          <p:cNvGrpSpPr/>
          <p:nvPr/>
        </p:nvGrpSpPr>
        <p:grpSpPr>
          <a:xfrm>
            <a:off x="470496" y="1724615"/>
            <a:ext cx="8136904" cy="1846659"/>
            <a:chOff x="467544" y="1724615"/>
            <a:chExt cx="8136904" cy="1846659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467544" y="1724615"/>
              <a:ext cx="7514212" cy="523220"/>
              <a:chOff x="621841" y="1268760"/>
              <a:chExt cx="7514212" cy="523220"/>
            </a:xfrm>
          </p:grpSpPr>
          <p:sp>
            <p:nvSpPr>
              <p:cNvPr id="29" name="Textfeld 28"/>
              <p:cNvSpPr txBox="1"/>
              <p:nvPr/>
            </p:nvSpPr>
            <p:spPr>
              <a:xfrm>
                <a:off x="1111373" y="1268760"/>
                <a:ext cx="70246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dirty="0" smtClean="0"/>
                  <a:t>All </a:t>
                </a:r>
                <a:r>
                  <a:rPr lang="de-DE" sz="2800" dirty="0" err="1" smtClean="0"/>
                  <a:t>the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other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quantum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degrees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of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freedom</a:t>
                </a:r>
                <a:r>
                  <a:rPr lang="de-DE" sz="2800" dirty="0" smtClean="0"/>
                  <a:t>?</a:t>
                </a:r>
              </a:p>
            </p:txBody>
          </p:sp>
          <p:sp>
            <p:nvSpPr>
              <p:cNvPr id="30" name="Gleichschenkliges Dreieck 29"/>
              <p:cNvSpPr/>
              <p:nvPr/>
            </p:nvSpPr>
            <p:spPr>
              <a:xfrm rot="5400000">
                <a:off x="666205" y="1386415"/>
                <a:ext cx="226305" cy="315034"/>
              </a:xfrm>
              <a:prstGeom prst="triangl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" name="Textfeld 3"/>
            <p:cNvSpPr txBox="1"/>
            <p:nvPr/>
          </p:nvSpPr>
          <p:spPr>
            <a:xfrm>
              <a:off x="1050777" y="2247835"/>
              <a:ext cx="755367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000" dirty="0" err="1" smtClean="0"/>
                <a:t>They</a:t>
              </a:r>
              <a:r>
                <a:rPr lang="de-DE" sz="2000" dirty="0" smtClean="0"/>
                <a:t> just </a:t>
              </a:r>
              <a:r>
                <a:rPr lang="de-DE" sz="2000" dirty="0" err="1" smtClean="0"/>
                <a:t>are</a:t>
              </a:r>
              <a:r>
                <a:rPr lang="de-DE" sz="2000" dirty="0" smtClean="0"/>
                <a:t> </a:t>
              </a:r>
              <a:r>
                <a:rPr lang="de-DE" sz="2000" dirty="0" smtClean="0">
                  <a:solidFill>
                    <a:srgbClr val="FF0000"/>
                  </a:solidFill>
                </a:rPr>
                <a:t>not real</a:t>
              </a:r>
              <a:r>
                <a:rPr lang="de-DE" sz="2000" dirty="0" smtClean="0"/>
                <a:t>.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000" dirty="0" err="1" smtClean="0"/>
                <a:t>Have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to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describe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entire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experiment</a:t>
              </a:r>
              <a:r>
                <a:rPr lang="de-DE" sz="2000" dirty="0" smtClean="0"/>
                <a:t> in BM </a:t>
              </a:r>
              <a:r>
                <a:rPr lang="de-DE" sz="2000" dirty="0" err="1" smtClean="0"/>
                <a:t>language</a:t>
              </a:r>
              <a:r>
                <a:rPr lang="de-DE" sz="2000" dirty="0" smtClean="0"/>
                <a:t>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000" dirty="0" err="1" smtClean="0"/>
                <a:t>Then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since</a:t>
              </a:r>
              <a:r>
                <a:rPr lang="de-DE" sz="2000" dirty="0" smtClean="0"/>
                <a:t> </a:t>
              </a:r>
              <a:r>
                <a:rPr lang="de-DE" sz="2000" dirty="0" err="1" smtClean="0">
                  <a:solidFill>
                    <a:srgbClr val="0000FF"/>
                  </a:solidFill>
                </a:rPr>
                <a:t>ultimately</a:t>
              </a:r>
              <a:r>
                <a:rPr lang="de-DE" sz="2000" dirty="0" smtClean="0">
                  <a:solidFill>
                    <a:srgbClr val="0000FF"/>
                  </a:solidFill>
                </a:rPr>
                <a:t> </a:t>
              </a:r>
              <a:r>
                <a:rPr lang="de-DE" sz="2000" dirty="0" err="1" smtClean="0">
                  <a:solidFill>
                    <a:srgbClr val="0000FF"/>
                  </a:solidFill>
                </a:rPr>
                <a:t>every</a:t>
              </a:r>
              <a:r>
                <a:rPr lang="de-DE" sz="2000" dirty="0" smtClean="0">
                  <a:solidFill>
                    <a:srgbClr val="0000FF"/>
                  </a:solidFill>
                </a:rPr>
                <a:t> </a:t>
              </a:r>
              <a:r>
                <a:rPr lang="de-DE" sz="2000" dirty="0" err="1" smtClean="0">
                  <a:solidFill>
                    <a:srgbClr val="0000FF"/>
                  </a:solidFill>
                </a:rPr>
                <a:t>measurement</a:t>
              </a:r>
              <a:r>
                <a:rPr lang="de-DE" sz="2000" dirty="0" smtClean="0">
                  <a:solidFill>
                    <a:srgbClr val="0000FF"/>
                  </a:solidFill>
                </a:rPr>
                <a:t> </a:t>
              </a:r>
              <a:r>
                <a:rPr lang="de-DE" sz="2000" dirty="0" err="1" smtClean="0">
                  <a:solidFill>
                    <a:srgbClr val="0000FF"/>
                  </a:solidFill>
                </a:rPr>
                <a:t>ends</a:t>
              </a:r>
              <a:r>
                <a:rPr lang="de-DE" sz="2000" dirty="0" smtClean="0">
                  <a:solidFill>
                    <a:srgbClr val="0000FF"/>
                  </a:solidFill>
                </a:rPr>
                <a:t> in </a:t>
              </a:r>
              <a:r>
                <a:rPr lang="de-DE" sz="2000" dirty="0" err="1" smtClean="0">
                  <a:solidFill>
                    <a:srgbClr val="0000FF"/>
                  </a:solidFill>
                </a:rPr>
                <a:t>position</a:t>
              </a:r>
              <a:r>
                <a:rPr lang="de-DE" sz="2000" dirty="0" smtClean="0">
                  <a:solidFill>
                    <a:srgbClr val="0000FF"/>
                  </a:solidFill>
                </a:rPr>
                <a:t> </a:t>
              </a:r>
              <a:r>
                <a:rPr lang="de-DE" sz="2000" dirty="0" err="1" smtClean="0"/>
                <a:t>dof</a:t>
              </a:r>
              <a:r>
                <a:rPr lang="de-DE" sz="2000" dirty="0"/>
                <a:t/>
              </a:r>
              <a:br>
                <a:rPr lang="de-DE" sz="2000" dirty="0"/>
              </a:br>
              <a:r>
                <a:rPr lang="de-DE" sz="2000" dirty="0" err="1" smtClean="0"/>
                <a:t>empirical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equivalence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is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reestablished</a:t>
              </a:r>
              <a:r>
                <a:rPr lang="de-DE" sz="2000" dirty="0" smtClean="0"/>
                <a:t>.</a:t>
              </a: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470496" y="3717032"/>
            <a:ext cx="8529256" cy="2063264"/>
            <a:chOff x="467544" y="3717032"/>
            <a:chExt cx="8529256" cy="2063264"/>
          </a:xfrm>
        </p:grpSpPr>
        <p:grpSp>
          <p:nvGrpSpPr>
            <p:cNvPr id="31" name="Gruppieren 30"/>
            <p:cNvGrpSpPr/>
            <p:nvPr/>
          </p:nvGrpSpPr>
          <p:grpSpPr>
            <a:xfrm>
              <a:off x="467544" y="3717032"/>
              <a:ext cx="7833209" cy="523220"/>
              <a:chOff x="621841" y="1268760"/>
              <a:chExt cx="7833209" cy="523220"/>
            </a:xfrm>
          </p:grpSpPr>
          <p:sp>
            <p:nvSpPr>
              <p:cNvPr id="32" name="Textfeld 31"/>
              <p:cNvSpPr txBox="1"/>
              <p:nvPr/>
            </p:nvSpPr>
            <p:spPr>
              <a:xfrm>
                <a:off x="1111373" y="1268760"/>
                <a:ext cx="73436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dirty="0" smtClean="0"/>
                  <a:t>This </a:t>
                </a:r>
                <a:r>
                  <a:rPr lang="de-DE" sz="2800" dirty="0" err="1" smtClean="0"/>
                  <a:t>preference</a:t>
                </a:r>
                <a:r>
                  <a:rPr lang="de-DE" sz="2800" dirty="0" smtClean="0"/>
                  <a:t> for </a:t>
                </a:r>
                <a:r>
                  <a:rPr lang="de-DE" sz="2800" dirty="0" err="1" smtClean="0"/>
                  <a:t>position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is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entirely</a:t>
                </a:r>
                <a:r>
                  <a:rPr lang="de-DE" sz="2800" dirty="0" smtClean="0"/>
                  <a:t> ad hoc</a:t>
                </a:r>
              </a:p>
            </p:txBody>
          </p:sp>
          <p:sp>
            <p:nvSpPr>
              <p:cNvPr id="33" name="Gleichschenkliges Dreieck 32"/>
              <p:cNvSpPr/>
              <p:nvPr/>
            </p:nvSpPr>
            <p:spPr>
              <a:xfrm rot="5400000">
                <a:off x="666205" y="1386415"/>
                <a:ext cx="226305" cy="315034"/>
              </a:xfrm>
              <a:prstGeom prst="triangl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4" name="Textfeld 33"/>
            <p:cNvSpPr txBox="1"/>
            <p:nvPr/>
          </p:nvSpPr>
          <p:spPr>
            <a:xfrm>
              <a:off x="1019936" y="4149080"/>
              <a:ext cx="7976864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000" dirty="0" err="1" smtClean="0"/>
                <a:t>Why</a:t>
              </a:r>
              <a:r>
                <a:rPr lang="de-DE" sz="2000" dirty="0" smtClean="0"/>
                <a:t> not </a:t>
              </a:r>
              <a:r>
                <a:rPr lang="de-DE" sz="2000" dirty="0" err="1" smtClean="0"/>
                <a:t>momentum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measurements</a:t>
              </a:r>
              <a:r>
                <a:rPr lang="de-DE" sz="2000" dirty="0" smtClean="0"/>
                <a:t> on </a:t>
              </a:r>
              <a:r>
                <a:rPr lang="de-DE" sz="2000" dirty="0" err="1" smtClean="0"/>
                <a:t>photons</a:t>
              </a:r>
              <a:r>
                <a:rPr lang="de-DE" sz="2000" dirty="0" smtClean="0"/>
                <a:t> (Jürg Fröhlich)?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000" dirty="0" smtClean="0"/>
                <a:t>Do </a:t>
              </a:r>
              <a:r>
                <a:rPr lang="de-DE" sz="2000" dirty="0" err="1" smtClean="0"/>
                <a:t>we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want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to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treat</a:t>
              </a:r>
              <a:r>
                <a:rPr lang="de-DE" sz="2000" dirty="0" smtClean="0"/>
                <a:t> “</a:t>
              </a:r>
              <a:r>
                <a:rPr lang="de-DE" sz="2000" dirty="0" err="1" smtClean="0"/>
                <a:t>result</a:t>
              </a:r>
              <a:r>
                <a:rPr lang="de-DE" sz="2000" dirty="0" smtClean="0"/>
                <a:t> in </a:t>
              </a:r>
              <a:r>
                <a:rPr lang="de-DE" sz="2000" dirty="0" err="1" smtClean="0"/>
                <a:t>pixel</a:t>
              </a:r>
              <a:r>
                <a:rPr lang="de-DE" sz="2000" dirty="0" smtClean="0"/>
                <a:t> on </a:t>
              </a:r>
              <a:r>
                <a:rPr lang="de-DE" sz="2000" dirty="0" err="1" smtClean="0"/>
                <a:t>screen</a:t>
              </a:r>
              <a:r>
                <a:rPr lang="de-DE" sz="2000" dirty="0" smtClean="0"/>
                <a:t>“ and “</a:t>
              </a:r>
              <a:r>
                <a:rPr lang="de-DE" sz="2000" dirty="0" err="1" smtClean="0"/>
                <a:t>result</a:t>
              </a:r>
              <a:r>
                <a:rPr lang="de-DE" sz="2000" dirty="0" smtClean="0"/>
                <a:t> in </a:t>
              </a:r>
              <a:r>
                <a:rPr lang="de-DE" sz="2000" dirty="0" err="1" smtClean="0"/>
                <a:t>ink</a:t>
              </a:r>
              <a:r>
                <a:rPr lang="de-DE" sz="2000" dirty="0" smtClean="0"/>
                <a:t> on</a:t>
              </a:r>
              <a:br>
                <a:rPr lang="de-DE" sz="2000" dirty="0" smtClean="0"/>
              </a:br>
              <a:r>
                <a:rPr lang="de-DE" sz="2000" dirty="0" err="1" smtClean="0"/>
                <a:t>paper</a:t>
              </a:r>
              <a:r>
                <a:rPr lang="de-DE" sz="2000" dirty="0" smtClean="0"/>
                <a:t>“ </a:t>
              </a:r>
              <a:r>
                <a:rPr lang="de-DE" sz="2000" dirty="0" err="1" smtClean="0"/>
                <a:t>as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ontologically</a:t>
              </a:r>
              <a:r>
                <a:rPr lang="de-DE" sz="2000" dirty="0" smtClean="0"/>
                <a:t> different?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000" dirty="0" err="1" smtClean="0"/>
                <a:t>Microscopically</a:t>
              </a:r>
              <a:r>
                <a:rPr lang="de-DE" sz="2000" dirty="0" smtClean="0"/>
                <a:t>, </a:t>
              </a:r>
              <a:r>
                <a:rPr lang="de-DE" sz="2000" dirty="0" err="1" smtClean="0"/>
                <a:t>we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routinely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transfer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quantum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states</a:t>
              </a:r>
              <a:r>
                <a:rPr lang="de-DE" sz="2000" dirty="0" smtClean="0"/>
                <a:t> </a:t>
              </a:r>
              <a:br>
                <a:rPr lang="de-DE" sz="2000" dirty="0" smtClean="0"/>
              </a:br>
              <a:r>
                <a:rPr lang="de-DE" sz="2000" dirty="0" err="1" smtClean="0"/>
                <a:t>between</a:t>
              </a:r>
              <a:r>
                <a:rPr lang="de-DE" sz="2000" dirty="0" smtClean="0"/>
                <a:t> different </a:t>
              </a:r>
              <a:r>
                <a:rPr lang="de-DE" sz="2000" dirty="0" err="1" smtClean="0"/>
                <a:t>degrees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of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freedom</a:t>
              </a:r>
              <a:r>
                <a:rPr lang="de-DE" sz="2000" dirty="0" smtClean="0"/>
                <a:t>.</a:t>
              </a: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467544" y="6002124"/>
            <a:ext cx="6765545" cy="523220"/>
            <a:chOff x="621841" y="1268760"/>
            <a:chExt cx="6765545" cy="523220"/>
          </a:xfrm>
        </p:grpSpPr>
        <p:sp>
          <p:nvSpPr>
            <p:cNvPr id="36" name="Textfeld 35"/>
            <p:cNvSpPr txBox="1"/>
            <p:nvPr/>
          </p:nvSpPr>
          <p:spPr>
            <a:xfrm>
              <a:off x="1111373" y="1268760"/>
              <a:ext cx="62760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/>
                <a:t>Need </a:t>
              </a:r>
              <a:r>
                <a:rPr lang="de-DE" sz="2800" dirty="0" err="1" smtClean="0"/>
                <a:t>Bohmian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Theory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of</a:t>
              </a:r>
              <a:r>
                <a:rPr lang="de-DE" sz="2800" dirty="0" smtClean="0"/>
                <a:t> Experiments</a:t>
              </a:r>
            </a:p>
          </p:txBody>
        </p:sp>
        <p:sp>
          <p:nvSpPr>
            <p:cNvPr id="37" name="Gleichschenkliges Dreieck 36"/>
            <p:cNvSpPr/>
            <p:nvPr/>
          </p:nvSpPr>
          <p:spPr>
            <a:xfrm rot="5400000">
              <a:off x="666205" y="1386415"/>
              <a:ext cx="226305" cy="315034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0919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28" y="260648"/>
            <a:ext cx="76738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Bohmian</a:t>
            </a:r>
            <a:r>
              <a:rPr lang="de-DE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Theory</a:t>
            </a:r>
            <a:r>
              <a:rPr lang="de-DE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de-DE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Experiments  I</a:t>
            </a:r>
            <a:endParaRPr lang="de-DE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27225" y="1465620"/>
            <a:ext cx="75472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Describe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whole</a:t>
            </a:r>
            <a:r>
              <a:rPr lang="de-DE" sz="2800" dirty="0" smtClean="0"/>
              <a:t> experimental </a:t>
            </a:r>
            <a:r>
              <a:rPr lang="de-DE" sz="2800" dirty="0" err="1" smtClean="0"/>
              <a:t>arrangement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in </a:t>
            </a:r>
            <a:r>
              <a:rPr lang="de-DE" sz="2800" dirty="0" err="1" smtClean="0"/>
              <a:t>Bohmian</a:t>
            </a:r>
            <a:r>
              <a:rPr lang="de-DE" sz="2800" dirty="0" smtClean="0"/>
              <a:t> </a:t>
            </a:r>
            <a:r>
              <a:rPr lang="de-DE" sz="2800" dirty="0" err="1" smtClean="0"/>
              <a:t>terms</a:t>
            </a:r>
            <a:r>
              <a:rPr lang="de-DE" sz="2800" dirty="0" smtClean="0"/>
              <a:t>.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7544" y="3429000"/>
            <a:ext cx="888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Allows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claim</a:t>
            </a:r>
            <a:r>
              <a:rPr lang="de-DE" sz="2800" dirty="0" smtClean="0"/>
              <a:t> a definite </a:t>
            </a:r>
            <a:r>
              <a:rPr lang="de-DE" sz="2800" dirty="0" err="1" smtClean="0"/>
              <a:t>outcome</a:t>
            </a:r>
            <a:r>
              <a:rPr lang="de-DE" sz="2800" dirty="0" smtClean="0"/>
              <a:t>, </a:t>
            </a:r>
            <a:r>
              <a:rPr lang="de-DE" sz="2800" dirty="0" err="1" smtClean="0"/>
              <a:t>because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err="1" smtClean="0"/>
              <a:t>particles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pointer</a:t>
            </a:r>
            <a:r>
              <a:rPr lang="de-DE" sz="2800" dirty="0" smtClean="0"/>
              <a:t> </a:t>
            </a:r>
            <a:r>
              <a:rPr lang="de-DE" sz="2800" dirty="0" err="1" smtClean="0"/>
              <a:t>hand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assigned</a:t>
            </a:r>
            <a:r>
              <a:rPr lang="de-DE" sz="2800" dirty="0" smtClean="0"/>
              <a:t> </a:t>
            </a:r>
            <a:r>
              <a:rPr lang="de-DE" sz="2800" dirty="0" err="1" smtClean="0"/>
              <a:t>some</a:t>
            </a:r>
            <a:r>
              <a:rPr lang="de-DE" sz="2800" dirty="0" smtClean="0"/>
              <a:t> Q</a:t>
            </a:r>
            <a:r>
              <a:rPr lang="de-DE" sz="2800" baseline="-25000" dirty="0" smtClean="0"/>
              <a:t>BM</a:t>
            </a:r>
            <a:r>
              <a:rPr lang="de-DE" sz="2800" dirty="0" smtClean="0"/>
              <a:t>. </a:t>
            </a:r>
          </a:p>
        </p:txBody>
      </p:sp>
      <p:sp>
        <p:nvSpPr>
          <p:cNvPr id="5" name="Rechteck 4"/>
          <p:cNvSpPr/>
          <p:nvPr/>
        </p:nvSpPr>
        <p:spPr>
          <a:xfrm>
            <a:off x="2915816" y="2276872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</a:rPr>
              <a:t>The End</a:t>
            </a:r>
            <a:endParaRPr lang="de-DE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52095" y="4635133"/>
            <a:ext cx="858440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This will </a:t>
            </a:r>
            <a:r>
              <a:rPr lang="de-DE" sz="2800" dirty="0" err="1" smtClean="0"/>
              <a:t>tell</a:t>
            </a:r>
            <a:r>
              <a:rPr lang="de-DE" sz="2800" dirty="0" smtClean="0"/>
              <a:t> </a:t>
            </a:r>
            <a:r>
              <a:rPr lang="de-DE" sz="2800" dirty="0" err="1" smtClean="0"/>
              <a:t>us</a:t>
            </a:r>
            <a:r>
              <a:rPr lang="de-DE" sz="2800" dirty="0" smtClean="0"/>
              <a:t> </a:t>
            </a:r>
            <a:r>
              <a:rPr lang="de-DE" sz="2800" dirty="0" err="1" smtClean="0"/>
              <a:t>nothing</a:t>
            </a:r>
            <a:r>
              <a:rPr lang="de-DE" sz="2800" dirty="0" smtClean="0"/>
              <a:t> </a:t>
            </a:r>
            <a:r>
              <a:rPr lang="de-DE" sz="2800" dirty="0" err="1" smtClean="0"/>
              <a:t>about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empirical</a:t>
            </a:r>
            <a:r>
              <a:rPr lang="de-DE" sz="2800" dirty="0" smtClean="0"/>
              <a:t> </a:t>
            </a:r>
            <a:r>
              <a:rPr lang="de-DE" sz="2800" dirty="0" err="1" smtClean="0"/>
              <a:t>relevance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microscopic</a:t>
            </a:r>
            <a:r>
              <a:rPr lang="de-DE" sz="2800" dirty="0" smtClean="0"/>
              <a:t> </a:t>
            </a:r>
            <a:r>
              <a:rPr lang="de-DE" sz="2800" dirty="0" err="1" smtClean="0"/>
              <a:t>Bohmian</a:t>
            </a:r>
            <a:r>
              <a:rPr lang="de-DE" sz="2800" dirty="0" smtClean="0"/>
              <a:t> </a:t>
            </a:r>
            <a:r>
              <a:rPr lang="de-DE" sz="2800" dirty="0" err="1" smtClean="0"/>
              <a:t>trajectories</a:t>
            </a:r>
            <a:r>
              <a:rPr lang="de-DE" sz="28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All </a:t>
            </a:r>
            <a:r>
              <a:rPr lang="de-DE" sz="2400" dirty="0" err="1" smtClean="0"/>
              <a:t>interaction</a:t>
            </a:r>
            <a:r>
              <a:rPr lang="de-DE" sz="2400" dirty="0" smtClean="0"/>
              <a:t> via </a:t>
            </a:r>
            <a:r>
              <a:rPr lang="de-DE" sz="2400" dirty="0" smtClean="0">
                <a:sym typeface="Symbol"/>
              </a:rPr>
              <a:t>.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err="1" smtClean="0">
                <a:sym typeface="Symbol"/>
              </a:rPr>
              <a:t>No</a:t>
            </a:r>
            <a:r>
              <a:rPr lang="de-DE" sz="2400" dirty="0" smtClean="0">
                <a:sym typeface="Symbol"/>
              </a:rPr>
              <a:t> </a:t>
            </a:r>
            <a:r>
              <a:rPr lang="de-DE" sz="2400" dirty="0" err="1" smtClean="0">
                <a:sym typeface="Symbol"/>
              </a:rPr>
              <a:t>known</a:t>
            </a:r>
            <a:r>
              <a:rPr lang="de-DE" sz="2400" dirty="0" smtClean="0">
                <a:sym typeface="Symbol"/>
              </a:rPr>
              <a:t> </a:t>
            </a:r>
            <a:r>
              <a:rPr lang="de-DE" sz="2400" dirty="0" err="1" smtClean="0">
                <a:sym typeface="Symbol"/>
              </a:rPr>
              <a:t>correlation</a:t>
            </a:r>
            <a:r>
              <a:rPr lang="de-DE" sz="2400" dirty="0" smtClean="0">
                <a:sym typeface="Symbol"/>
              </a:rPr>
              <a:t> </a:t>
            </a:r>
            <a:r>
              <a:rPr lang="de-DE" sz="2400" dirty="0" err="1" smtClean="0">
                <a:sym typeface="Symbol"/>
              </a:rPr>
              <a:t>between</a:t>
            </a:r>
            <a:r>
              <a:rPr lang="de-DE" sz="2400" dirty="0" smtClean="0">
                <a:sym typeface="Symbol"/>
              </a:rPr>
              <a:t> </a:t>
            </a:r>
            <a:r>
              <a:rPr lang="de-DE" sz="2400" dirty="0" err="1" smtClean="0">
                <a:sym typeface="Symbol"/>
              </a:rPr>
              <a:t>particle</a:t>
            </a:r>
            <a:r>
              <a:rPr lang="de-DE" sz="2400" dirty="0" smtClean="0">
                <a:sym typeface="Symbol"/>
              </a:rPr>
              <a:t>  and </a:t>
            </a:r>
            <a:r>
              <a:rPr lang="de-DE" sz="2400" dirty="0" err="1" smtClean="0">
                <a:sym typeface="Symbol"/>
              </a:rPr>
              <a:t>detector</a:t>
            </a:r>
            <a:r>
              <a:rPr lang="de-DE" sz="2400" dirty="0" smtClean="0">
                <a:sym typeface="Symbol"/>
              </a:rPr>
              <a:t> Q</a:t>
            </a:r>
            <a:r>
              <a:rPr lang="de-DE" sz="2400" baseline="-25000" dirty="0" smtClean="0">
                <a:sym typeface="Symbol"/>
              </a:rPr>
              <a:t>BM</a:t>
            </a:r>
            <a:endParaRPr lang="de-DE" sz="24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8364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95536" y="188640"/>
            <a:ext cx="6014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am a </a:t>
            </a:r>
            <a:r>
              <a:rPr lang="de-D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Realist </a:t>
            </a:r>
            <a:r>
              <a:rPr lang="de-DE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about</a:t>
            </a:r>
            <a:r>
              <a:rPr lang="de-D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de-D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21841" y="1268760"/>
            <a:ext cx="7720306" cy="1704385"/>
            <a:chOff x="621841" y="1268760"/>
            <a:chExt cx="7720306" cy="1704385"/>
          </a:xfrm>
        </p:grpSpPr>
        <p:sp>
          <p:nvSpPr>
            <p:cNvPr id="6" name="Textfeld 5"/>
            <p:cNvSpPr txBox="1"/>
            <p:nvPr/>
          </p:nvSpPr>
          <p:spPr>
            <a:xfrm>
              <a:off x="1187624" y="1772816"/>
              <a:ext cx="715452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400" dirty="0" smtClean="0"/>
                <a:t>This </a:t>
              </a:r>
              <a:r>
                <a:rPr lang="de-DE" sz="2400" dirty="0" err="1" smtClean="0"/>
                <a:t>is</a:t>
              </a:r>
              <a:r>
                <a:rPr lang="de-DE" sz="2400" dirty="0" smtClean="0"/>
                <a:t> naive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400" dirty="0" smtClean="0"/>
                <a:t>but </a:t>
              </a:r>
              <a:r>
                <a:rPr lang="de-DE" sz="2400" dirty="0" err="1" smtClean="0"/>
                <a:t>required</a:t>
              </a:r>
              <a:r>
                <a:rPr lang="de-DE" sz="2400" dirty="0" smtClean="0"/>
                <a:t> for </a:t>
              </a:r>
              <a:r>
                <a:rPr lang="de-DE" sz="2400" dirty="0" err="1" smtClean="0"/>
                <a:t>the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enterprise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of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empirical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science</a:t>
              </a:r>
              <a:endParaRPr lang="de-DE" sz="2400" dirty="0" smtClean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400" dirty="0" err="1" smtClean="0"/>
                <a:t>always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needs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critical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evaluation</a:t>
              </a:r>
              <a:endParaRPr lang="de-DE" sz="2400" dirty="0" smtClean="0"/>
            </a:p>
          </p:txBody>
        </p:sp>
        <p:grpSp>
          <p:nvGrpSpPr>
            <p:cNvPr id="14" name="Gruppieren 13"/>
            <p:cNvGrpSpPr/>
            <p:nvPr/>
          </p:nvGrpSpPr>
          <p:grpSpPr>
            <a:xfrm>
              <a:off x="621841" y="1268760"/>
              <a:ext cx="3383016" cy="523220"/>
              <a:chOff x="621841" y="1268760"/>
              <a:chExt cx="3383016" cy="523220"/>
            </a:xfrm>
          </p:grpSpPr>
          <p:sp>
            <p:nvSpPr>
              <p:cNvPr id="4" name="Textfeld 3"/>
              <p:cNvSpPr txBox="1"/>
              <p:nvPr/>
            </p:nvSpPr>
            <p:spPr>
              <a:xfrm>
                <a:off x="1111373" y="1268760"/>
                <a:ext cx="28934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dirty="0" err="1" smtClean="0"/>
                  <a:t>observational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data</a:t>
                </a:r>
                <a:endParaRPr lang="de-DE" sz="2800" dirty="0" smtClean="0"/>
              </a:p>
            </p:txBody>
          </p:sp>
          <p:sp>
            <p:nvSpPr>
              <p:cNvPr id="9" name="Gleichschenkliges Dreieck 8"/>
              <p:cNvSpPr/>
              <p:nvPr/>
            </p:nvSpPr>
            <p:spPr>
              <a:xfrm rot="5400000">
                <a:off x="666205" y="1386415"/>
                <a:ext cx="226305" cy="315034"/>
              </a:xfrm>
              <a:prstGeom prst="triangl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8" name="Gruppieren 7"/>
          <p:cNvGrpSpPr/>
          <p:nvPr/>
        </p:nvGrpSpPr>
        <p:grpSpPr>
          <a:xfrm>
            <a:off x="611561" y="3266981"/>
            <a:ext cx="7873895" cy="1650380"/>
            <a:chOff x="611561" y="3266981"/>
            <a:chExt cx="7873895" cy="1650380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611561" y="3266981"/>
              <a:ext cx="3997629" cy="523220"/>
              <a:chOff x="611561" y="3266981"/>
              <a:chExt cx="3997629" cy="523220"/>
            </a:xfrm>
          </p:grpSpPr>
          <p:sp>
            <p:nvSpPr>
              <p:cNvPr id="5" name="Textfeld 4"/>
              <p:cNvSpPr txBox="1"/>
              <p:nvPr/>
            </p:nvSpPr>
            <p:spPr>
              <a:xfrm>
                <a:off x="1111373" y="3266981"/>
                <a:ext cx="34978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dirty="0" smtClean="0"/>
                  <a:t>Other </a:t>
                </a:r>
                <a:r>
                  <a:rPr lang="de-DE" sz="2800" dirty="0" err="1" smtClean="0"/>
                  <a:t>claims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to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reality</a:t>
                </a:r>
                <a:r>
                  <a:rPr lang="de-DE" sz="2800" dirty="0" smtClean="0"/>
                  <a:t> </a:t>
                </a:r>
              </a:p>
            </p:txBody>
          </p:sp>
          <p:sp>
            <p:nvSpPr>
              <p:cNvPr id="10" name="Gleichschenkliges Dreieck 9"/>
              <p:cNvSpPr/>
              <p:nvPr/>
            </p:nvSpPr>
            <p:spPr>
              <a:xfrm rot="5400000">
                <a:off x="655925" y="3384636"/>
                <a:ext cx="226305" cy="315034"/>
              </a:xfrm>
              <a:prstGeom prst="triangl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2" name="Textfeld 11"/>
            <p:cNvSpPr txBox="1"/>
            <p:nvPr/>
          </p:nvSpPr>
          <p:spPr>
            <a:xfrm>
              <a:off x="1187624" y="3717032"/>
              <a:ext cx="729783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400" dirty="0" smtClean="0"/>
                <a:t>Can </a:t>
              </a:r>
              <a:r>
                <a:rPr lang="de-DE" sz="2400" dirty="0" err="1" smtClean="0"/>
                <a:t>only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be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stated</a:t>
              </a:r>
              <a:r>
                <a:rPr lang="de-DE" sz="2400" dirty="0" smtClean="0"/>
                <a:t> in </a:t>
              </a:r>
              <a:r>
                <a:rPr lang="de-DE" sz="2400" dirty="0" err="1" smtClean="0"/>
                <a:t>the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context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of</a:t>
              </a:r>
              <a:r>
                <a:rPr lang="de-DE" sz="2400" dirty="0" smtClean="0"/>
                <a:t> a </a:t>
              </a:r>
              <a:r>
                <a:rPr lang="de-DE" sz="2400" dirty="0" err="1" smtClean="0"/>
                <a:t>theory</a:t>
              </a:r>
              <a:endParaRPr lang="de-DE" sz="2400" dirty="0" smtClean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400" dirty="0" err="1" smtClean="0"/>
                <a:t>can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only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refer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to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theoretical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terms</a:t>
              </a:r>
              <a:endParaRPr lang="de-DE" sz="2400" dirty="0" smtClean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400" dirty="0" err="1" smtClean="0"/>
                <a:t>crucially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depend</a:t>
              </a:r>
              <a:r>
                <a:rPr lang="de-DE" sz="2400" dirty="0" smtClean="0"/>
                <a:t> on </a:t>
              </a:r>
              <a:r>
                <a:rPr lang="de-DE" sz="2400" dirty="0" err="1" smtClean="0"/>
                <a:t>the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role</a:t>
              </a:r>
              <a:r>
                <a:rPr lang="de-DE" sz="2400" dirty="0" smtClean="0"/>
                <a:t> a </a:t>
              </a:r>
              <a:r>
                <a:rPr lang="de-DE" sz="2400" dirty="0" err="1" smtClean="0"/>
                <a:t>term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plays</a:t>
              </a:r>
              <a:r>
                <a:rPr lang="de-DE" sz="2400" dirty="0" smtClean="0"/>
                <a:t> in </a:t>
              </a:r>
              <a:r>
                <a:rPr lang="de-DE" sz="2400" dirty="0" err="1" smtClean="0"/>
                <a:t>the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theory</a:t>
              </a:r>
              <a:endParaRPr lang="de-DE" sz="2400" dirty="0" smtClean="0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611561" y="4995173"/>
            <a:ext cx="7962444" cy="1376863"/>
            <a:chOff x="611561" y="4995173"/>
            <a:chExt cx="7962444" cy="1376863"/>
          </a:xfrm>
        </p:grpSpPr>
        <p:sp>
          <p:nvSpPr>
            <p:cNvPr id="7" name="Textfeld 6"/>
            <p:cNvSpPr txBox="1"/>
            <p:nvPr/>
          </p:nvSpPr>
          <p:spPr>
            <a:xfrm>
              <a:off x="1111373" y="4995173"/>
              <a:ext cx="62418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/>
                <a:t>A </a:t>
              </a:r>
              <a:r>
                <a:rPr lang="de-DE" sz="2800" dirty="0" err="1" smtClean="0"/>
                <a:t>claim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is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especially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weak</a:t>
              </a:r>
              <a:r>
                <a:rPr lang="de-DE" sz="2800" dirty="0" smtClean="0"/>
                <a:t>, </a:t>
              </a:r>
              <a:r>
                <a:rPr lang="de-DE" sz="2800" dirty="0" err="1" smtClean="0"/>
                <a:t>when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the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term</a:t>
              </a:r>
              <a:endParaRPr lang="de-DE" sz="2800" dirty="0" smtClean="0"/>
            </a:p>
          </p:txBody>
        </p:sp>
        <p:sp>
          <p:nvSpPr>
            <p:cNvPr id="11" name="Gleichschenkliges Dreieck 10"/>
            <p:cNvSpPr/>
            <p:nvPr/>
          </p:nvSpPr>
          <p:spPr>
            <a:xfrm rot="5400000">
              <a:off x="655925" y="5112828"/>
              <a:ext cx="226305" cy="315034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187624" y="5541039"/>
              <a:ext cx="73863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400" dirty="0" err="1" smtClean="0"/>
                <a:t>depends</a:t>
              </a:r>
              <a:r>
                <a:rPr lang="de-DE" sz="2400" dirty="0" smtClean="0"/>
                <a:t> on </a:t>
              </a:r>
              <a:r>
                <a:rPr lang="de-DE" sz="2400" dirty="0" err="1" smtClean="0"/>
                <a:t>arbitrary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choices</a:t>
              </a:r>
              <a:r>
                <a:rPr lang="de-DE" sz="2400" dirty="0" smtClean="0"/>
                <a:t> (</a:t>
              </a:r>
              <a:r>
                <a:rPr lang="de-DE" sz="2400" dirty="0" err="1" smtClean="0"/>
                <a:t>eg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vector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potentials</a:t>
              </a:r>
              <a:r>
                <a:rPr lang="de-DE" sz="2400" dirty="0" smtClean="0"/>
                <a:t>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400" dirty="0" smtClean="0"/>
                <a:t>Can </a:t>
              </a:r>
              <a:r>
                <a:rPr lang="de-DE" sz="2400" dirty="0" err="1" smtClean="0"/>
                <a:t>be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eliminated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without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change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of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empirical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content</a:t>
              </a:r>
              <a:endParaRPr lang="de-DE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00491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28" y="260648"/>
            <a:ext cx="76738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Bohmian</a:t>
            </a:r>
            <a:r>
              <a:rPr lang="de-DE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Theory</a:t>
            </a:r>
            <a:r>
              <a:rPr lang="de-DE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de-DE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Experiments  I</a:t>
            </a:r>
            <a:endParaRPr lang="de-DE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5536" y="1052736"/>
            <a:ext cx="7165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ym typeface="Symbol"/>
              </a:rPr>
              <a:t>Correlation</a:t>
            </a:r>
            <a:r>
              <a:rPr lang="de-DE" sz="2800" dirty="0" smtClean="0">
                <a:sym typeface="Symbol"/>
              </a:rPr>
              <a:t> </a:t>
            </a:r>
            <a:r>
              <a:rPr lang="de-DE" sz="2800" dirty="0" err="1" smtClean="0">
                <a:sym typeface="Symbol"/>
              </a:rPr>
              <a:t>between</a:t>
            </a:r>
            <a:r>
              <a:rPr lang="de-DE" sz="2800" dirty="0" smtClean="0">
                <a:sym typeface="Symbol"/>
              </a:rPr>
              <a:t> </a:t>
            </a:r>
            <a:r>
              <a:rPr lang="de-DE" sz="2800" dirty="0" err="1" smtClean="0">
                <a:sym typeface="Symbol"/>
              </a:rPr>
              <a:t>particle</a:t>
            </a:r>
            <a:r>
              <a:rPr lang="de-DE" sz="2800" dirty="0" smtClean="0">
                <a:sym typeface="Symbol"/>
              </a:rPr>
              <a:t>  and </a:t>
            </a:r>
            <a:r>
              <a:rPr lang="de-DE" sz="2800" dirty="0" err="1" smtClean="0">
                <a:sym typeface="Symbol"/>
              </a:rPr>
              <a:t>detector</a:t>
            </a:r>
            <a:r>
              <a:rPr lang="de-DE" sz="2800" dirty="0" smtClean="0">
                <a:sym typeface="Symbol"/>
              </a:rPr>
              <a:t> ?</a:t>
            </a:r>
            <a:endParaRPr lang="de-DE" sz="2800" baseline="-25000" dirty="0" smtClean="0"/>
          </a:p>
        </p:txBody>
      </p:sp>
      <p:sp>
        <p:nvSpPr>
          <p:cNvPr id="3" name="Ellipse 2"/>
          <p:cNvSpPr/>
          <p:nvPr/>
        </p:nvSpPr>
        <p:spPr bwMode="auto">
          <a:xfrm>
            <a:off x="3707904" y="2193415"/>
            <a:ext cx="1152128" cy="115212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4425317" y="2924944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3707904" y="4797152"/>
            <a:ext cx="1152128" cy="115212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3779912" y="537321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-1692696" y="1742345"/>
            <a:ext cx="1498297" cy="4032448"/>
          </a:xfrm>
          <a:prstGeom prst="ellipse">
            <a:avLst/>
          </a:prstGeom>
          <a:gradFill flip="none" rotWithShape="1">
            <a:gsLst>
              <a:gs pos="1000">
                <a:srgbClr val="FFC000"/>
              </a:gs>
              <a:gs pos="69000">
                <a:schemeClr val="accent1">
                  <a:shade val="67500"/>
                  <a:satMod val="115000"/>
                </a:schemeClr>
              </a:gs>
              <a:gs pos="87000">
                <a:schemeClr val="accent1">
                  <a:shade val="100000"/>
                  <a:satMod val="115000"/>
                </a:schemeClr>
              </a:gs>
            </a:gsLst>
            <a:lin ang="3000000" scaled="0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-945933" y="2661467"/>
            <a:ext cx="216024" cy="21602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7544" y="6150114"/>
            <a:ext cx="6877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45 </a:t>
            </a:r>
            <a:r>
              <a:rPr lang="de-DE" sz="2000" dirty="0" err="1" smtClean="0"/>
              <a:t>pages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email </a:t>
            </a:r>
            <a:r>
              <a:rPr lang="de-DE" sz="2000" dirty="0" err="1" smtClean="0"/>
              <a:t>correspondence</a:t>
            </a:r>
            <a:r>
              <a:rPr lang="de-DE" sz="2000" dirty="0" smtClean="0"/>
              <a:t> (</a:t>
            </a:r>
            <a:r>
              <a:rPr lang="de-DE" sz="2000" dirty="0" err="1" smtClean="0"/>
              <a:t>summer</a:t>
            </a:r>
            <a:r>
              <a:rPr lang="de-DE" sz="2000" dirty="0" smtClean="0"/>
              <a:t> 2014), </a:t>
            </a:r>
            <a:r>
              <a:rPr lang="de-DE" sz="2000" dirty="0" err="1" smtClean="0"/>
              <a:t>mainly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err="1" smtClean="0"/>
              <a:t>with</a:t>
            </a:r>
            <a:r>
              <a:rPr lang="de-DE" sz="2000" dirty="0" smtClean="0"/>
              <a:t> Shelly (</a:t>
            </a:r>
            <a:r>
              <a:rPr lang="de-DE" sz="2000" dirty="0" err="1" smtClean="0"/>
              <a:t>inconclusive</a:t>
            </a:r>
            <a:r>
              <a:rPr lang="de-DE" sz="2000" dirty="0" smtClean="0"/>
              <a:t>).  </a:t>
            </a:r>
          </a:p>
        </p:txBody>
      </p:sp>
    </p:spTree>
    <p:extLst>
      <p:ext uri="{BB962C8B-B14F-4D97-AF65-F5344CB8AC3E}">
        <p14:creationId xmlns:p14="http://schemas.microsoft.com/office/powerpoint/2010/main" val="149984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9191E-6 L 0.06233 0.33711 L 0.12032 0.26035 L 0.18212 0.33711 L 0.24427 1.79191E-6 L 0.22969 0.17988 L 0.30434 0.12717 L 0.36407 1.79191E-6 L 0.43768 0.1378 L 0.48473 1.79191E-6 L 0.579 0.13988 L 0.60521 1.79191E-6 L 0.67257 0.14196 L 0.725 1.79191E-6 L 0.825 0.24763 L 0.84896 1.79191E-6 L 0.90747 0.33711 L 1.11545 -0.13711 " pathEditMode="relative" rAng="0" ptsTypes="FFFFFAFFFFFFFFFFFF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64" y="99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45087E-6 L 0.34723 -0.09294 C 0.42014 -0.11375 0.529 -0.12578 0.64237 -0.12578 C 0.77205 -0.12578 0.87553 -0.11375 0.94827 -0.09294 L 1.29619 -4.45087E-6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09" y="-62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50289E-6 L 0.57483 0.172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3" y="8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260648"/>
            <a:ext cx="7904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Summary: </a:t>
            </a:r>
            <a:r>
              <a:rPr lang="de-DE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Bohmian</a:t>
            </a:r>
            <a:r>
              <a:rPr lang="de-DE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Theory</a:t>
            </a:r>
            <a:r>
              <a:rPr lang="de-DE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de-DE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micro</a:t>
            </a:r>
            <a:r>
              <a:rPr lang="de-DE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de-DE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4598" y="1080940"/>
            <a:ext cx="1184920" cy="1184920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584558" y="1340768"/>
            <a:ext cx="7381513" cy="1815882"/>
            <a:chOff x="584558" y="1340768"/>
            <a:chExt cx="7381513" cy="1815882"/>
          </a:xfrm>
        </p:grpSpPr>
        <p:sp>
          <p:nvSpPr>
            <p:cNvPr id="3" name="Textfeld 2"/>
            <p:cNvSpPr txBox="1"/>
            <p:nvPr/>
          </p:nvSpPr>
          <p:spPr>
            <a:xfrm>
              <a:off x="959025" y="1340768"/>
              <a:ext cx="7007046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err="1" smtClean="0"/>
                <a:t>Strictly</a:t>
              </a:r>
              <a:r>
                <a:rPr lang="de-DE" sz="2800" dirty="0" smtClean="0"/>
                <a:t> for </a:t>
              </a:r>
              <a:r>
                <a:rPr lang="de-DE" sz="2800" dirty="0" err="1" smtClean="0"/>
                <a:t>the</a:t>
              </a:r>
              <a:r>
                <a:rPr lang="de-DE" sz="2800" dirty="0" smtClean="0"/>
                <a:t> </a:t>
              </a:r>
              <a:r>
                <a:rPr lang="de-DE" sz="2800" dirty="0" err="1" smtClean="0">
                  <a:solidFill>
                    <a:srgbClr val="00B050"/>
                  </a:solidFill>
                </a:rPr>
                <a:t>Bohmian</a:t>
              </a:r>
              <a:r>
                <a:rPr lang="de-DE" sz="2800" dirty="0" smtClean="0">
                  <a:solidFill>
                    <a:srgbClr val="00B050"/>
                  </a:solidFill>
                </a:rPr>
                <a:t> </a:t>
              </a:r>
              <a:r>
                <a:rPr lang="de-DE" sz="2800" dirty="0" err="1" smtClean="0">
                  <a:solidFill>
                    <a:srgbClr val="00B050"/>
                  </a:solidFill>
                </a:rPr>
                <a:t>demon</a:t>
              </a:r>
              <a:endParaRPr lang="de-DE" sz="2800" dirty="0" smtClean="0">
                <a:solidFill>
                  <a:srgbClr val="00B050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800" dirty="0" err="1" smtClean="0"/>
                <a:t>else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could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condition</a:t>
              </a:r>
              <a:r>
                <a:rPr lang="de-DE" sz="2800" dirty="0" smtClean="0"/>
                <a:t> on </a:t>
              </a:r>
              <a:r>
                <a:rPr lang="de-DE" sz="2800" dirty="0" err="1" smtClean="0"/>
                <a:t>his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observations</a:t>
              </a:r>
              <a:endParaRPr lang="de-DE" sz="2800" dirty="0" smtClean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800" dirty="0" err="1" smtClean="0"/>
                <a:t>threreby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get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signalling</a:t>
              </a:r>
              <a:endParaRPr lang="de-DE" sz="2800" dirty="0" smtClean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800" dirty="0" err="1" smtClean="0"/>
                <a:t>subsystems</a:t>
              </a:r>
              <a:r>
                <a:rPr lang="de-DE" sz="2800" dirty="0" smtClean="0"/>
                <a:t> out </a:t>
              </a:r>
              <a:r>
                <a:rPr lang="de-DE" sz="2800" dirty="0" err="1" smtClean="0"/>
                <a:t>of</a:t>
              </a:r>
              <a:r>
                <a:rPr lang="de-DE" sz="2800" dirty="0" smtClean="0"/>
                <a:t> Q </a:t>
              </a:r>
              <a:r>
                <a:rPr lang="de-DE" sz="2800" dirty="0" err="1" smtClean="0"/>
                <a:t>equilibrium</a:t>
              </a:r>
              <a:endParaRPr lang="de-DE" sz="2800" dirty="0" smtClean="0"/>
            </a:p>
          </p:txBody>
        </p:sp>
        <p:sp>
          <p:nvSpPr>
            <p:cNvPr id="16" name="Gleichschenkliges Dreieck 15"/>
            <p:cNvSpPr/>
            <p:nvPr/>
          </p:nvSpPr>
          <p:spPr>
            <a:xfrm rot="5400000">
              <a:off x="628922" y="1430138"/>
              <a:ext cx="226305" cy="315034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658779" y="3193812"/>
            <a:ext cx="7607537" cy="523220"/>
            <a:chOff x="584558" y="3193812"/>
            <a:chExt cx="7607537" cy="523220"/>
          </a:xfrm>
        </p:grpSpPr>
        <p:sp>
          <p:nvSpPr>
            <p:cNvPr id="11" name="Textfeld 10"/>
            <p:cNvSpPr txBox="1"/>
            <p:nvPr/>
          </p:nvSpPr>
          <p:spPr>
            <a:xfrm>
              <a:off x="959025" y="3193812"/>
              <a:ext cx="72330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err="1" smtClean="0"/>
                <a:t>Dependent</a:t>
              </a:r>
              <a:r>
                <a:rPr lang="de-DE" sz="2800" dirty="0" smtClean="0"/>
                <a:t> on </a:t>
              </a:r>
              <a:r>
                <a:rPr lang="de-DE" sz="2800" dirty="0" err="1" smtClean="0">
                  <a:solidFill>
                    <a:srgbClr val="0000FF"/>
                  </a:solidFill>
                </a:rPr>
                <a:t>arbitrary</a:t>
              </a:r>
              <a:r>
                <a:rPr lang="de-DE" sz="2800" dirty="0" smtClean="0">
                  <a:solidFill>
                    <a:srgbClr val="0000FF"/>
                  </a:solidFill>
                </a:rPr>
                <a:t> </a:t>
              </a:r>
              <a:r>
                <a:rPr lang="de-DE" sz="2800" dirty="0" err="1" smtClean="0">
                  <a:solidFill>
                    <a:srgbClr val="0000FF"/>
                  </a:solidFill>
                </a:rPr>
                <a:t>choices</a:t>
              </a:r>
              <a:r>
                <a:rPr lang="de-DE" sz="2800" dirty="0" smtClean="0">
                  <a:solidFill>
                    <a:srgbClr val="0000FF"/>
                  </a:solidFill>
                </a:rPr>
                <a:t>  </a:t>
              </a:r>
              <a:r>
                <a:rPr lang="de-DE" sz="2800" dirty="0" smtClean="0"/>
                <a:t>(Nelson,...)</a:t>
              </a:r>
            </a:p>
          </p:txBody>
        </p:sp>
        <p:sp>
          <p:nvSpPr>
            <p:cNvPr id="17" name="Gleichschenkliges Dreieck 16"/>
            <p:cNvSpPr/>
            <p:nvPr/>
          </p:nvSpPr>
          <p:spPr>
            <a:xfrm rot="5400000">
              <a:off x="628922" y="3302346"/>
              <a:ext cx="226305" cy="315034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658779" y="3789040"/>
            <a:ext cx="8235914" cy="954107"/>
            <a:chOff x="584558" y="3789040"/>
            <a:chExt cx="8235914" cy="954107"/>
          </a:xfrm>
        </p:grpSpPr>
        <p:sp>
          <p:nvSpPr>
            <p:cNvPr id="10" name="Textfeld 9"/>
            <p:cNvSpPr txBox="1"/>
            <p:nvPr/>
          </p:nvSpPr>
          <p:spPr>
            <a:xfrm>
              <a:off x="959025" y="3789040"/>
              <a:ext cx="786144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err="1" smtClean="0"/>
                <a:t>Usually</a:t>
              </a:r>
              <a:r>
                <a:rPr lang="de-DE" sz="2800" dirty="0" smtClean="0"/>
                <a:t> </a:t>
              </a:r>
              <a:r>
                <a:rPr lang="de-DE" sz="2800" dirty="0" err="1" smtClean="0">
                  <a:solidFill>
                    <a:srgbClr val="FF3399"/>
                  </a:solidFill>
                </a:rPr>
                <a:t>at</a:t>
              </a:r>
              <a:r>
                <a:rPr lang="de-DE" sz="2800" dirty="0" smtClean="0">
                  <a:solidFill>
                    <a:srgbClr val="FF3399"/>
                  </a:solidFill>
                </a:rPr>
                <a:t> </a:t>
              </a:r>
              <a:r>
                <a:rPr lang="de-DE" sz="2800" dirty="0" err="1" smtClean="0">
                  <a:solidFill>
                    <a:srgbClr val="FF3399"/>
                  </a:solidFill>
                </a:rPr>
                <a:t>odds</a:t>
              </a:r>
              <a:r>
                <a:rPr lang="de-DE" sz="2800" dirty="0" smtClean="0">
                  <a:solidFill>
                    <a:srgbClr val="FF3399"/>
                  </a:solidFill>
                </a:rPr>
                <a:t> </a:t>
              </a:r>
              <a:r>
                <a:rPr lang="de-DE" sz="2800" dirty="0" err="1" smtClean="0">
                  <a:solidFill>
                    <a:srgbClr val="FF3399"/>
                  </a:solidFill>
                </a:rPr>
                <a:t>with</a:t>
              </a:r>
              <a:r>
                <a:rPr lang="de-DE" sz="2800" dirty="0" smtClean="0">
                  <a:solidFill>
                    <a:srgbClr val="FF3399"/>
                  </a:solidFill>
                </a:rPr>
                <a:t> </a:t>
              </a:r>
              <a:r>
                <a:rPr lang="de-DE" sz="2800" dirty="0" err="1" smtClean="0">
                  <a:solidFill>
                    <a:srgbClr val="FF3399"/>
                  </a:solidFill>
                </a:rPr>
                <a:t>physical</a:t>
              </a:r>
              <a:r>
                <a:rPr lang="de-DE" sz="2800" dirty="0" smtClean="0">
                  <a:solidFill>
                    <a:srgbClr val="FF3399"/>
                  </a:solidFill>
                </a:rPr>
                <a:t> </a:t>
              </a:r>
              <a:r>
                <a:rPr lang="de-DE" sz="2800" dirty="0" err="1" smtClean="0">
                  <a:solidFill>
                    <a:srgbClr val="FF3399"/>
                  </a:solidFill>
                </a:rPr>
                <a:t>intuition</a:t>
              </a:r>
              <a:r>
                <a:rPr lang="de-DE" sz="2800" dirty="0">
                  <a:solidFill>
                    <a:srgbClr val="FF3399"/>
                  </a:solidFill>
                </a:rPr>
                <a:t> </a:t>
              </a:r>
              <a:r>
                <a:rPr lang="de-DE" sz="2800" dirty="0" smtClean="0"/>
                <a:t>&amp; </a:t>
              </a:r>
              <a:br>
                <a:rPr lang="de-DE" sz="2800" dirty="0" smtClean="0"/>
              </a:br>
              <a:r>
                <a:rPr lang="de-DE" sz="2800" dirty="0" err="1" smtClean="0"/>
                <a:t>oddly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biased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towards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position</a:t>
              </a:r>
              <a:r>
                <a:rPr lang="de-DE" sz="2800" dirty="0" smtClean="0"/>
                <a:t> vs. </a:t>
              </a:r>
              <a:r>
                <a:rPr lang="de-DE" sz="2800" dirty="0" err="1" smtClean="0"/>
                <a:t>other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physics</a:t>
              </a:r>
              <a:endParaRPr lang="de-DE" sz="2800" dirty="0" smtClean="0"/>
            </a:p>
          </p:txBody>
        </p:sp>
        <p:sp>
          <p:nvSpPr>
            <p:cNvPr id="18" name="Gleichschenkliges Dreieck 17"/>
            <p:cNvSpPr/>
            <p:nvPr/>
          </p:nvSpPr>
          <p:spPr>
            <a:xfrm rot="5400000">
              <a:off x="628922" y="3888692"/>
              <a:ext cx="226305" cy="315034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658779" y="4869160"/>
            <a:ext cx="8133899" cy="1261884"/>
            <a:chOff x="584558" y="4869160"/>
            <a:chExt cx="8133899" cy="1261884"/>
          </a:xfrm>
        </p:grpSpPr>
        <p:sp>
          <p:nvSpPr>
            <p:cNvPr id="14" name="Textfeld 13"/>
            <p:cNvSpPr txBox="1"/>
            <p:nvPr/>
          </p:nvSpPr>
          <p:spPr>
            <a:xfrm>
              <a:off x="959025" y="4869160"/>
              <a:ext cx="7759432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/>
                <a:t>Shelly </a:t>
              </a:r>
              <a:r>
                <a:rPr lang="de-DE" sz="2800" dirty="0" err="1" smtClean="0"/>
                <a:t>to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me</a:t>
              </a:r>
              <a:r>
                <a:rPr lang="de-DE" sz="2800" dirty="0" smtClean="0"/>
                <a:t> (Bielefeld`13)</a:t>
              </a:r>
              <a:br>
                <a:rPr lang="de-DE" sz="2800" dirty="0" smtClean="0"/>
              </a:br>
              <a:r>
                <a:rPr lang="de-DE" sz="2400" dirty="0" err="1" smtClean="0"/>
                <a:t>You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as</a:t>
              </a:r>
              <a:r>
                <a:rPr lang="de-DE" sz="2400" dirty="0" smtClean="0"/>
                <a:t> an </a:t>
              </a:r>
              <a:r>
                <a:rPr lang="de-DE" sz="2400" dirty="0" err="1" smtClean="0"/>
                <a:t>operationalist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should</a:t>
              </a:r>
              <a:r>
                <a:rPr lang="de-DE" sz="2400" dirty="0" smtClean="0"/>
                <a:t> not </a:t>
              </a:r>
              <a:r>
                <a:rPr lang="de-DE" sz="2400" dirty="0" err="1" smtClean="0"/>
                <a:t>complain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about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our</a:t>
              </a:r>
              <a:r>
                <a:rPr lang="de-DE" sz="2400" dirty="0" smtClean="0"/>
                <a:t> </a:t>
              </a:r>
              <a:br>
                <a:rPr lang="de-DE" sz="2400" dirty="0" smtClean="0"/>
              </a:br>
              <a:r>
                <a:rPr lang="de-DE" sz="2400" dirty="0" smtClean="0"/>
                <a:t>not </a:t>
              </a:r>
              <a:r>
                <a:rPr lang="de-DE" sz="2400" dirty="0" err="1" smtClean="0"/>
                <a:t>taking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spin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seriously</a:t>
              </a:r>
              <a:r>
                <a:rPr lang="de-DE" sz="2400" dirty="0" smtClean="0"/>
                <a:t>: For </a:t>
              </a:r>
              <a:r>
                <a:rPr lang="de-DE" sz="2400" dirty="0" err="1" smtClean="0"/>
                <a:t>you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nothing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is</a:t>
              </a:r>
              <a:r>
                <a:rPr lang="de-DE" sz="2400" dirty="0" smtClean="0"/>
                <a:t> real.</a:t>
              </a:r>
            </a:p>
          </p:txBody>
        </p:sp>
        <p:sp>
          <p:nvSpPr>
            <p:cNvPr id="19" name="Gleichschenkliges Dreieck 18"/>
            <p:cNvSpPr/>
            <p:nvPr/>
          </p:nvSpPr>
          <p:spPr>
            <a:xfrm rot="5400000">
              <a:off x="628922" y="4968812"/>
              <a:ext cx="226305" cy="315034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971600" y="6165304"/>
            <a:ext cx="783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Me</a:t>
            </a:r>
            <a:r>
              <a:rPr lang="de-DE" sz="2800" dirty="0" smtClean="0"/>
              <a:t> (</a:t>
            </a:r>
            <a:r>
              <a:rPr lang="de-DE" sz="2800" dirty="0" err="1" smtClean="0"/>
              <a:t>now</a:t>
            </a:r>
            <a:r>
              <a:rPr lang="de-DE" sz="2800" dirty="0" smtClean="0"/>
              <a:t>): </a:t>
            </a:r>
            <a:r>
              <a:rPr lang="de-DE" sz="2400" dirty="0" err="1" smtClean="0"/>
              <a:t>Why</a:t>
            </a:r>
            <a:r>
              <a:rPr lang="de-DE" sz="2400" dirty="0" smtClean="0"/>
              <a:t> not </a:t>
            </a:r>
            <a:r>
              <a:rPr lang="de-DE" sz="2400" dirty="0" err="1" smtClean="0"/>
              <a:t>be</a:t>
            </a:r>
            <a:r>
              <a:rPr lang="de-DE" sz="2400" dirty="0" smtClean="0"/>
              <a:t> an </a:t>
            </a:r>
            <a:r>
              <a:rPr lang="de-DE" sz="2400" dirty="0" err="1" smtClean="0"/>
              <a:t>atheist</a:t>
            </a:r>
            <a:r>
              <a:rPr lang="de-DE" sz="2400" dirty="0" smtClean="0"/>
              <a:t> </a:t>
            </a:r>
            <a:r>
              <a:rPr lang="de-DE" sz="2400" dirty="0" err="1" smtClean="0"/>
              <a:t>about</a:t>
            </a:r>
            <a:r>
              <a:rPr lang="de-DE" sz="2400" dirty="0" smtClean="0"/>
              <a:t> just </a:t>
            </a:r>
            <a:r>
              <a:rPr lang="de-DE" sz="2400" dirty="0" err="1" smtClean="0"/>
              <a:t>one</a:t>
            </a:r>
            <a:r>
              <a:rPr lang="de-DE" sz="2400" dirty="0" smtClean="0"/>
              <a:t> </a:t>
            </a:r>
            <a:r>
              <a:rPr lang="de-DE" sz="2400" dirty="0" err="1" smtClean="0"/>
              <a:t>more</a:t>
            </a:r>
            <a:r>
              <a:rPr lang="de-DE" sz="24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217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70264" y="260648"/>
            <a:ext cx="78021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de-DE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Bohmian</a:t>
            </a:r>
            <a:r>
              <a:rPr lang="de-DE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Theory</a:t>
            </a:r>
            <a:r>
              <a:rPr lang="de-DE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de-DE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Experiments  II</a:t>
            </a:r>
            <a:endParaRPr lang="de-DE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27225" y="1628800"/>
            <a:ext cx="6960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Use</a:t>
            </a:r>
            <a:r>
              <a:rPr lang="de-DE" sz="2800" dirty="0" smtClean="0"/>
              <a:t> strong </a:t>
            </a:r>
            <a:r>
              <a:rPr lang="de-DE" sz="2800" dirty="0" err="1" smtClean="0">
                <a:solidFill>
                  <a:srgbClr val="0000FF"/>
                </a:solidFill>
              </a:rPr>
              <a:t>assumptions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 err="1" smtClean="0"/>
              <a:t>about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form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</a:p>
          <a:p>
            <a:r>
              <a:rPr lang="de-DE" sz="2800" dirty="0" smtClean="0">
                <a:sym typeface="Symbol"/>
              </a:rPr>
              <a:t> after </a:t>
            </a:r>
            <a:r>
              <a:rPr lang="de-DE" sz="2800" dirty="0" err="1" smtClean="0">
                <a:sym typeface="Symbol"/>
              </a:rPr>
              <a:t>the</a:t>
            </a:r>
            <a:r>
              <a:rPr lang="de-DE" sz="2800" dirty="0">
                <a:sym typeface="Symbol"/>
              </a:rPr>
              <a:t> </a:t>
            </a:r>
            <a:r>
              <a:rPr lang="de-DE" sz="2800" dirty="0" err="1" smtClean="0">
                <a:sym typeface="Symbol"/>
              </a:rPr>
              <a:t>experiment</a:t>
            </a:r>
            <a:r>
              <a:rPr lang="de-DE" sz="2800" dirty="0" smtClean="0">
                <a:sym typeface="Symbol"/>
              </a:rPr>
              <a:t>: </a:t>
            </a:r>
            <a:endParaRPr lang="de-DE" sz="28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395536" y="5501699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No</a:t>
            </a:r>
            <a:r>
              <a:rPr lang="de-DE" sz="2800" dirty="0" smtClean="0"/>
              <a:t> </a:t>
            </a:r>
            <a:r>
              <a:rPr lang="de-DE" sz="2800" dirty="0" err="1" smtClean="0"/>
              <a:t>need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follow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trajectories</a:t>
            </a:r>
            <a:r>
              <a:rPr lang="de-DE" sz="2800" dirty="0" smtClean="0"/>
              <a:t>.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395536" y="2776137"/>
            <a:ext cx="8568952" cy="2253882"/>
            <a:chOff x="395536" y="2776137"/>
            <a:chExt cx="8568952" cy="22538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feld 5"/>
                <p:cNvSpPr txBox="1"/>
                <p:nvPr/>
              </p:nvSpPr>
              <p:spPr>
                <a:xfrm>
                  <a:off x="1141513" y="3645024"/>
                  <a:ext cx="7822975" cy="13849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  <a:ea typeface="Cambria Math"/>
                        </a:rPr>
                        <m:t>Ψ</m:t>
                      </m:r>
                      <m:r>
                        <a:rPr lang="de-DE" sz="2800" b="0" i="1" smtClean="0">
                          <a:latin typeface="Cambria Math"/>
                          <a:ea typeface="Cambria Math"/>
                        </a:rPr>
                        <m:t>′=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2800" i="1" smtClean="0">
                                  <a:latin typeface="Cambria Math"/>
                                  <a:ea typeface="Cambria Math"/>
                                </a:rPr>
                                <m:t>⨂</m:t>
                              </m:r>
                              <m:r>
                                <a:rPr lang="de-DE" sz="2800" i="1" smtClean="0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   </m:t>
                          </m:r>
                          <m:r>
                            <a:rPr lang="de-DE" sz="280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nary>
                      <m:r>
                        <a:rPr lang="de-DE" sz="2800" b="0" i="1" smtClean="0">
                          <a:latin typeface="Cambria Math"/>
                          <a:ea typeface="Cambria Math"/>
                        </a:rPr>
                        <m:t>  </m:t>
                      </m:r>
                    </m:oMath>
                  </a14:m>
                  <a:r>
                    <a:rPr lang="de-DE" sz="2800" dirty="0" err="1" smtClean="0"/>
                    <a:t>System</a:t>
                  </a:r>
                  <a:r>
                    <a:rPr lang="de-DE" sz="2800" dirty="0" err="1" smtClean="0">
                      <a:sym typeface="Symbol"/>
                    </a:rPr>
                    <a:t></a:t>
                  </a:r>
                  <a:r>
                    <a:rPr lang="de-DE" sz="2800" dirty="0" err="1" smtClean="0"/>
                    <a:t>Apparatus</a:t>
                  </a:r>
                  <a:endParaRPr lang="de-DE" sz="2800" dirty="0" smtClean="0"/>
                </a:p>
                <a:p>
                  <a:r>
                    <a:rPr lang="de-DE" sz="2800" dirty="0" smtClean="0"/>
                    <a:t>    </a:t>
                  </a:r>
                  <a:r>
                    <a:rPr lang="de-DE" sz="2800" dirty="0" err="1" smtClean="0"/>
                    <a:t>with</a:t>
                  </a:r>
                  <a:r>
                    <a:rPr lang="de-DE" sz="2800" dirty="0" smtClean="0"/>
                    <a:t> </a:t>
                  </a:r>
                  <a:r>
                    <a:rPr lang="de-DE" sz="2800" dirty="0" smtClean="0">
                      <a:sym typeface="Symbol"/>
                    </a:rPr>
                    <a:t></a:t>
                  </a:r>
                  <a:r>
                    <a:rPr lang="de-DE" sz="2800" baseline="-25000" dirty="0" smtClean="0">
                      <a:sym typeface="Symbol"/>
                    </a:rPr>
                    <a:t></a:t>
                  </a:r>
                  <a:r>
                    <a:rPr lang="de-DE" sz="2800" dirty="0" smtClean="0">
                      <a:sym typeface="Symbol"/>
                    </a:rPr>
                    <a:t> </a:t>
                  </a:r>
                  <a:r>
                    <a:rPr lang="de-DE" sz="2800" dirty="0" err="1" smtClean="0">
                      <a:sym typeface="Symbol"/>
                    </a:rPr>
                    <a:t>macroscopically</a:t>
                  </a:r>
                  <a:r>
                    <a:rPr lang="de-DE" sz="2800" dirty="0" smtClean="0">
                      <a:sym typeface="Symbol"/>
                    </a:rPr>
                    <a:t> </a:t>
                  </a:r>
                  <a:r>
                    <a:rPr lang="de-DE" sz="2800" dirty="0" err="1" smtClean="0">
                      <a:sym typeface="Symbol"/>
                    </a:rPr>
                    <a:t>distinct</a:t>
                  </a:r>
                  <a:endParaRPr lang="de-DE" sz="2800" dirty="0" smtClean="0">
                    <a:sym typeface="Symbol"/>
                  </a:endParaRPr>
                </a:p>
                <a:p>
                  <a:r>
                    <a:rPr lang="de-DE" sz="2800" dirty="0" smtClean="0">
                      <a:sym typeface="Symbol"/>
                    </a:rPr>
                    <a:t>    and </a:t>
                  </a:r>
                  <a:r>
                    <a:rPr lang="de-DE" sz="2800" dirty="0" err="1" smtClean="0">
                      <a:sym typeface="Symbol"/>
                    </a:rPr>
                    <a:t>with</a:t>
                  </a:r>
                  <a:r>
                    <a:rPr lang="de-DE" sz="2800" dirty="0" smtClean="0">
                      <a:sym typeface="Symbol"/>
                    </a:rPr>
                    <a:t> </a:t>
                  </a:r>
                  <a:r>
                    <a:rPr lang="de-DE" sz="2800" dirty="0" err="1" smtClean="0">
                      <a:solidFill>
                        <a:srgbClr val="0000FF"/>
                      </a:solidFill>
                      <a:sym typeface="Symbol"/>
                    </a:rPr>
                    <a:t>forever</a:t>
                  </a:r>
                  <a:r>
                    <a:rPr lang="de-DE" sz="2800" dirty="0" smtClean="0">
                      <a:solidFill>
                        <a:srgbClr val="0000FF"/>
                      </a:solidFill>
                      <a:sym typeface="Symbol"/>
                    </a:rPr>
                    <a:t> </a:t>
                  </a:r>
                  <a:r>
                    <a:rPr lang="de-DE" sz="2800" dirty="0" err="1" smtClean="0">
                      <a:solidFill>
                        <a:srgbClr val="0000FF"/>
                      </a:solidFill>
                      <a:sym typeface="Symbol"/>
                    </a:rPr>
                    <a:t>disjoint</a:t>
                  </a:r>
                  <a:r>
                    <a:rPr lang="de-DE" sz="2800" dirty="0" smtClean="0">
                      <a:solidFill>
                        <a:srgbClr val="0000FF"/>
                      </a:solidFill>
                      <a:sym typeface="Symbol"/>
                    </a:rPr>
                    <a:t> </a:t>
                  </a:r>
                  <a:r>
                    <a:rPr lang="de-DE" sz="2800" dirty="0" err="1" smtClean="0">
                      <a:solidFill>
                        <a:srgbClr val="0000FF"/>
                      </a:solidFill>
                      <a:sym typeface="Symbol"/>
                    </a:rPr>
                    <a:t>configuration</a:t>
                  </a:r>
                  <a:r>
                    <a:rPr lang="de-DE" sz="2800" dirty="0" smtClean="0">
                      <a:solidFill>
                        <a:srgbClr val="0000FF"/>
                      </a:solidFill>
                      <a:sym typeface="Symbol"/>
                    </a:rPr>
                    <a:t> </a:t>
                  </a:r>
                  <a:r>
                    <a:rPr lang="de-DE" sz="2800" dirty="0" err="1" smtClean="0">
                      <a:solidFill>
                        <a:srgbClr val="0000FF"/>
                      </a:solidFill>
                      <a:sym typeface="Symbol"/>
                    </a:rPr>
                    <a:t>support</a:t>
                  </a:r>
                  <a:endParaRPr lang="de-DE" sz="280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feld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513" y="3645024"/>
                  <a:ext cx="7822975" cy="138499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4405" r="-389" b="-1145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feld 10"/>
            <p:cNvSpPr txBox="1"/>
            <p:nvPr/>
          </p:nvSpPr>
          <p:spPr>
            <a:xfrm>
              <a:off x="395536" y="2776137"/>
              <a:ext cx="830227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/>
                <a:t>These </a:t>
              </a:r>
              <a:r>
                <a:rPr lang="de-DE" sz="2800" dirty="0" err="1" smtClean="0"/>
                <a:t>are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mostly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copied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from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the</a:t>
              </a:r>
              <a:r>
                <a:rPr lang="de-DE" sz="2800" dirty="0" smtClean="0"/>
                <a:t> formal </a:t>
              </a:r>
              <a:r>
                <a:rPr lang="de-DE" sz="2800" dirty="0" err="1" smtClean="0"/>
                <a:t>theory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of</a:t>
              </a:r>
              <a:r>
                <a:rPr lang="de-DE" sz="2800" dirty="0" smtClean="0"/>
                <a:t> </a:t>
              </a:r>
              <a:br>
                <a:rPr lang="de-DE" sz="2800" dirty="0" smtClean="0"/>
              </a:br>
              <a:r>
                <a:rPr lang="de-DE" sz="2800" dirty="0" err="1" smtClean="0"/>
                <a:t>measurement</a:t>
              </a:r>
              <a:r>
                <a:rPr lang="de-DE" sz="2800" dirty="0" smtClean="0"/>
                <a:t> </a:t>
              </a:r>
              <a:r>
                <a:rPr lang="de-DE" sz="2400" dirty="0" smtClean="0"/>
                <a:t>(von Neumann, Busch/Lahti/</a:t>
              </a:r>
              <a:r>
                <a:rPr lang="de-DE" sz="2400" dirty="0" err="1" smtClean="0"/>
                <a:t>Mittelstaedt</a:t>
              </a:r>
              <a:r>
                <a:rPr lang="de-DE" sz="2400" dirty="0" smtClean="0"/>
                <a:t>...)</a:t>
              </a: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395536" y="6218148"/>
            <a:ext cx="779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When</a:t>
            </a:r>
            <a:r>
              <a:rPr lang="de-DE" sz="2800" dirty="0" smtClean="0"/>
              <a:t> </a:t>
            </a:r>
            <a:r>
              <a:rPr lang="de-DE" sz="2800" dirty="0" err="1" smtClean="0"/>
              <a:t>transition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a fast </a:t>
            </a:r>
            <a:r>
              <a:rPr lang="de-DE" sz="2800" dirty="0" err="1" smtClean="0"/>
              <a:t>unitary</a:t>
            </a:r>
            <a:r>
              <a:rPr lang="de-DE" sz="2800" dirty="0" smtClean="0"/>
              <a:t>: </a:t>
            </a:r>
            <a:r>
              <a:rPr lang="de-DE" sz="2800" dirty="0" err="1" smtClean="0"/>
              <a:t>get</a:t>
            </a:r>
            <a:r>
              <a:rPr lang="de-DE" sz="2800" dirty="0" smtClean="0"/>
              <a:t> </a:t>
            </a:r>
            <a:r>
              <a:rPr lang="de-DE" sz="2800" dirty="0" err="1" smtClean="0"/>
              <a:t>collapse</a:t>
            </a:r>
            <a:endParaRPr lang="de-DE" sz="28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427225" y="912433"/>
            <a:ext cx="3627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ariXiv</a:t>
            </a:r>
            <a:r>
              <a:rPr lang="de-DE" sz="2400" dirty="0" smtClean="0"/>
              <a:t>: </a:t>
            </a:r>
            <a:r>
              <a:rPr lang="de-DE" sz="2400" dirty="0" err="1" smtClean="0"/>
              <a:t>quant-ph</a:t>
            </a:r>
            <a:r>
              <a:rPr lang="de-DE" sz="2400" dirty="0" smtClean="0"/>
              <a:t>/0308038</a:t>
            </a:r>
          </a:p>
        </p:txBody>
      </p:sp>
    </p:spTree>
    <p:extLst>
      <p:ext uri="{BB962C8B-B14F-4D97-AF65-F5344CB8AC3E}">
        <p14:creationId xmlns:p14="http://schemas.microsoft.com/office/powerpoint/2010/main" val="21654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70264" y="260648"/>
            <a:ext cx="78021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de-DE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Bohmian</a:t>
            </a:r>
            <a:r>
              <a:rPr lang="de-DE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Theory</a:t>
            </a:r>
            <a:r>
              <a:rPr lang="de-DE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de-DE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Experiments  II</a:t>
            </a:r>
            <a:endParaRPr lang="de-DE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427984" y="903418"/>
            <a:ext cx="4424609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 smtClean="0"/>
              <a:t>7: Genuine </a:t>
            </a:r>
            <a:r>
              <a:rPr lang="de-DE" sz="2800" dirty="0" err="1" smtClean="0"/>
              <a:t>Measurements</a:t>
            </a:r>
            <a:endParaRPr lang="de-DE" sz="28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427225" y="912433"/>
            <a:ext cx="3627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ariXiv</a:t>
            </a:r>
            <a:r>
              <a:rPr lang="de-DE" sz="2400" dirty="0" smtClean="0"/>
              <a:t>: </a:t>
            </a:r>
            <a:r>
              <a:rPr lang="de-DE" sz="2400" dirty="0" err="1" smtClean="0"/>
              <a:t>quant-ph</a:t>
            </a:r>
            <a:r>
              <a:rPr lang="de-DE" sz="2400" dirty="0" smtClean="0"/>
              <a:t>/0308038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03425" y="1628800"/>
            <a:ext cx="8283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Necessary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</a:t>
            </a:r>
            <a:r>
              <a:rPr lang="de-DE" sz="2400" dirty="0" smtClean="0"/>
              <a:t> for </a:t>
            </a:r>
            <a:r>
              <a:rPr lang="de-DE" sz="2400" dirty="0" err="1" smtClean="0"/>
              <a:t>measurability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a </a:t>
            </a:r>
            <a:r>
              <a:rPr lang="de-DE" sz="2400" dirty="0" err="1" smtClean="0"/>
              <a:t>random</a:t>
            </a:r>
            <a:r>
              <a:rPr lang="de-DE" sz="2400" dirty="0" smtClean="0"/>
              <a:t> variable: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</a:t>
            </a:r>
            <a:r>
              <a:rPr lang="de-DE" sz="2400" dirty="0" err="1" smtClean="0"/>
              <a:t>outcome</a:t>
            </a:r>
            <a:r>
              <a:rPr lang="de-DE" sz="2400" dirty="0" smtClean="0"/>
              <a:t> </a:t>
            </a:r>
            <a:r>
              <a:rPr lang="de-DE" sz="2400" dirty="0" err="1" smtClean="0"/>
              <a:t>probability</a:t>
            </a:r>
            <a:r>
              <a:rPr lang="de-DE" sz="2400" dirty="0" smtClean="0"/>
              <a:t> </a:t>
            </a:r>
            <a:r>
              <a:rPr lang="de-DE" sz="2400" dirty="0" err="1" smtClean="0"/>
              <a:t>distribution</a:t>
            </a:r>
            <a:r>
              <a:rPr lang="de-DE" sz="2400" dirty="0" smtClean="0"/>
              <a:t>= </a:t>
            </a:r>
            <a:r>
              <a:rPr lang="de-DE" sz="2400" dirty="0" err="1" smtClean="0"/>
              <a:t>sesquilinear</a:t>
            </a:r>
            <a:r>
              <a:rPr lang="de-DE" sz="2400" dirty="0" smtClean="0"/>
              <a:t> in </a:t>
            </a:r>
            <a:r>
              <a:rPr lang="de-DE" sz="2400" dirty="0" smtClean="0">
                <a:sym typeface="Symbol"/>
              </a:rPr>
              <a:t></a:t>
            </a:r>
            <a:endParaRPr lang="de-DE" sz="24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403425" y="2525995"/>
            <a:ext cx="8722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“... </a:t>
            </a:r>
            <a:r>
              <a:rPr lang="de-DE" sz="2400" dirty="0" err="1" smtClean="0"/>
              <a:t>neither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velocity</a:t>
            </a:r>
            <a:r>
              <a:rPr lang="de-DE" sz="2400" dirty="0" smtClean="0"/>
              <a:t> </a:t>
            </a:r>
            <a:r>
              <a:rPr lang="de-DE" sz="2400" dirty="0" err="1" smtClean="0"/>
              <a:t>nor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wave</a:t>
            </a:r>
            <a:r>
              <a:rPr lang="de-DE" sz="2400" dirty="0" smtClean="0"/>
              <a:t> </a:t>
            </a:r>
            <a:r>
              <a:rPr lang="de-DE" sz="2400" dirty="0" err="1" smtClean="0"/>
              <a:t>function</a:t>
            </a:r>
            <a:r>
              <a:rPr lang="de-DE" sz="2400" dirty="0" smtClean="0"/>
              <a:t> [</a:t>
            </a:r>
            <a:r>
              <a:rPr lang="de-DE" sz="2400" dirty="0" err="1" smtClean="0"/>
              <a:t>nor</a:t>
            </a:r>
            <a:r>
              <a:rPr lang="de-DE" sz="2400" dirty="0" smtClean="0"/>
              <a:t> </a:t>
            </a:r>
            <a:r>
              <a:rPr lang="de-DE" sz="2400" dirty="0" err="1" smtClean="0"/>
              <a:t>any</a:t>
            </a:r>
            <a:r>
              <a:rPr lang="de-DE" sz="2400" dirty="0" smtClean="0"/>
              <a:t> multitime</a:t>
            </a:r>
            <a:br>
              <a:rPr lang="de-DE" sz="2400" dirty="0" smtClean="0"/>
            </a:br>
            <a:r>
              <a:rPr lang="de-DE" sz="2400" dirty="0" smtClean="0"/>
              <a:t>     </a:t>
            </a:r>
            <a:r>
              <a:rPr lang="de-DE" sz="2400" dirty="0" err="1" smtClean="0"/>
              <a:t>trajectory</a:t>
            </a:r>
            <a:r>
              <a:rPr lang="de-DE" sz="2400" dirty="0" smtClean="0"/>
              <a:t> </a:t>
            </a:r>
            <a:r>
              <a:rPr lang="de-DE" sz="2400" dirty="0" err="1" smtClean="0"/>
              <a:t>property</a:t>
            </a:r>
            <a:r>
              <a:rPr lang="de-DE" sz="2400" dirty="0" smtClean="0"/>
              <a:t>]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measurable</a:t>
            </a:r>
            <a:r>
              <a:rPr lang="de-DE" sz="2400" dirty="0" smtClean="0"/>
              <a:t>“ 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129819" y="3933056"/>
            <a:ext cx="8834669" cy="2304256"/>
            <a:chOff x="129819" y="3933056"/>
            <a:chExt cx="8834669" cy="2304256"/>
          </a:xfrm>
        </p:grpSpPr>
        <p:grpSp>
          <p:nvGrpSpPr>
            <p:cNvPr id="8" name="Gruppieren 7"/>
            <p:cNvGrpSpPr/>
            <p:nvPr/>
          </p:nvGrpSpPr>
          <p:grpSpPr>
            <a:xfrm>
              <a:off x="129819" y="4057908"/>
              <a:ext cx="8815234" cy="2035388"/>
              <a:chOff x="-123511" y="4057908"/>
              <a:chExt cx="8815234" cy="2035388"/>
            </a:xfrm>
          </p:grpSpPr>
          <p:sp>
            <p:nvSpPr>
              <p:cNvPr id="6" name="Textfeld 5"/>
              <p:cNvSpPr txBox="1"/>
              <p:nvPr/>
            </p:nvSpPr>
            <p:spPr>
              <a:xfrm>
                <a:off x="-123511" y="4057908"/>
                <a:ext cx="88152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2800" b="1" dirty="0" err="1" smtClean="0"/>
                  <a:t>Empirically</a:t>
                </a:r>
                <a:r>
                  <a:rPr lang="de-DE" sz="2800" b="1" dirty="0" smtClean="0"/>
                  <a:t> </a:t>
                </a:r>
                <a:r>
                  <a:rPr lang="de-DE" sz="2800" b="1" dirty="0" err="1" smtClean="0"/>
                  <a:t>accessible</a:t>
                </a:r>
                <a:r>
                  <a:rPr lang="de-DE" sz="2800" b="1" dirty="0" smtClean="0"/>
                  <a:t> </a:t>
                </a:r>
                <a:r>
                  <a:rPr lang="de-DE" sz="2800" b="1" dirty="0" err="1" smtClean="0"/>
                  <a:t>part</a:t>
                </a:r>
                <a:r>
                  <a:rPr lang="de-DE" sz="2800" b="1" dirty="0" smtClean="0"/>
                  <a:t> </a:t>
                </a:r>
                <a:r>
                  <a:rPr lang="de-DE" sz="2800" b="1" dirty="0" err="1" smtClean="0"/>
                  <a:t>of</a:t>
                </a:r>
                <a:r>
                  <a:rPr lang="de-DE" sz="2800" b="1" dirty="0" smtClean="0"/>
                  <a:t> </a:t>
                </a:r>
                <a:r>
                  <a:rPr lang="de-DE" sz="2800" b="1" dirty="0" err="1" smtClean="0"/>
                  <a:t>Bohmian</a:t>
                </a:r>
                <a:r>
                  <a:rPr lang="de-DE" sz="2800" b="1" dirty="0" smtClean="0"/>
                  <a:t> </a:t>
                </a:r>
                <a:r>
                  <a:rPr lang="de-DE" sz="2800" b="1" dirty="0" err="1" smtClean="0"/>
                  <a:t>Me</a:t>
                </a:r>
                <a:r>
                  <a:rPr lang="de-DE" sz="2800" b="1" dirty="0" err="1"/>
                  <a:t>c</a:t>
                </a:r>
                <a:r>
                  <a:rPr lang="de-DE" sz="2800" b="1" dirty="0" err="1" smtClean="0"/>
                  <a:t>hanics</a:t>
                </a:r>
                <a:endParaRPr lang="de-DE" sz="2800" b="1" dirty="0" smtClean="0"/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384915" y="5570076"/>
                <a:ext cx="57983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2800" b="1" dirty="0" smtClean="0"/>
                  <a:t>Operational Quantum </a:t>
                </a:r>
                <a:r>
                  <a:rPr lang="de-DE" sz="2800" b="1" dirty="0" err="1" smtClean="0"/>
                  <a:t>Mechanics</a:t>
                </a:r>
                <a:endParaRPr lang="de-DE" sz="2800" b="1" dirty="0" smtClean="0"/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>
                <a:off x="3892012" y="4509120"/>
                <a:ext cx="78418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 smtClean="0"/>
                  <a:t>=</a:t>
                </a:r>
              </a:p>
            </p:txBody>
          </p:sp>
        </p:grpSp>
        <p:sp>
          <p:nvSpPr>
            <p:cNvPr id="11" name="Rechteck 10"/>
            <p:cNvSpPr/>
            <p:nvPr/>
          </p:nvSpPr>
          <p:spPr bwMode="auto">
            <a:xfrm>
              <a:off x="179512" y="3933056"/>
              <a:ext cx="8784976" cy="230425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12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70264" y="260648"/>
            <a:ext cx="46046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de-DE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</a:t>
            </a:r>
            <a:r>
              <a:rPr lang="de-DE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Bohmian</a:t>
            </a:r>
            <a:r>
              <a:rPr lang="de-DE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piece</a:t>
            </a:r>
            <a:r>
              <a:rPr lang="de-DE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de-DE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de-DE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860032" y="260648"/>
            <a:ext cx="40147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de-DE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False</a:t>
            </a:r>
            <a:r>
              <a:rPr lang="de-DE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Advertising</a:t>
            </a:r>
            <a:endParaRPr lang="de-DE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6" y="1196752"/>
            <a:ext cx="896271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Goldstein (Stanford </a:t>
            </a:r>
            <a:r>
              <a:rPr lang="de-DE" sz="2800" dirty="0" err="1" smtClean="0"/>
              <a:t>Encyclopedia</a:t>
            </a:r>
            <a:r>
              <a:rPr lang="de-DE" sz="2800" dirty="0" smtClean="0"/>
              <a:t> 2013):</a:t>
            </a:r>
          </a:p>
          <a:p>
            <a:pPr marL="268288" lvl="1"/>
            <a:r>
              <a:rPr lang="en-US" sz="2400" dirty="0" smtClean="0"/>
              <a:t>“In </a:t>
            </a:r>
            <a:r>
              <a:rPr lang="en-US" sz="2400" dirty="0"/>
              <a:t>fact, quite recently </a:t>
            </a:r>
            <a:r>
              <a:rPr lang="en-US" sz="2400" dirty="0" err="1"/>
              <a:t>Kocsis</a:t>
            </a:r>
            <a:r>
              <a:rPr lang="en-US" sz="2400" dirty="0"/>
              <a:t> et al. (2011) have used </a:t>
            </a:r>
            <a:endParaRPr lang="en-US" sz="2400" dirty="0" smtClean="0"/>
          </a:p>
          <a:p>
            <a:pPr marL="268288" lvl="1"/>
            <a:r>
              <a:rPr lang="en-US" sz="2400" dirty="0" smtClean="0"/>
              <a:t>weak measurements </a:t>
            </a:r>
            <a:r>
              <a:rPr lang="en-US" sz="2400" dirty="0"/>
              <a:t>to reconstruct the trajectories for single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photons “</a:t>
            </a:r>
            <a:r>
              <a:rPr lang="en-US" sz="2400" dirty="0"/>
              <a:t>as they undergo two-slit interference,” finding </a:t>
            </a:r>
            <a:endParaRPr lang="en-US" sz="2400" dirty="0" smtClean="0"/>
          </a:p>
          <a:p>
            <a:pPr marL="268288" lvl="1"/>
            <a:r>
              <a:rPr lang="en-US" sz="2400" dirty="0" smtClean="0"/>
              <a:t>“</a:t>
            </a:r>
            <a:r>
              <a:rPr lang="en-US" sz="2400" dirty="0"/>
              <a:t>those predicted </a:t>
            </a:r>
            <a:r>
              <a:rPr lang="en-US" sz="2400" dirty="0" smtClean="0"/>
              <a:t>in </a:t>
            </a:r>
            <a:r>
              <a:rPr lang="en-US" sz="2400" dirty="0"/>
              <a:t>the Bohm-de Broglie interpretation of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quantum </a:t>
            </a:r>
            <a:r>
              <a:rPr lang="en-US" sz="2400" dirty="0"/>
              <a:t>mechanics.”</a:t>
            </a:r>
            <a:r>
              <a:rPr lang="de-DE" sz="2400" dirty="0" smtClean="0"/>
              <a:t>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95536" y="3867432"/>
            <a:ext cx="8549456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Dürr&amp;Lazarovici</a:t>
            </a:r>
            <a:r>
              <a:rPr lang="de-DE" sz="2800" dirty="0" smtClean="0"/>
              <a:t>  (</a:t>
            </a:r>
            <a:r>
              <a:rPr lang="de-DE" sz="2800" dirty="0" err="1" smtClean="0"/>
              <a:t>Esfeld</a:t>
            </a:r>
            <a:r>
              <a:rPr lang="de-DE" sz="2800" dirty="0" smtClean="0"/>
              <a:t> </a:t>
            </a:r>
            <a:r>
              <a:rPr lang="de-DE" sz="2800" dirty="0" err="1" smtClean="0"/>
              <a:t>volume</a:t>
            </a:r>
            <a:r>
              <a:rPr lang="de-DE" sz="2800" dirty="0" smtClean="0"/>
              <a:t>, 2013):</a:t>
            </a:r>
          </a:p>
          <a:p>
            <a:pPr marL="268288" lvl="1"/>
            <a:r>
              <a:rPr lang="en-US" sz="2400" dirty="0" smtClean="0"/>
              <a:t>“There is, however, the possibility, using ”weak </a:t>
            </a:r>
            <a:br>
              <a:rPr lang="en-US" sz="2400" dirty="0" smtClean="0"/>
            </a:br>
            <a:r>
              <a:rPr lang="en-US" sz="2400" dirty="0" smtClean="0"/>
              <a:t>measurements” [...] to reconstruct experimentally the </a:t>
            </a:r>
          </a:p>
          <a:p>
            <a:pPr marL="268288" lvl="1"/>
            <a:r>
              <a:rPr lang="en-US" sz="2400" dirty="0" smtClean="0"/>
              <a:t>trajectories of the particles. Just recently this was achieved </a:t>
            </a:r>
            <a:br>
              <a:rPr lang="en-US" sz="2400" dirty="0" smtClean="0"/>
            </a:br>
            <a:r>
              <a:rPr lang="en-US" sz="2400" dirty="0" smtClean="0"/>
              <a:t>for the </a:t>
            </a:r>
            <a:r>
              <a:rPr lang="de-DE" sz="2400" dirty="0" err="1" smtClean="0"/>
              <a:t>famous</a:t>
            </a:r>
            <a:r>
              <a:rPr lang="de-DE" sz="2400" dirty="0" smtClean="0"/>
              <a:t> double-</a:t>
            </a:r>
            <a:r>
              <a:rPr lang="de-DE" sz="2400" dirty="0" err="1" smtClean="0"/>
              <a:t>slit</a:t>
            </a:r>
            <a:r>
              <a:rPr lang="de-DE" sz="2400" dirty="0" smtClean="0"/>
              <a:t> </a:t>
            </a:r>
            <a:r>
              <a:rPr lang="de-DE" sz="2400" dirty="0" err="1" smtClean="0"/>
              <a:t>experiment</a:t>
            </a:r>
            <a:r>
              <a:rPr lang="de-DE" sz="2400" dirty="0" smtClean="0"/>
              <a:t>.“ </a:t>
            </a:r>
          </a:p>
        </p:txBody>
      </p:sp>
    </p:spTree>
    <p:extLst>
      <p:ext uri="{BB962C8B-B14F-4D97-AF65-F5344CB8AC3E}">
        <p14:creationId xmlns:p14="http://schemas.microsoft.com/office/powerpoint/2010/main" val="496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1680" y="3756248"/>
            <a:ext cx="1184920" cy="118492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70264" y="260648"/>
            <a:ext cx="75969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de-DE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de-DE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Bohmian</a:t>
            </a:r>
            <a:r>
              <a:rPr lang="de-DE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micro</a:t>
            </a:r>
            <a:r>
              <a:rPr lang="de-DE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/</a:t>
            </a:r>
            <a:r>
              <a:rPr lang="de-DE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macro</a:t>
            </a:r>
            <a:r>
              <a:rPr lang="de-DE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divide</a:t>
            </a:r>
            <a:r>
              <a:rPr lang="de-DE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de-DE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4499992" y="1556792"/>
            <a:ext cx="0" cy="43924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683568" y="1484784"/>
            <a:ext cx="38218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For </a:t>
            </a:r>
            <a:r>
              <a:rPr lang="de-DE" sz="2400" dirty="0" err="1" smtClean="0">
                <a:solidFill>
                  <a:srgbClr val="FF0000"/>
                </a:solidFill>
              </a:rPr>
              <a:t>small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/>
              <a:t>systems</a:t>
            </a:r>
            <a:r>
              <a:rPr lang="de-DE" sz="2400" dirty="0" smtClean="0"/>
              <a:t>, Q</a:t>
            </a:r>
          </a:p>
          <a:p>
            <a:r>
              <a:rPr lang="de-DE" sz="2400" dirty="0" smtClean="0"/>
              <a:t>must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hidden</a:t>
            </a:r>
            <a:r>
              <a:rPr lang="de-DE" sz="2400" dirty="0" smtClean="0"/>
              <a:t>, lest </a:t>
            </a:r>
            <a:r>
              <a:rPr lang="de-DE" sz="2400" dirty="0" err="1" smtClean="0"/>
              <a:t>we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create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quantum</a:t>
            </a:r>
            <a:r>
              <a:rPr lang="de-DE" sz="2400" dirty="0" smtClean="0"/>
              <a:t> </a:t>
            </a:r>
            <a:r>
              <a:rPr lang="de-DE" sz="2400" dirty="0" err="1" smtClean="0"/>
              <a:t>nonequilibrium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signalling</a:t>
            </a:r>
            <a:endParaRPr lang="de-DE" sz="24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899592" y="4221088"/>
            <a:ext cx="265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All for         </a:t>
            </a:r>
            <a:r>
              <a:rPr lang="de-DE" sz="2800" dirty="0" err="1" smtClean="0"/>
              <a:t>only</a:t>
            </a:r>
            <a:endParaRPr lang="de-DE" sz="2800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4860032" y="1484784"/>
            <a:ext cx="388600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On </a:t>
            </a:r>
            <a:r>
              <a:rPr lang="de-DE" sz="2400" dirty="0" err="1" smtClean="0"/>
              <a:t>measuring</a:t>
            </a:r>
            <a:r>
              <a:rPr lang="de-DE" sz="2400" dirty="0" smtClean="0"/>
              <a:t> </a:t>
            </a:r>
            <a:r>
              <a:rPr lang="de-DE" sz="2400" dirty="0" err="1" smtClean="0"/>
              <a:t>instruments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the</a:t>
            </a:r>
            <a:r>
              <a:rPr lang="de-DE" sz="2400" dirty="0" smtClean="0"/>
              <a:t> Q-</a:t>
            </a:r>
            <a:r>
              <a:rPr lang="de-DE" sz="2400" dirty="0" err="1" smtClean="0"/>
              <a:t>configuration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identified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err="1" smtClean="0"/>
              <a:t>observed</a:t>
            </a:r>
            <a:r>
              <a:rPr lang="de-DE" sz="2400" dirty="0" smtClean="0"/>
              <a:t> </a:t>
            </a:r>
            <a:r>
              <a:rPr lang="de-DE" sz="2400" dirty="0" err="1" smtClean="0"/>
              <a:t>outcomes</a:t>
            </a:r>
            <a:endParaRPr lang="de-DE" sz="2400" dirty="0" smtClean="0"/>
          </a:p>
          <a:p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Demanding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additional </a:t>
            </a:r>
            <a:br>
              <a:rPr lang="de-DE" sz="2400" dirty="0" smtClean="0">
                <a:solidFill>
                  <a:srgbClr val="0000FF"/>
                </a:solidFill>
              </a:rPr>
            </a:br>
            <a:r>
              <a:rPr lang="de-DE" sz="2400" dirty="0" err="1" smtClean="0">
                <a:solidFill>
                  <a:srgbClr val="0000FF"/>
                </a:solidFill>
              </a:rPr>
              <a:t>assumptions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smtClean="0"/>
              <a:t>on formal </a:t>
            </a:r>
            <a:br>
              <a:rPr lang="de-DE" sz="2400" dirty="0" smtClean="0"/>
            </a:br>
            <a:r>
              <a:rPr lang="de-DE" sz="2400" dirty="0" err="1" smtClean="0"/>
              <a:t>measurement</a:t>
            </a:r>
            <a:r>
              <a:rPr lang="de-DE" sz="2400" dirty="0" smtClean="0"/>
              <a:t> </a:t>
            </a:r>
            <a:r>
              <a:rPr lang="de-DE" sz="2400" dirty="0" err="1" smtClean="0"/>
              <a:t>theory</a:t>
            </a:r>
            <a:r>
              <a:rPr lang="de-DE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forever</a:t>
            </a:r>
            <a:r>
              <a:rPr lang="de-DE" sz="2400" dirty="0" smtClean="0"/>
              <a:t> </a:t>
            </a:r>
            <a:r>
              <a:rPr lang="de-DE" sz="2400" dirty="0" err="1" smtClean="0"/>
              <a:t>disjoint</a:t>
            </a:r>
            <a:r>
              <a:rPr lang="de-DE" sz="2400" dirty="0" smtClean="0"/>
              <a:t> </a:t>
            </a:r>
            <a:r>
              <a:rPr lang="de-DE" sz="2400" dirty="0" err="1" smtClean="0"/>
              <a:t>supports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branches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purity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branches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137219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70264" y="260648"/>
            <a:ext cx="53997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de-DE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Bohmian</a:t>
            </a:r>
            <a:r>
              <a:rPr lang="de-DE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Achievements</a:t>
            </a:r>
            <a:endParaRPr lang="de-DE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323528" y="980728"/>
            <a:ext cx="7728405" cy="954107"/>
            <a:chOff x="971601" y="980728"/>
            <a:chExt cx="7728405" cy="954107"/>
          </a:xfrm>
        </p:grpSpPr>
        <p:sp>
          <p:nvSpPr>
            <p:cNvPr id="3" name="Textfeld 2"/>
            <p:cNvSpPr txBox="1"/>
            <p:nvPr/>
          </p:nvSpPr>
          <p:spPr>
            <a:xfrm>
              <a:off x="1465397" y="980728"/>
              <a:ext cx="723460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/>
                <a:t>Solution </a:t>
              </a:r>
              <a:r>
                <a:rPr lang="de-DE" sz="2800" dirty="0" err="1" smtClean="0"/>
                <a:t>of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the</a:t>
              </a:r>
              <a:r>
                <a:rPr lang="de-DE" sz="2800" dirty="0" smtClean="0"/>
                <a:t> FNPP </a:t>
              </a:r>
              <a:r>
                <a:rPr lang="de-DE" sz="2800" dirty="0">
                  <a:solidFill>
                    <a:srgbClr val="FF3399"/>
                  </a:solidFill>
                </a:rPr>
                <a:t>M</a:t>
              </a:r>
              <a:r>
                <a:rPr lang="de-DE" sz="2800" dirty="0" smtClean="0">
                  <a:solidFill>
                    <a:srgbClr val="FF3399"/>
                  </a:solidFill>
                </a:rPr>
                <a:t>easurement Problem</a:t>
              </a:r>
            </a:p>
            <a:p>
              <a:r>
                <a:rPr lang="de-DE" sz="2800" dirty="0" smtClean="0">
                  <a:sym typeface="Symbol"/>
                </a:rPr>
                <a:t>    </a:t>
              </a:r>
              <a:r>
                <a:rPr lang="de-DE" sz="2800" dirty="0" err="1" smtClean="0">
                  <a:sym typeface="Symbol"/>
                </a:rPr>
                <a:t>given</a:t>
              </a:r>
              <a:r>
                <a:rPr lang="de-DE" sz="2800" dirty="0" smtClean="0">
                  <a:sym typeface="Symbol"/>
                </a:rPr>
                <a:t> strong </a:t>
              </a:r>
              <a:r>
                <a:rPr lang="de-DE" sz="2800" dirty="0" err="1" smtClean="0">
                  <a:sym typeface="Symbol"/>
                </a:rPr>
                <a:t>solution</a:t>
              </a:r>
              <a:r>
                <a:rPr lang="de-DE" sz="2800" dirty="0" smtClean="0">
                  <a:sym typeface="Symbol"/>
                </a:rPr>
                <a:t> </a:t>
              </a:r>
              <a:r>
                <a:rPr lang="de-DE" sz="2800" dirty="0" err="1" smtClean="0">
                  <a:sym typeface="Symbol"/>
                </a:rPr>
                <a:t>of</a:t>
              </a:r>
              <a:r>
                <a:rPr lang="de-DE" sz="2800" dirty="0" smtClean="0">
                  <a:sym typeface="Symbol"/>
                </a:rPr>
                <a:t> FAPP MP</a:t>
              </a:r>
              <a:endParaRPr lang="de-DE" sz="2800" dirty="0" smtClean="0"/>
            </a:p>
          </p:txBody>
        </p:sp>
        <p:sp>
          <p:nvSpPr>
            <p:cNvPr id="8" name="Gleichschenkliges Dreieck 7"/>
            <p:cNvSpPr/>
            <p:nvPr/>
          </p:nvSpPr>
          <p:spPr>
            <a:xfrm rot="5400000">
              <a:off x="1015965" y="1080379"/>
              <a:ext cx="226305" cy="315034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323528" y="2164359"/>
            <a:ext cx="5457014" cy="954107"/>
            <a:chOff x="971601" y="2546900"/>
            <a:chExt cx="5457014" cy="954107"/>
          </a:xfrm>
        </p:grpSpPr>
        <p:sp>
          <p:nvSpPr>
            <p:cNvPr id="9" name="Textfeld 8"/>
            <p:cNvSpPr txBox="1"/>
            <p:nvPr/>
          </p:nvSpPr>
          <p:spPr>
            <a:xfrm>
              <a:off x="1465397" y="2546900"/>
              <a:ext cx="49632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>
                  <a:solidFill>
                    <a:srgbClr val="FF3399"/>
                  </a:solidFill>
                </a:rPr>
                <a:t>Derivation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of</a:t>
              </a:r>
              <a:r>
                <a:rPr lang="de-DE" sz="2800" dirty="0" smtClean="0"/>
                <a:t> operational QM: </a:t>
              </a:r>
            </a:p>
            <a:p>
              <a:r>
                <a:rPr lang="de-DE" sz="2800" dirty="0" smtClean="0"/>
                <a:t>    QM </a:t>
              </a:r>
              <a:r>
                <a:rPr lang="de-DE" sz="2800" dirty="0" smtClean="0">
                  <a:sym typeface="Symbol"/>
                </a:rPr>
                <a:t> “</a:t>
              </a:r>
              <a:r>
                <a:rPr lang="de-DE" sz="2800" dirty="0" err="1" smtClean="0">
                  <a:sym typeface="Symbol"/>
                </a:rPr>
                <a:t>Trajectories</a:t>
              </a:r>
              <a:r>
                <a:rPr lang="de-DE" sz="2800" dirty="0" smtClean="0">
                  <a:sym typeface="Symbol"/>
                </a:rPr>
                <a:t>“ QM</a:t>
              </a:r>
              <a:endParaRPr lang="de-DE" sz="2800" dirty="0" smtClean="0"/>
            </a:p>
          </p:txBody>
        </p:sp>
        <p:sp>
          <p:nvSpPr>
            <p:cNvPr id="11" name="Gleichschenkliges Dreieck 10"/>
            <p:cNvSpPr/>
            <p:nvPr/>
          </p:nvSpPr>
          <p:spPr>
            <a:xfrm rot="5400000">
              <a:off x="1015965" y="2646664"/>
              <a:ext cx="226305" cy="315034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323528" y="3347990"/>
            <a:ext cx="7633892" cy="954107"/>
            <a:chOff x="971601" y="3627021"/>
            <a:chExt cx="7633892" cy="954107"/>
          </a:xfrm>
        </p:grpSpPr>
        <p:sp>
          <p:nvSpPr>
            <p:cNvPr id="10" name="Textfeld 9"/>
            <p:cNvSpPr txBox="1"/>
            <p:nvPr/>
          </p:nvSpPr>
          <p:spPr>
            <a:xfrm>
              <a:off x="1465397" y="3627021"/>
              <a:ext cx="714009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/>
                <a:t>Clear </a:t>
              </a:r>
              <a:r>
                <a:rPr lang="de-DE" sz="2800" dirty="0" err="1" smtClean="0"/>
                <a:t>notion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of</a:t>
              </a:r>
              <a:r>
                <a:rPr lang="de-DE" sz="2800" dirty="0" smtClean="0"/>
                <a:t> </a:t>
              </a:r>
              <a:r>
                <a:rPr lang="de-DE" sz="2800" dirty="0" err="1" smtClean="0">
                  <a:solidFill>
                    <a:srgbClr val="FF3399"/>
                  </a:solidFill>
                </a:rPr>
                <a:t>arrival</a:t>
              </a:r>
              <a:r>
                <a:rPr lang="de-DE" sz="2800" dirty="0" smtClean="0">
                  <a:solidFill>
                    <a:srgbClr val="FF3399"/>
                  </a:solidFill>
                </a:rPr>
                <a:t> </a:t>
              </a:r>
              <a:r>
                <a:rPr lang="de-DE" sz="2800" dirty="0" err="1" smtClean="0">
                  <a:solidFill>
                    <a:srgbClr val="FF3399"/>
                  </a:solidFill>
                </a:rPr>
                <a:t>times</a:t>
              </a:r>
              <a:endParaRPr lang="de-DE" sz="2800" dirty="0" smtClean="0">
                <a:solidFill>
                  <a:srgbClr val="FF3399"/>
                </a:solidFill>
              </a:endParaRPr>
            </a:p>
            <a:p>
              <a:r>
                <a:rPr lang="de-DE" sz="2800" dirty="0"/>
                <a:t> </a:t>
              </a:r>
              <a:r>
                <a:rPr lang="de-DE" sz="2800" dirty="0" smtClean="0"/>
                <a:t>   but must </a:t>
              </a:r>
              <a:r>
                <a:rPr lang="de-DE" sz="2800" dirty="0" err="1" smtClean="0"/>
                <a:t>be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avoided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to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remain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consistent</a:t>
              </a:r>
              <a:endParaRPr lang="de-DE" sz="2800" dirty="0" smtClean="0"/>
            </a:p>
          </p:txBody>
        </p:sp>
        <p:sp>
          <p:nvSpPr>
            <p:cNvPr id="13" name="Gleichschenkliges Dreieck 12"/>
            <p:cNvSpPr/>
            <p:nvPr/>
          </p:nvSpPr>
          <p:spPr>
            <a:xfrm rot="5400000">
              <a:off x="1015965" y="3672668"/>
              <a:ext cx="226305" cy="315034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323528" y="5715253"/>
            <a:ext cx="9033313" cy="954107"/>
            <a:chOff x="971601" y="5715253"/>
            <a:chExt cx="9033313" cy="954107"/>
          </a:xfrm>
        </p:grpSpPr>
        <p:sp>
          <p:nvSpPr>
            <p:cNvPr id="7" name="Textfeld 6"/>
            <p:cNvSpPr txBox="1"/>
            <p:nvPr/>
          </p:nvSpPr>
          <p:spPr>
            <a:xfrm>
              <a:off x="1465397" y="5715253"/>
              <a:ext cx="853951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err="1" smtClean="0">
                  <a:solidFill>
                    <a:srgbClr val="FF3399"/>
                  </a:solidFill>
                </a:rPr>
                <a:t>Existence</a:t>
              </a:r>
              <a:r>
                <a:rPr lang="de-DE" sz="2800" dirty="0" smtClean="0">
                  <a:solidFill>
                    <a:srgbClr val="FF3399"/>
                  </a:solidFill>
                </a:rPr>
                <a:t> </a:t>
              </a:r>
              <a:r>
                <a:rPr lang="de-DE" sz="2800" dirty="0" err="1" smtClean="0">
                  <a:solidFill>
                    <a:srgbClr val="FF3399"/>
                  </a:solidFill>
                </a:rPr>
                <a:t>proof</a:t>
              </a:r>
              <a:r>
                <a:rPr lang="de-DE" sz="2800" dirty="0" smtClean="0">
                  <a:solidFill>
                    <a:srgbClr val="FF3399"/>
                  </a:solidFill>
                </a:rPr>
                <a:t> </a:t>
              </a:r>
              <a:r>
                <a:rPr lang="de-DE" sz="2800" dirty="0" smtClean="0"/>
                <a:t>for Hidden Variables </a:t>
              </a:r>
            </a:p>
            <a:p>
              <a:r>
                <a:rPr lang="de-DE" sz="2800" dirty="0" smtClean="0"/>
                <a:t>   </a:t>
              </a:r>
              <a:r>
                <a:rPr lang="de-DE" sz="2800" dirty="0" err="1" smtClean="0"/>
                <a:t>by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convincing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demonstration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why</a:t>
              </a:r>
              <a:r>
                <a:rPr lang="de-DE" sz="2800" dirty="0" smtClean="0"/>
                <a:t> not </a:t>
              </a:r>
              <a:r>
                <a:rPr lang="de-DE" sz="2800" dirty="0" err="1" smtClean="0"/>
                <a:t>to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use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them</a:t>
              </a:r>
              <a:endParaRPr lang="de-DE" sz="2800" dirty="0" smtClean="0"/>
            </a:p>
          </p:txBody>
        </p:sp>
        <p:sp>
          <p:nvSpPr>
            <p:cNvPr id="14" name="Gleichschenkliges Dreieck 13"/>
            <p:cNvSpPr/>
            <p:nvPr/>
          </p:nvSpPr>
          <p:spPr>
            <a:xfrm rot="5400000">
              <a:off x="1015965" y="5832908"/>
              <a:ext cx="226305" cy="315034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323528" y="4531621"/>
            <a:ext cx="6673693" cy="954107"/>
            <a:chOff x="971601" y="4851157"/>
            <a:chExt cx="6673693" cy="954107"/>
          </a:xfrm>
        </p:grpSpPr>
        <p:sp>
          <p:nvSpPr>
            <p:cNvPr id="12" name="Textfeld 11"/>
            <p:cNvSpPr txBox="1"/>
            <p:nvPr/>
          </p:nvSpPr>
          <p:spPr>
            <a:xfrm>
              <a:off x="1465397" y="4851157"/>
              <a:ext cx="617989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/>
                <a:t>Restoration </a:t>
              </a:r>
              <a:r>
                <a:rPr lang="de-DE" sz="2800" dirty="0" err="1" smtClean="0"/>
                <a:t>of</a:t>
              </a:r>
              <a:r>
                <a:rPr lang="de-DE" sz="2800" dirty="0" smtClean="0"/>
                <a:t> </a:t>
              </a:r>
              <a:r>
                <a:rPr lang="de-DE" sz="2800" dirty="0" err="1" smtClean="0">
                  <a:solidFill>
                    <a:srgbClr val="FF3399"/>
                  </a:solidFill>
                </a:rPr>
                <a:t>microscopic</a:t>
              </a:r>
              <a:r>
                <a:rPr lang="de-DE" sz="2800" dirty="0" smtClean="0">
                  <a:solidFill>
                    <a:srgbClr val="FF3399"/>
                  </a:solidFill>
                </a:rPr>
                <a:t> Reality</a:t>
              </a:r>
            </a:p>
            <a:p>
              <a:r>
                <a:rPr lang="de-DE" sz="2800" dirty="0" smtClean="0"/>
                <a:t>    for </a:t>
              </a:r>
              <a:r>
                <a:rPr lang="de-DE" sz="2800" dirty="0" err="1" smtClean="0"/>
                <a:t>the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eyes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of</a:t>
              </a:r>
              <a:r>
                <a:rPr lang="de-DE" sz="2800" dirty="0"/>
                <a:t> </a:t>
              </a:r>
              <a:r>
                <a:rPr lang="de-DE" sz="2800" dirty="0" err="1" smtClean="0"/>
                <a:t>the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Bohmian</a:t>
              </a:r>
              <a:r>
                <a:rPr lang="de-DE" sz="2800" dirty="0" smtClean="0"/>
                <a:t> </a:t>
              </a:r>
              <a:r>
                <a:rPr lang="de-DE" sz="2800" dirty="0" err="1" smtClean="0"/>
                <a:t>Demon</a:t>
              </a:r>
              <a:endParaRPr lang="de-DE" sz="2800" dirty="0" smtClean="0"/>
            </a:p>
          </p:txBody>
        </p:sp>
        <p:sp>
          <p:nvSpPr>
            <p:cNvPr id="15" name="Gleichschenkliges Dreieck 14"/>
            <p:cNvSpPr/>
            <p:nvPr/>
          </p:nvSpPr>
          <p:spPr>
            <a:xfrm rot="5400000">
              <a:off x="1015965" y="4968812"/>
              <a:ext cx="226305" cy="315034"/>
            </a:xfrm>
            <a:prstGeom prst="triangl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836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8392" y="840160"/>
            <a:ext cx="907011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Two</a:t>
            </a:r>
            <a:r>
              <a:rPr lang="de-DE" sz="1400" dirty="0" smtClean="0"/>
              <a:t> </a:t>
            </a:r>
            <a:r>
              <a:rPr lang="de-DE" sz="1400" dirty="0" err="1" smtClean="0"/>
              <a:t>active</a:t>
            </a:r>
            <a:r>
              <a:rPr lang="de-DE" sz="1400" dirty="0" smtClean="0"/>
              <a:t> </a:t>
            </a:r>
            <a:r>
              <a:rPr lang="de-DE" sz="1400" dirty="0" err="1" smtClean="0"/>
              <a:t>Bohmians</a:t>
            </a:r>
            <a:r>
              <a:rPr lang="de-DE" sz="1400" dirty="0" smtClean="0"/>
              <a:t>, Shelly Goldstein and Travis </a:t>
            </a:r>
            <a:r>
              <a:rPr lang="de-DE" sz="1400" dirty="0" err="1" smtClean="0"/>
              <a:t>Norsen</a:t>
            </a:r>
            <a:r>
              <a:rPr lang="de-DE" sz="1400" dirty="0" smtClean="0"/>
              <a:t>, </a:t>
            </a:r>
            <a:r>
              <a:rPr lang="de-DE" sz="1400" dirty="0" err="1" smtClean="0"/>
              <a:t>were</a:t>
            </a:r>
            <a:r>
              <a:rPr lang="de-DE" sz="1400" dirty="0" smtClean="0"/>
              <a:t> </a:t>
            </a:r>
            <a:r>
              <a:rPr lang="de-DE" sz="1400" dirty="0" err="1" smtClean="0"/>
              <a:t>present</a:t>
            </a:r>
            <a:r>
              <a:rPr lang="de-DE" sz="1400" dirty="0" smtClean="0"/>
              <a:t> </a:t>
            </a:r>
            <a:r>
              <a:rPr lang="de-DE" sz="1400" dirty="0" err="1" smtClean="0"/>
              <a:t>at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talk</a:t>
            </a:r>
            <a:r>
              <a:rPr lang="de-DE" sz="1400" dirty="0" smtClean="0"/>
              <a:t>, and </a:t>
            </a:r>
            <a:r>
              <a:rPr lang="de-DE" sz="1400" dirty="0" err="1" smtClean="0"/>
              <a:t>we</a:t>
            </a:r>
            <a:r>
              <a:rPr lang="de-DE" sz="1400" dirty="0" smtClean="0"/>
              <a:t> </a:t>
            </a:r>
            <a:r>
              <a:rPr lang="de-DE" sz="1400" dirty="0" err="1" smtClean="0"/>
              <a:t>naturally</a:t>
            </a:r>
            <a:r>
              <a:rPr lang="de-DE" sz="1400" dirty="0" smtClean="0"/>
              <a:t> </a:t>
            </a:r>
          </a:p>
          <a:p>
            <a:r>
              <a:rPr lang="de-DE" sz="1400" dirty="0" err="1" smtClean="0"/>
              <a:t>discussed</a:t>
            </a:r>
            <a:r>
              <a:rPr lang="de-DE" sz="1400" dirty="0" smtClean="0"/>
              <a:t> </a:t>
            </a:r>
            <a:r>
              <a:rPr lang="de-DE" sz="1400" dirty="0" err="1" smtClean="0"/>
              <a:t>some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issues</a:t>
            </a:r>
            <a:r>
              <a:rPr lang="de-DE" sz="1400" dirty="0" smtClean="0"/>
              <a:t>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next</a:t>
            </a:r>
            <a:r>
              <a:rPr lang="de-DE" sz="1400" dirty="0" smtClean="0"/>
              <a:t> </a:t>
            </a:r>
            <a:r>
              <a:rPr lang="de-DE" sz="1400" dirty="0" err="1" smtClean="0"/>
              <a:t>available</a:t>
            </a:r>
            <a:r>
              <a:rPr lang="de-DE" sz="1400" dirty="0" smtClean="0"/>
              <a:t> break. I </a:t>
            </a:r>
            <a:r>
              <a:rPr lang="de-DE" sz="1400" dirty="0" err="1" smtClean="0"/>
              <a:t>asked</a:t>
            </a:r>
            <a:r>
              <a:rPr lang="de-DE" sz="1400" dirty="0" smtClean="0"/>
              <a:t> Shelly </a:t>
            </a:r>
            <a:r>
              <a:rPr lang="de-DE" sz="1400" dirty="0" err="1" smtClean="0"/>
              <a:t>to</a:t>
            </a:r>
            <a:r>
              <a:rPr lang="de-DE" sz="1400" dirty="0" smtClean="0"/>
              <a:t> send </a:t>
            </a:r>
            <a:r>
              <a:rPr lang="de-DE" sz="1400" dirty="0" err="1" smtClean="0"/>
              <a:t>me</a:t>
            </a:r>
            <a:r>
              <a:rPr lang="de-DE" sz="1400" dirty="0" smtClean="0"/>
              <a:t> </a:t>
            </a:r>
            <a:r>
              <a:rPr lang="de-DE" sz="1400" dirty="0" err="1" smtClean="0"/>
              <a:t>some</a:t>
            </a:r>
            <a:r>
              <a:rPr lang="de-DE" sz="1400" dirty="0" smtClean="0"/>
              <a:t> </a:t>
            </a:r>
            <a:r>
              <a:rPr lang="de-DE" sz="1400" dirty="0" err="1" smtClean="0"/>
              <a:t>comments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smtClean="0"/>
              <a:t>for </a:t>
            </a:r>
            <a:r>
              <a:rPr lang="de-DE" sz="1400" dirty="0" err="1" smtClean="0"/>
              <a:t>inclusion</a:t>
            </a:r>
            <a:r>
              <a:rPr lang="de-DE" sz="1400" dirty="0" smtClean="0"/>
              <a:t>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posted</a:t>
            </a:r>
            <a:r>
              <a:rPr lang="de-DE" sz="1400" dirty="0" smtClean="0"/>
              <a:t> </a:t>
            </a:r>
            <a:r>
              <a:rPr lang="de-DE" sz="1400" dirty="0" err="1" smtClean="0"/>
              <a:t>version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slides</a:t>
            </a:r>
            <a:r>
              <a:rPr lang="de-DE" sz="1400" dirty="0" smtClean="0"/>
              <a:t>.  These </a:t>
            </a:r>
            <a:r>
              <a:rPr lang="de-DE" sz="1400" dirty="0" err="1" smtClean="0"/>
              <a:t>can</a:t>
            </a:r>
            <a:r>
              <a:rPr lang="de-DE" sz="1400" dirty="0" smtClean="0"/>
              <a:t> </a:t>
            </a:r>
            <a:r>
              <a:rPr lang="de-DE" sz="1400" dirty="0" err="1" smtClean="0"/>
              <a:t>now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found</a:t>
            </a:r>
            <a:r>
              <a:rPr lang="de-DE" sz="1400" dirty="0" smtClean="0"/>
              <a:t> </a:t>
            </a:r>
            <a:r>
              <a:rPr lang="de-DE" sz="1400" dirty="0" err="1" smtClean="0"/>
              <a:t>beginning</a:t>
            </a:r>
            <a:r>
              <a:rPr lang="de-DE" sz="1400" dirty="0" smtClean="0"/>
              <a:t> on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next</a:t>
            </a:r>
            <a:r>
              <a:rPr lang="de-DE" sz="1400" dirty="0" smtClean="0"/>
              <a:t> </a:t>
            </a:r>
            <a:r>
              <a:rPr lang="de-DE" sz="1400" dirty="0" err="1" smtClean="0"/>
              <a:t>page</a:t>
            </a:r>
            <a:r>
              <a:rPr lang="de-DE" sz="1400" dirty="0" smtClean="0"/>
              <a:t>.</a:t>
            </a:r>
          </a:p>
          <a:p>
            <a:endParaRPr lang="de-DE" sz="1400" dirty="0"/>
          </a:p>
          <a:p>
            <a:r>
              <a:rPr lang="de-DE" sz="1400" dirty="0" err="1" smtClean="0"/>
              <a:t>One</a:t>
            </a:r>
            <a:r>
              <a:rPr lang="de-DE" sz="1400" dirty="0" smtClean="0"/>
              <a:t> </a:t>
            </a:r>
            <a:r>
              <a:rPr lang="de-DE" sz="1400" dirty="0" err="1" smtClean="0"/>
              <a:t>participant</a:t>
            </a:r>
            <a:r>
              <a:rPr lang="de-DE" sz="1400" dirty="0" smtClean="0"/>
              <a:t> </a:t>
            </a:r>
            <a:r>
              <a:rPr lang="de-DE" sz="1400" dirty="0" err="1" smtClean="0"/>
              <a:t>asked</a:t>
            </a:r>
            <a:r>
              <a:rPr lang="de-DE" sz="1400" dirty="0" smtClean="0"/>
              <a:t> for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reference</a:t>
            </a:r>
            <a:r>
              <a:rPr lang="de-DE" sz="1400" dirty="0" smtClean="0"/>
              <a:t> </a:t>
            </a:r>
            <a:r>
              <a:rPr lang="de-DE" sz="1400" dirty="0" err="1" smtClean="0"/>
              <a:t>mentioned</a:t>
            </a:r>
            <a:r>
              <a:rPr lang="de-DE" sz="1400" dirty="0" smtClean="0"/>
              <a:t> on </a:t>
            </a:r>
            <a:r>
              <a:rPr lang="de-DE" sz="1400" dirty="0" err="1" smtClean="0"/>
              <a:t>slide</a:t>
            </a:r>
            <a:r>
              <a:rPr lang="de-DE" sz="1400" dirty="0" smtClean="0"/>
              <a:t> 35. </a:t>
            </a:r>
            <a:r>
              <a:rPr lang="de-DE" sz="1400" dirty="0" err="1" smtClean="0"/>
              <a:t>It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</a:p>
          <a:p>
            <a:r>
              <a:rPr lang="en-US" sz="1400" dirty="0" smtClean="0"/>
              <a:t>   RFW: “A </a:t>
            </a:r>
            <a:r>
              <a:rPr lang="en-US" sz="1400" dirty="0"/>
              <a:t>generalization of stochastic mechanics and its relation to quantum </a:t>
            </a:r>
            <a:r>
              <a:rPr lang="en-US" sz="1400" dirty="0" smtClean="0"/>
              <a:t>mechanics”.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</a:t>
            </a:r>
            <a:r>
              <a:rPr lang="en-US" sz="1400" i="1" dirty="0" smtClean="0"/>
              <a:t>Phys</a:t>
            </a:r>
            <a:r>
              <a:rPr lang="en-US" sz="1400" i="1" dirty="0"/>
              <a:t>. </a:t>
            </a:r>
            <a:r>
              <a:rPr lang="en-US" sz="1400" i="1" dirty="0"/>
              <a:t>Rev. </a:t>
            </a:r>
            <a:r>
              <a:rPr lang="en-US" sz="1400" i="1" dirty="0"/>
              <a:t>D </a:t>
            </a:r>
            <a:r>
              <a:rPr lang="en-US" sz="1400" b="1" dirty="0"/>
              <a:t>34</a:t>
            </a:r>
            <a:r>
              <a:rPr lang="en-US" sz="1400" dirty="0"/>
              <a:t>(1986) 463-469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smtClean="0"/>
              <a:t>Ruth </a:t>
            </a:r>
            <a:r>
              <a:rPr lang="en-US" sz="1400" dirty="0" err="1" smtClean="0"/>
              <a:t>Kastner</a:t>
            </a:r>
            <a:r>
              <a:rPr lang="en-US" sz="1400" dirty="0" smtClean="0"/>
              <a:t> complained about the “Bullshit” on slide 12, as not doing justice to the serious work that is actually </a:t>
            </a:r>
          </a:p>
          <a:p>
            <a:r>
              <a:rPr lang="en-US" sz="1400" dirty="0" smtClean="0"/>
              <a:t>being done on the issue of interpretation. She is right, of course. </a:t>
            </a:r>
            <a:r>
              <a:rPr lang="en-US" sz="1400" dirty="0"/>
              <a:t>W</a:t>
            </a:r>
            <a:r>
              <a:rPr lang="en-US" sz="1400" dirty="0" smtClean="0"/>
              <a:t>hat I was mainly objecting to is that line </a:t>
            </a:r>
            <a:br>
              <a:rPr lang="en-US" sz="1400" dirty="0" smtClean="0"/>
            </a:br>
            <a:r>
              <a:rPr lang="en-US" sz="1400" dirty="0" smtClean="0"/>
              <a:t>about the unsettled interpretation being used as part of the general mystification of QM. </a:t>
            </a:r>
            <a:endParaRPr lang="de-DE" sz="1400" dirty="0"/>
          </a:p>
        </p:txBody>
      </p:sp>
      <p:sp>
        <p:nvSpPr>
          <p:cNvPr id="3" name="Textfeld 2"/>
          <p:cNvSpPr txBox="1"/>
          <p:nvPr/>
        </p:nvSpPr>
        <p:spPr>
          <a:xfrm>
            <a:off x="172879" y="143054"/>
            <a:ext cx="5383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Notes </a:t>
            </a:r>
            <a:r>
              <a:rPr lang="de-DE" sz="2800" dirty="0" err="1" smtClean="0"/>
              <a:t>added</a:t>
            </a:r>
            <a:r>
              <a:rPr lang="de-DE" sz="2800" dirty="0" smtClean="0"/>
              <a:t> after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workshop</a:t>
            </a:r>
            <a:r>
              <a:rPr lang="de-DE" sz="2800" dirty="0" smtClean="0"/>
              <a:t> </a:t>
            </a:r>
            <a:endParaRPr lang="de-DE" sz="28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38392" y="3703091"/>
            <a:ext cx="9278181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25 </a:t>
            </a:r>
            <a:r>
              <a:rPr lang="de-DE" sz="1400" dirty="0" err="1" smtClean="0"/>
              <a:t>refers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a </a:t>
            </a:r>
            <a:r>
              <a:rPr lang="de-DE" sz="1400" dirty="0" err="1" smtClean="0"/>
              <a:t>debate</a:t>
            </a:r>
            <a:r>
              <a:rPr lang="de-DE" sz="1400" dirty="0" smtClean="0"/>
              <a:t> I </a:t>
            </a:r>
            <a:r>
              <a:rPr lang="de-DE" sz="1400" dirty="0" err="1" smtClean="0"/>
              <a:t>had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Bohmian</a:t>
            </a:r>
            <a:r>
              <a:rPr lang="de-DE" sz="1400" dirty="0" smtClean="0"/>
              <a:t> camp last </a:t>
            </a:r>
            <a:r>
              <a:rPr lang="de-DE" sz="1400" dirty="0" err="1" smtClean="0"/>
              <a:t>year</a:t>
            </a:r>
            <a:r>
              <a:rPr lang="de-DE" sz="1400" dirty="0" smtClean="0"/>
              <a:t>. The </a:t>
            </a:r>
            <a:r>
              <a:rPr lang="de-DE" sz="1400" dirty="0" err="1" smtClean="0"/>
              <a:t>editors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a </a:t>
            </a:r>
            <a:r>
              <a:rPr lang="de-DE" sz="1400" dirty="0" err="1" smtClean="0"/>
              <a:t>special</a:t>
            </a:r>
            <a:r>
              <a:rPr lang="de-DE" sz="1400" dirty="0" smtClean="0"/>
              <a:t> </a:t>
            </a:r>
            <a:r>
              <a:rPr lang="de-DE" sz="1400" dirty="0" err="1" smtClean="0"/>
              <a:t>JPhysA</a:t>
            </a:r>
            <a:r>
              <a:rPr lang="de-DE" sz="1400" dirty="0" smtClean="0"/>
              <a:t> </a:t>
            </a:r>
            <a:r>
              <a:rPr lang="de-DE" sz="1400" dirty="0" err="1" smtClean="0"/>
              <a:t>special</a:t>
            </a:r>
            <a:r>
              <a:rPr lang="de-DE" sz="1400" dirty="0" smtClean="0"/>
              <a:t> </a:t>
            </a:r>
            <a:r>
              <a:rPr lang="de-DE" sz="1400" dirty="0" err="1" smtClean="0"/>
              <a:t>issue</a:t>
            </a:r>
            <a:r>
              <a:rPr lang="de-DE" sz="1400" dirty="0" smtClean="0"/>
              <a:t> </a:t>
            </a:r>
          </a:p>
          <a:p>
            <a:r>
              <a:rPr lang="de-DE" sz="1400" dirty="0" err="1" smtClean="0"/>
              <a:t>celebrating</a:t>
            </a:r>
            <a:r>
              <a:rPr lang="de-DE" sz="1400" dirty="0" smtClean="0"/>
              <a:t> 50 </a:t>
            </a:r>
            <a:r>
              <a:rPr lang="de-DE" sz="1400" dirty="0" err="1" smtClean="0"/>
              <a:t>years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Bell‘s</a:t>
            </a:r>
            <a:r>
              <a:rPr lang="de-DE" sz="1400" dirty="0" smtClean="0"/>
              <a:t> </a:t>
            </a:r>
            <a:r>
              <a:rPr lang="de-DE" sz="1400" dirty="0" err="1" smtClean="0"/>
              <a:t>inequalities</a:t>
            </a:r>
            <a:r>
              <a:rPr lang="de-DE" sz="1400" dirty="0" smtClean="0"/>
              <a:t> (</a:t>
            </a:r>
            <a:r>
              <a:rPr lang="de-DE" sz="1400" dirty="0" err="1" smtClean="0"/>
              <a:t>freely</a:t>
            </a:r>
            <a:r>
              <a:rPr lang="de-DE" sz="1400" dirty="0" smtClean="0"/>
              <a:t> </a:t>
            </a:r>
            <a:r>
              <a:rPr lang="de-DE" sz="1400" dirty="0" err="1" smtClean="0"/>
              <a:t>available</a:t>
            </a:r>
            <a:r>
              <a:rPr lang="de-DE" sz="1400" dirty="0" smtClean="0"/>
              <a:t> </a:t>
            </a:r>
            <a:r>
              <a:rPr lang="de-DE" sz="1400" dirty="0" err="1" smtClean="0"/>
              <a:t>at</a:t>
            </a:r>
            <a:r>
              <a:rPr lang="de-DE" sz="1400" dirty="0"/>
              <a:t> http://iopscience.iop.org/1751-8121/47/42 </a:t>
            </a:r>
            <a:r>
              <a:rPr lang="de-DE" sz="1400" dirty="0" smtClean="0"/>
              <a:t>) </a:t>
            </a:r>
          </a:p>
          <a:p>
            <a:r>
              <a:rPr lang="de-DE" sz="1400" dirty="0" err="1" smtClean="0"/>
              <a:t>had</a:t>
            </a:r>
            <a:r>
              <a:rPr lang="de-DE" sz="1400" dirty="0" smtClean="0"/>
              <a:t> </a:t>
            </a:r>
            <a:r>
              <a:rPr lang="de-DE" sz="1400" dirty="0" err="1" smtClean="0"/>
              <a:t>asked</a:t>
            </a:r>
            <a:r>
              <a:rPr lang="de-DE" sz="1400" dirty="0" smtClean="0"/>
              <a:t> </a:t>
            </a:r>
            <a:r>
              <a:rPr lang="de-DE" sz="1400" dirty="0" err="1" smtClean="0"/>
              <a:t>me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comment</a:t>
            </a:r>
            <a:r>
              <a:rPr lang="de-DE" sz="1400" dirty="0" smtClean="0"/>
              <a:t> on a </a:t>
            </a:r>
            <a:r>
              <a:rPr lang="de-DE" sz="1400" dirty="0" err="1" smtClean="0"/>
              <a:t>contribution</a:t>
            </a:r>
            <a:r>
              <a:rPr lang="de-DE" sz="1400" dirty="0" smtClean="0"/>
              <a:t> </a:t>
            </a:r>
            <a:r>
              <a:rPr lang="de-DE" sz="1400" dirty="0" smtClean="0"/>
              <a:t> “</a:t>
            </a:r>
            <a:r>
              <a:rPr lang="de-DE" sz="1400" dirty="0" err="1" smtClean="0"/>
              <a:t>What</a:t>
            </a:r>
            <a:r>
              <a:rPr lang="de-DE" sz="1400" dirty="0" smtClean="0"/>
              <a:t> Bell </a:t>
            </a:r>
            <a:r>
              <a:rPr lang="de-DE" sz="1400" dirty="0" err="1" smtClean="0"/>
              <a:t>did</a:t>
            </a:r>
            <a:r>
              <a:rPr lang="de-DE" sz="1400" dirty="0" smtClean="0"/>
              <a:t>“ </a:t>
            </a:r>
            <a:r>
              <a:rPr lang="de-DE" sz="1400" dirty="0" err="1" smtClean="0"/>
              <a:t>by</a:t>
            </a:r>
            <a:r>
              <a:rPr lang="de-DE" sz="1400" dirty="0" smtClean="0"/>
              <a:t> Tim </a:t>
            </a:r>
            <a:r>
              <a:rPr lang="de-DE" sz="1400" dirty="0" err="1" smtClean="0"/>
              <a:t>Maudlin</a:t>
            </a:r>
            <a:r>
              <a:rPr lang="de-DE" sz="1400" dirty="0" smtClean="0"/>
              <a:t> (</a:t>
            </a:r>
            <a:r>
              <a:rPr lang="de-DE" sz="1400" dirty="0" err="1" smtClean="0"/>
              <a:t>see</a:t>
            </a:r>
            <a:r>
              <a:rPr lang="de-DE" sz="1400" dirty="0" smtClean="0"/>
              <a:t> arXiv:14081826)</a:t>
            </a:r>
          </a:p>
          <a:p>
            <a:r>
              <a:rPr lang="de-DE" sz="1400" dirty="0" err="1" smtClean="0"/>
              <a:t>because</a:t>
            </a:r>
            <a:r>
              <a:rPr lang="de-DE" sz="1400" dirty="0" smtClean="0"/>
              <a:t> </a:t>
            </a:r>
            <a:r>
              <a:rPr lang="de-DE" sz="1400" dirty="0" err="1" smtClean="0"/>
              <a:t>it</a:t>
            </a:r>
            <a:r>
              <a:rPr lang="de-DE" sz="1400" dirty="0" smtClean="0"/>
              <a:t> was </a:t>
            </a:r>
            <a:r>
              <a:rPr lang="de-DE" sz="1400" dirty="0" err="1" smtClean="0"/>
              <a:t>quite</a:t>
            </a:r>
            <a:r>
              <a:rPr lang="de-DE" sz="1400" dirty="0" smtClean="0"/>
              <a:t> </a:t>
            </a:r>
            <a:r>
              <a:rPr lang="de-DE" sz="1400" dirty="0" err="1" smtClean="0"/>
              <a:t>polemical</a:t>
            </a:r>
            <a:r>
              <a:rPr lang="de-DE" sz="1400" dirty="0" smtClean="0"/>
              <a:t> and </a:t>
            </a:r>
            <a:r>
              <a:rPr lang="de-DE" sz="1400" dirty="0" err="1" smtClean="0"/>
              <a:t>quite</a:t>
            </a:r>
            <a:r>
              <a:rPr lang="de-DE" sz="1400" dirty="0" smtClean="0"/>
              <a:t> </a:t>
            </a:r>
            <a:r>
              <a:rPr lang="de-DE" sz="1400" dirty="0" err="1" smtClean="0"/>
              <a:t>against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mainstream</a:t>
            </a:r>
            <a:r>
              <a:rPr lang="de-DE" sz="1400" dirty="0" smtClean="0"/>
              <a:t> </a:t>
            </a:r>
            <a:r>
              <a:rPr lang="de-DE" sz="1400" dirty="0" err="1" smtClean="0"/>
              <a:t>view</a:t>
            </a:r>
            <a:r>
              <a:rPr lang="de-DE" sz="1400" dirty="0" smtClean="0"/>
              <a:t> on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topic</a:t>
            </a:r>
            <a:r>
              <a:rPr lang="de-DE" sz="1400" dirty="0" smtClean="0"/>
              <a:t>. Tim was just </a:t>
            </a:r>
            <a:r>
              <a:rPr lang="de-DE" sz="1400" dirty="0" err="1" smtClean="0"/>
              <a:t>echoing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usual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err="1" smtClean="0"/>
              <a:t>Bohmian</a:t>
            </a:r>
            <a:r>
              <a:rPr lang="de-DE" sz="1400" dirty="0" smtClean="0"/>
              <a:t> </a:t>
            </a:r>
            <a:r>
              <a:rPr lang="de-DE" sz="1400" dirty="0" err="1" smtClean="0"/>
              <a:t>line</a:t>
            </a:r>
            <a:r>
              <a:rPr lang="de-DE" sz="1400" dirty="0" smtClean="0"/>
              <a:t> (</a:t>
            </a:r>
            <a:r>
              <a:rPr lang="de-DE" sz="1400" dirty="0" err="1" smtClean="0"/>
              <a:t>see</a:t>
            </a:r>
            <a:r>
              <a:rPr lang="de-DE" sz="1400" dirty="0" smtClean="0"/>
              <a:t> also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Scholarpedia</a:t>
            </a:r>
            <a:r>
              <a:rPr lang="de-DE" sz="1400" dirty="0" smtClean="0"/>
              <a:t> </a:t>
            </a:r>
            <a:r>
              <a:rPr lang="de-DE" sz="1400" dirty="0" err="1" smtClean="0"/>
              <a:t>article</a:t>
            </a:r>
            <a:r>
              <a:rPr lang="de-DE" sz="1400" dirty="0"/>
              <a:t> (http://iopscience.iop.org/1751-8121/47/42</a:t>
            </a:r>
            <a:r>
              <a:rPr lang="de-DE" sz="1400" dirty="0" smtClean="0"/>
              <a:t>) </a:t>
            </a:r>
            <a:r>
              <a:rPr lang="de-DE" sz="1400" dirty="0" err="1" smtClean="0"/>
              <a:t>by</a:t>
            </a:r>
            <a:r>
              <a:rPr lang="de-DE" sz="1400" dirty="0" smtClean="0"/>
              <a:t> Shelly et al. </a:t>
            </a:r>
          </a:p>
          <a:p>
            <a:r>
              <a:rPr lang="de-DE" sz="1400" dirty="0" err="1" smtClean="0"/>
              <a:t>My</a:t>
            </a:r>
            <a:r>
              <a:rPr lang="de-DE" sz="1400" dirty="0" smtClean="0"/>
              <a:t> </a:t>
            </a:r>
            <a:r>
              <a:rPr lang="de-DE" sz="1400" dirty="0" err="1" smtClean="0"/>
              <a:t>comment</a:t>
            </a:r>
            <a:r>
              <a:rPr lang="de-DE" sz="1400" dirty="0" smtClean="0"/>
              <a:t> (</a:t>
            </a:r>
            <a:r>
              <a:rPr lang="de-DE" sz="1400" dirty="0" err="1" smtClean="0"/>
              <a:t>see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special</a:t>
            </a:r>
            <a:r>
              <a:rPr lang="de-DE" sz="1400" dirty="0" smtClean="0"/>
              <a:t> </a:t>
            </a:r>
            <a:r>
              <a:rPr lang="de-DE" sz="1400" dirty="0" err="1" smtClean="0"/>
              <a:t>issue</a:t>
            </a:r>
            <a:r>
              <a:rPr lang="de-DE" sz="1400" dirty="0" smtClean="0"/>
              <a:t>) </a:t>
            </a:r>
            <a:r>
              <a:rPr lang="de-DE" sz="1400" dirty="0" err="1" smtClean="0"/>
              <a:t>received</a:t>
            </a:r>
            <a:r>
              <a:rPr lang="de-DE" sz="1400" dirty="0" smtClean="0"/>
              <a:t> a </a:t>
            </a:r>
            <a:r>
              <a:rPr lang="de-DE" sz="1400" dirty="0" err="1" smtClean="0"/>
              <a:t>countercomment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Tim (arXiv:1408.1828), </a:t>
            </a:r>
            <a:r>
              <a:rPr lang="de-DE" sz="1400" dirty="0" err="1" smtClean="0"/>
              <a:t>showing</a:t>
            </a:r>
            <a:r>
              <a:rPr lang="de-DE" sz="1400" dirty="0" smtClean="0"/>
              <a:t> </a:t>
            </a:r>
            <a:r>
              <a:rPr lang="de-DE" sz="1400" dirty="0" err="1" smtClean="0"/>
              <a:t>that</a:t>
            </a:r>
            <a:r>
              <a:rPr lang="de-DE" sz="1400" dirty="0" smtClean="0"/>
              <a:t> I </a:t>
            </a:r>
            <a:r>
              <a:rPr lang="de-DE" sz="1400" dirty="0" err="1" smtClean="0"/>
              <a:t>had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err="1" smtClean="0"/>
              <a:t>utterly</a:t>
            </a:r>
            <a:r>
              <a:rPr lang="de-DE" sz="1400" dirty="0" smtClean="0"/>
              <a:t> </a:t>
            </a:r>
            <a:r>
              <a:rPr lang="de-DE" sz="1400" dirty="0" err="1" smtClean="0"/>
              <a:t>failed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get</a:t>
            </a:r>
            <a:r>
              <a:rPr lang="de-DE" sz="1400" dirty="0" smtClean="0"/>
              <a:t> </a:t>
            </a:r>
            <a:r>
              <a:rPr lang="de-DE" sz="1400" dirty="0" err="1" smtClean="0"/>
              <a:t>through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him</a:t>
            </a:r>
            <a:r>
              <a:rPr lang="de-DE" sz="1400" dirty="0" smtClean="0"/>
              <a:t> (</a:t>
            </a:r>
            <a:r>
              <a:rPr lang="de-DE" sz="1400" dirty="0" err="1" smtClean="0"/>
              <a:t>see</a:t>
            </a:r>
            <a:r>
              <a:rPr lang="de-DE" sz="1400" dirty="0" smtClean="0"/>
              <a:t> also arXiv:1411.2120). </a:t>
            </a:r>
            <a:r>
              <a:rPr lang="de-DE" sz="1400" dirty="0" err="1" smtClean="0"/>
              <a:t>Probably</a:t>
            </a:r>
            <a:r>
              <a:rPr lang="de-DE" sz="1400" dirty="0" smtClean="0"/>
              <a:t> </a:t>
            </a:r>
            <a:r>
              <a:rPr lang="de-DE" sz="1400" dirty="0" err="1" smtClean="0"/>
              <a:t>it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a matter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stating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assumption</a:t>
            </a:r>
            <a:r>
              <a:rPr lang="de-DE" sz="1400" dirty="0"/>
              <a:t> </a:t>
            </a:r>
            <a:r>
              <a:rPr lang="de-DE" sz="1400" dirty="0" smtClean="0"/>
              <a:t>in </a:t>
            </a:r>
            <a:br>
              <a:rPr lang="de-DE" sz="1400" dirty="0" smtClean="0"/>
            </a:br>
            <a:r>
              <a:rPr lang="de-DE" sz="1400" dirty="0" err="1" smtClean="0"/>
              <a:t>words</a:t>
            </a:r>
            <a:r>
              <a:rPr lang="de-DE" sz="1400" dirty="0" smtClean="0"/>
              <a:t> </a:t>
            </a:r>
            <a:r>
              <a:rPr lang="de-DE" sz="1400" dirty="0" err="1" smtClean="0"/>
              <a:t>Bohmians</a:t>
            </a:r>
            <a:r>
              <a:rPr lang="de-DE" sz="1400" dirty="0" smtClean="0"/>
              <a:t> </a:t>
            </a:r>
            <a:r>
              <a:rPr lang="de-DE" sz="1400" dirty="0" err="1" smtClean="0"/>
              <a:t>recognize</a:t>
            </a:r>
            <a:r>
              <a:rPr lang="de-DE" sz="1400" dirty="0" smtClean="0"/>
              <a:t>. </a:t>
            </a:r>
            <a:r>
              <a:rPr lang="de-DE" sz="1400" dirty="0" err="1" smtClean="0"/>
              <a:t>At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workshop</a:t>
            </a:r>
            <a:r>
              <a:rPr lang="de-DE" sz="1400" dirty="0" smtClean="0"/>
              <a:t> Travis </a:t>
            </a:r>
            <a:r>
              <a:rPr lang="de-DE" sz="1400" dirty="0" err="1" smtClean="0"/>
              <a:t>at</a:t>
            </a:r>
            <a:r>
              <a:rPr lang="de-DE" sz="1400" dirty="0" smtClean="0"/>
              <a:t> least </a:t>
            </a:r>
            <a:r>
              <a:rPr lang="de-DE" sz="1400" dirty="0" err="1" smtClean="0"/>
              <a:t>agreed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statement</a:t>
            </a:r>
            <a:r>
              <a:rPr lang="de-DE" sz="1400" dirty="0" smtClean="0"/>
              <a:t> </a:t>
            </a:r>
            <a:r>
              <a:rPr lang="de-DE" sz="1400" dirty="0" err="1" smtClean="0"/>
              <a:t>that</a:t>
            </a:r>
            <a:r>
              <a:rPr lang="de-DE" sz="1400" dirty="0" smtClean="0"/>
              <a:t> </a:t>
            </a:r>
            <a:r>
              <a:rPr lang="de-DE" sz="1400" dirty="0" err="1" smtClean="0"/>
              <a:t>Bohmians</a:t>
            </a:r>
            <a:r>
              <a:rPr lang="de-DE" sz="1400" dirty="0" smtClean="0"/>
              <a:t> </a:t>
            </a:r>
            <a:r>
              <a:rPr lang="de-DE" sz="1400" dirty="0" err="1" smtClean="0"/>
              <a:t>like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err="1" smtClean="0"/>
              <a:t>think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a </a:t>
            </a:r>
            <a:r>
              <a:rPr lang="de-DE" sz="1400" dirty="0" err="1" smtClean="0"/>
              <a:t>theory</a:t>
            </a:r>
            <a:r>
              <a:rPr lang="de-DE" sz="1400" dirty="0" smtClean="0"/>
              <a:t> </a:t>
            </a:r>
            <a:r>
              <a:rPr lang="de-DE" sz="1400" dirty="0" err="1" smtClean="0"/>
              <a:t>as</a:t>
            </a:r>
            <a:r>
              <a:rPr lang="de-DE" sz="1400" dirty="0" smtClean="0"/>
              <a:t> </a:t>
            </a:r>
            <a:r>
              <a:rPr lang="de-DE" sz="1400" dirty="0" err="1" smtClean="0"/>
              <a:t>something</a:t>
            </a:r>
            <a:r>
              <a:rPr lang="de-DE" sz="1400" dirty="0" smtClean="0"/>
              <a:t> </a:t>
            </a:r>
            <a:r>
              <a:rPr lang="de-DE" sz="1400" dirty="0" err="1" smtClean="0"/>
              <a:t>involving</a:t>
            </a:r>
            <a:r>
              <a:rPr lang="de-DE" sz="1400" dirty="0" smtClean="0"/>
              <a:t> </a:t>
            </a:r>
            <a:r>
              <a:rPr lang="de-DE" sz="1400" dirty="0" err="1" smtClean="0"/>
              <a:t>some</a:t>
            </a:r>
            <a:r>
              <a:rPr lang="de-DE" sz="1400" dirty="0" smtClean="0"/>
              <a:t> “</a:t>
            </a:r>
            <a:r>
              <a:rPr lang="de-DE" sz="1400" dirty="0" err="1" smtClean="0"/>
              <a:t>complete</a:t>
            </a:r>
            <a:r>
              <a:rPr lang="de-DE" sz="1400" dirty="0" smtClean="0"/>
              <a:t> </a:t>
            </a:r>
            <a:r>
              <a:rPr lang="de-DE" sz="1400" dirty="0" err="1" smtClean="0"/>
              <a:t>description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real </a:t>
            </a:r>
            <a:r>
              <a:rPr lang="de-DE" sz="1400" dirty="0" err="1" smtClean="0"/>
              <a:t>factual</a:t>
            </a:r>
            <a:r>
              <a:rPr lang="de-DE" sz="1400" dirty="0" smtClean="0"/>
              <a:t> </a:t>
            </a:r>
            <a:r>
              <a:rPr lang="de-DE" sz="1400" dirty="0" err="1" smtClean="0"/>
              <a:t>situation</a:t>
            </a:r>
            <a:r>
              <a:rPr lang="de-DE" sz="1400" dirty="0" smtClean="0"/>
              <a:t> </a:t>
            </a:r>
            <a:r>
              <a:rPr lang="de-DE" sz="1400" dirty="0" err="1"/>
              <a:t>independently</a:t>
            </a:r>
            <a:r>
              <a:rPr lang="de-DE" sz="1400" dirty="0"/>
              <a:t> </a:t>
            </a:r>
            <a:endParaRPr lang="de-DE" sz="1400" dirty="0" smtClean="0"/>
          </a:p>
          <a:p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/>
              <a:t>what</a:t>
            </a:r>
            <a:r>
              <a:rPr lang="de-DE" sz="1400" dirty="0"/>
              <a:t> </a:t>
            </a:r>
            <a:r>
              <a:rPr lang="de-DE" sz="1400" dirty="0" err="1"/>
              <a:t>measuring</a:t>
            </a:r>
            <a:r>
              <a:rPr lang="de-DE" sz="1400" dirty="0"/>
              <a:t> </a:t>
            </a:r>
            <a:r>
              <a:rPr lang="de-DE" sz="1400" dirty="0" err="1"/>
              <a:t>devices</a:t>
            </a:r>
            <a:r>
              <a:rPr lang="de-DE" sz="1400" dirty="0"/>
              <a:t> </a:t>
            </a:r>
            <a:r>
              <a:rPr lang="de-DE" sz="1400" dirty="0" err="1"/>
              <a:t>we</a:t>
            </a:r>
            <a:r>
              <a:rPr lang="de-DE" sz="1400" dirty="0"/>
              <a:t> </a:t>
            </a:r>
            <a:r>
              <a:rPr lang="de-DE" sz="1400" dirty="0" err="1"/>
              <a:t>choose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employ</a:t>
            </a:r>
            <a:r>
              <a:rPr lang="de-DE" sz="1400" dirty="0" smtClean="0"/>
              <a:t>“. </a:t>
            </a:r>
            <a:r>
              <a:rPr lang="de-DE" sz="1400" dirty="0" err="1" smtClean="0"/>
              <a:t>Only</a:t>
            </a:r>
            <a:r>
              <a:rPr lang="de-DE" sz="1400" dirty="0" smtClean="0"/>
              <a:t> </a:t>
            </a:r>
            <a:r>
              <a:rPr lang="de-DE" sz="1400" dirty="0" err="1" smtClean="0"/>
              <a:t>you</a:t>
            </a:r>
            <a:r>
              <a:rPr lang="de-DE" sz="1400" dirty="0" smtClean="0"/>
              <a:t> </a:t>
            </a:r>
            <a:r>
              <a:rPr lang="de-DE" sz="1400" dirty="0" err="1" smtClean="0"/>
              <a:t>should</a:t>
            </a:r>
            <a:r>
              <a:rPr lang="de-DE" sz="1400" dirty="0" smtClean="0"/>
              <a:t> </a:t>
            </a:r>
            <a:r>
              <a:rPr lang="de-DE" sz="1400" dirty="0" err="1" smtClean="0"/>
              <a:t>perhaps</a:t>
            </a:r>
            <a:r>
              <a:rPr lang="de-DE" sz="1400" dirty="0" smtClean="0"/>
              <a:t> not </a:t>
            </a:r>
            <a:r>
              <a:rPr lang="de-DE" sz="1400" dirty="0" err="1" smtClean="0"/>
              <a:t>talk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a “</a:t>
            </a:r>
            <a:r>
              <a:rPr lang="de-DE" sz="1400" dirty="0" err="1" smtClean="0"/>
              <a:t>description</a:t>
            </a:r>
            <a:r>
              <a:rPr lang="de-DE" sz="1400" dirty="0" smtClean="0"/>
              <a:t>“ </a:t>
            </a:r>
            <a:r>
              <a:rPr lang="de-DE" sz="1400" dirty="0" err="1" smtClean="0"/>
              <a:t>because</a:t>
            </a:r>
            <a:r>
              <a:rPr lang="de-DE" sz="1400" dirty="0" smtClean="0"/>
              <a:t> </a:t>
            </a:r>
          </a:p>
          <a:p>
            <a:r>
              <a:rPr lang="de-DE" sz="1400" dirty="0" err="1" smtClean="0"/>
              <a:t>it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Nature </a:t>
            </a:r>
            <a:r>
              <a:rPr lang="de-DE" sz="1400" dirty="0" err="1" smtClean="0"/>
              <a:t>herself</a:t>
            </a:r>
            <a:r>
              <a:rPr lang="de-DE" sz="1400" dirty="0" smtClean="0"/>
              <a:t>, </a:t>
            </a:r>
            <a:r>
              <a:rPr lang="de-DE" sz="1400" dirty="0" err="1" smtClean="0"/>
              <a:t>which</a:t>
            </a:r>
            <a:r>
              <a:rPr lang="de-DE" sz="1400" dirty="0" smtClean="0"/>
              <a:t> </a:t>
            </a:r>
            <a:r>
              <a:rPr lang="de-DE" sz="1400" dirty="0" err="1" smtClean="0"/>
              <a:t>has</a:t>
            </a:r>
            <a:r>
              <a:rPr lang="de-DE" sz="1400" dirty="0" smtClean="0"/>
              <a:t> </a:t>
            </a:r>
            <a:r>
              <a:rPr lang="de-DE" sz="1400" dirty="0" err="1" smtClean="0"/>
              <a:t>that</a:t>
            </a:r>
            <a:r>
              <a:rPr lang="de-DE" sz="1400" dirty="0" smtClean="0"/>
              <a:t> real </a:t>
            </a:r>
            <a:r>
              <a:rPr lang="de-DE" sz="1400" dirty="0" err="1" smtClean="0"/>
              <a:t>factual</a:t>
            </a:r>
            <a:r>
              <a:rPr lang="de-DE" sz="1400" dirty="0" smtClean="0"/>
              <a:t> </a:t>
            </a:r>
            <a:r>
              <a:rPr lang="de-DE" sz="1400" dirty="0" err="1" smtClean="0"/>
              <a:t>situation</a:t>
            </a:r>
            <a:r>
              <a:rPr lang="de-DE" sz="1400" dirty="0" smtClean="0"/>
              <a:t>. </a:t>
            </a:r>
          </a:p>
          <a:p>
            <a:r>
              <a:rPr lang="de-DE" sz="1400" dirty="0" err="1" smtClean="0"/>
              <a:t>Since</a:t>
            </a:r>
            <a:r>
              <a:rPr lang="de-DE" sz="1400" dirty="0" smtClean="0"/>
              <a:t> QM </a:t>
            </a:r>
            <a:r>
              <a:rPr lang="de-DE" sz="1400" dirty="0" err="1" smtClean="0"/>
              <a:t>clearly</a:t>
            </a:r>
            <a:r>
              <a:rPr lang="de-DE" sz="1400" dirty="0" smtClean="0"/>
              <a:t> </a:t>
            </a:r>
            <a:r>
              <a:rPr lang="de-DE" sz="1400" dirty="0" err="1" smtClean="0"/>
              <a:t>does</a:t>
            </a:r>
            <a:r>
              <a:rPr lang="de-DE" sz="1400" dirty="0" smtClean="0"/>
              <a:t> not </a:t>
            </a:r>
            <a:r>
              <a:rPr lang="de-DE" sz="1400" dirty="0" err="1" smtClean="0"/>
              <a:t>work</a:t>
            </a:r>
            <a:r>
              <a:rPr lang="de-DE" sz="1400" dirty="0" smtClean="0"/>
              <a:t> </a:t>
            </a:r>
            <a:r>
              <a:rPr lang="de-DE" sz="1400" dirty="0" err="1" smtClean="0"/>
              <a:t>that</a:t>
            </a:r>
            <a:r>
              <a:rPr lang="de-DE" sz="1400" dirty="0" smtClean="0"/>
              <a:t> </a:t>
            </a:r>
            <a:r>
              <a:rPr lang="de-DE" sz="1400" dirty="0" err="1" smtClean="0"/>
              <a:t>way</a:t>
            </a:r>
            <a:r>
              <a:rPr lang="de-DE" sz="1400" dirty="0" smtClean="0"/>
              <a:t>, and I </a:t>
            </a:r>
            <a:r>
              <a:rPr lang="de-DE" sz="1400" dirty="0" err="1" smtClean="0"/>
              <a:t>somehow</a:t>
            </a:r>
            <a:r>
              <a:rPr lang="de-DE" sz="1400" dirty="0" smtClean="0"/>
              <a:t> lack </a:t>
            </a:r>
            <a:r>
              <a:rPr lang="de-DE" sz="1400" dirty="0" err="1" smtClean="0"/>
              <a:t>that</a:t>
            </a:r>
            <a:r>
              <a:rPr lang="de-DE" sz="1400" dirty="0" smtClean="0"/>
              <a:t> </a:t>
            </a:r>
            <a:r>
              <a:rPr lang="de-DE" sz="1400" dirty="0" err="1" smtClean="0"/>
              <a:t>direct</a:t>
            </a:r>
            <a:r>
              <a:rPr lang="de-DE" sz="1400" dirty="0" smtClean="0"/>
              <a:t> </a:t>
            </a:r>
            <a:r>
              <a:rPr lang="de-DE" sz="1400" dirty="0" err="1" smtClean="0"/>
              <a:t>access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‘Ding an sich‘,  </a:t>
            </a:r>
          </a:p>
          <a:p>
            <a:r>
              <a:rPr lang="de-DE" sz="1400" dirty="0" smtClean="0"/>
              <a:t>I still </a:t>
            </a:r>
            <a:r>
              <a:rPr lang="de-DE" sz="1400" dirty="0" err="1" smtClean="0"/>
              <a:t>call</a:t>
            </a:r>
            <a:r>
              <a:rPr lang="de-DE" sz="1400" dirty="0" smtClean="0"/>
              <a:t> </a:t>
            </a:r>
            <a:r>
              <a:rPr lang="de-DE" sz="1400" dirty="0" err="1" smtClean="0"/>
              <a:t>that</a:t>
            </a:r>
            <a:r>
              <a:rPr lang="de-DE" sz="1400" dirty="0" smtClean="0"/>
              <a:t> an </a:t>
            </a:r>
            <a:r>
              <a:rPr lang="de-DE" sz="1400" dirty="0" err="1" smtClean="0"/>
              <a:t>assumption</a:t>
            </a:r>
            <a:r>
              <a:rPr lang="de-DE" sz="1400" dirty="0" smtClean="0"/>
              <a:t>.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134841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1268760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[Measurement </a:t>
            </a:r>
            <a:r>
              <a:rPr lang="de-DE" sz="1400" dirty="0" err="1" smtClean="0"/>
              <a:t>problem</a:t>
            </a:r>
            <a:r>
              <a:rPr lang="de-DE" sz="1400" dirty="0" smtClean="0"/>
              <a:t>]: </a:t>
            </a:r>
          </a:p>
          <a:p>
            <a:r>
              <a:rPr lang="de-DE" sz="1400" dirty="0" smtClean="0">
                <a:solidFill>
                  <a:srgbClr val="0070C0"/>
                </a:solidFill>
              </a:rPr>
              <a:t>I </a:t>
            </a:r>
            <a:r>
              <a:rPr lang="de-DE" sz="1400" dirty="0" err="1">
                <a:solidFill>
                  <a:srgbClr val="0070C0"/>
                </a:solidFill>
              </a:rPr>
              <a:t>probably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basically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agree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with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that</a:t>
            </a:r>
            <a:r>
              <a:rPr lang="de-DE" sz="1400" dirty="0">
                <a:solidFill>
                  <a:srgbClr val="0070C0"/>
                </a:solidFill>
              </a:rPr>
              <a:t>---</a:t>
            </a:r>
            <a:r>
              <a:rPr lang="de-DE" sz="1400" dirty="0" err="1">
                <a:solidFill>
                  <a:srgbClr val="0070C0"/>
                </a:solidFill>
              </a:rPr>
              <a:t>though</a:t>
            </a:r>
            <a:r>
              <a:rPr lang="de-DE" sz="1400" dirty="0">
                <a:solidFill>
                  <a:srgbClr val="0070C0"/>
                </a:solidFill>
              </a:rPr>
              <a:t> I </a:t>
            </a:r>
            <a:r>
              <a:rPr lang="de-DE" sz="1400" dirty="0" err="1">
                <a:solidFill>
                  <a:srgbClr val="0070C0"/>
                </a:solidFill>
              </a:rPr>
              <a:t>don't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remember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what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meant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by</a:t>
            </a:r>
            <a:r>
              <a:rPr lang="de-DE" sz="1400" dirty="0">
                <a:solidFill>
                  <a:srgbClr val="0070C0"/>
                </a:solidFill>
              </a:rPr>
              <a:t> FNPP. In </a:t>
            </a:r>
            <a:r>
              <a:rPr lang="de-DE" sz="1400" dirty="0" err="1">
                <a:solidFill>
                  <a:srgbClr val="0070C0"/>
                </a:solidFill>
              </a:rPr>
              <a:t>any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case</a:t>
            </a:r>
            <a:r>
              <a:rPr lang="de-DE" sz="1400" dirty="0">
                <a:solidFill>
                  <a:srgbClr val="0070C0"/>
                </a:solidFill>
              </a:rPr>
              <a:t>, </a:t>
            </a:r>
            <a:r>
              <a:rPr lang="de-DE" sz="1400" dirty="0" err="1">
                <a:solidFill>
                  <a:srgbClr val="0070C0"/>
                </a:solidFill>
              </a:rPr>
              <a:t>quantum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mechanics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you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understand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does</a:t>
            </a:r>
            <a:r>
              <a:rPr lang="de-DE" sz="1400" dirty="0">
                <a:solidFill>
                  <a:srgbClr val="0070C0"/>
                </a:solidFill>
              </a:rPr>
              <a:t> not </a:t>
            </a:r>
            <a:r>
              <a:rPr lang="de-DE" sz="1400" dirty="0" err="1">
                <a:solidFill>
                  <a:srgbClr val="0070C0"/>
                </a:solidFill>
              </a:rPr>
              <a:t>have</a:t>
            </a:r>
            <a:r>
              <a:rPr lang="de-DE" sz="1400" dirty="0">
                <a:solidFill>
                  <a:srgbClr val="0070C0"/>
                </a:solidFill>
              </a:rPr>
              <a:t> a </a:t>
            </a:r>
            <a:r>
              <a:rPr lang="de-DE" sz="1400" dirty="0" err="1">
                <a:solidFill>
                  <a:srgbClr val="0070C0"/>
                </a:solidFill>
              </a:rPr>
              <a:t>measurement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problem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usually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understood</a:t>
            </a:r>
            <a:r>
              <a:rPr lang="de-DE" sz="1400" dirty="0">
                <a:solidFill>
                  <a:srgbClr val="0070C0"/>
                </a:solidFill>
              </a:rPr>
              <a:t> in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foundations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quantum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mechanics</a:t>
            </a:r>
            <a:r>
              <a:rPr lang="de-DE" sz="1400" dirty="0">
                <a:solidFill>
                  <a:srgbClr val="0070C0"/>
                </a:solidFill>
              </a:rPr>
              <a:t>,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problem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how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typical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quantum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measurements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can</a:t>
            </a:r>
            <a:r>
              <a:rPr lang="de-DE" sz="1400" dirty="0">
                <a:solidFill>
                  <a:srgbClr val="0070C0"/>
                </a:solidFill>
              </a:rPr>
              <a:t> end </a:t>
            </a:r>
            <a:r>
              <a:rPr lang="de-DE" sz="1400" dirty="0" err="1">
                <a:solidFill>
                  <a:srgbClr val="0070C0"/>
                </a:solidFill>
              </a:rPr>
              <a:t>up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having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results</a:t>
            </a:r>
            <a:r>
              <a:rPr lang="de-DE" sz="1400" dirty="0">
                <a:solidFill>
                  <a:srgbClr val="0070C0"/>
                </a:solidFill>
              </a:rPr>
              <a:t> (a </a:t>
            </a:r>
            <a:r>
              <a:rPr lang="de-DE" sz="1400" dirty="0" err="1">
                <a:solidFill>
                  <a:srgbClr val="0070C0"/>
                </a:solidFill>
              </a:rPr>
              <a:t>pointer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pointing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this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way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or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</a:rPr>
              <a:t>way</a:t>
            </a:r>
            <a:r>
              <a:rPr lang="de-DE" sz="1400" dirty="0" smtClean="0">
                <a:solidFill>
                  <a:srgbClr val="0070C0"/>
                </a:solidFill>
              </a:rPr>
              <a:t>, etc</a:t>
            </a:r>
            <a:r>
              <a:rPr lang="de-DE" sz="1400" dirty="0">
                <a:solidFill>
                  <a:srgbClr val="0070C0"/>
                </a:solidFill>
              </a:rPr>
              <a:t>.) </a:t>
            </a:r>
            <a:r>
              <a:rPr lang="de-DE" sz="1400" dirty="0" err="1">
                <a:solidFill>
                  <a:srgbClr val="0070C0"/>
                </a:solidFill>
              </a:rPr>
              <a:t>if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wave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function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 system--</a:t>
            </a:r>
            <a:r>
              <a:rPr lang="de-DE" sz="1400" dirty="0" err="1">
                <a:solidFill>
                  <a:srgbClr val="0070C0"/>
                </a:solidFill>
              </a:rPr>
              <a:t>apparatus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composite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a </a:t>
            </a:r>
            <a:r>
              <a:rPr lang="de-DE" sz="1400" dirty="0" err="1">
                <a:solidFill>
                  <a:srgbClr val="0070C0"/>
                </a:solidFill>
              </a:rPr>
              <a:t>complete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description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system</a:t>
            </a:r>
            <a:r>
              <a:rPr lang="de-DE" sz="1400" dirty="0">
                <a:solidFill>
                  <a:srgbClr val="0070C0"/>
                </a:solidFill>
              </a:rPr>
              <a:t>. </a:t>
            </a:r>
            <a:r>
              <a:rPr lang="de-DE" sz="1400" dirty="0" err="1">
                <a:solidFill>
                  <a:srgbClr val="0070C0"/>
                </a:solidFill>
              </a:rPr>
              <a:t>Neither</a:t>
            </a:r>
            <a:r>
              <a:rPr lang="de-DE" sz="1400" dirty="0">
                <a:solidFill>
                  <a:srgbClr val="0070C0"/>
                </a:solidFill>
              </a:rPr>
              <a:t> for </a:t>
            </a:r>
            <a:r>
              <a:rPr lang="de-DE" sz="1400" dirty="0" err="1">
                <a:solidFill>
                  <a:srgbClr val="0070C0"/>
                </a:solidFill>
              </a:rPr>
              <a:t>you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nor</a:t>
            </a:r>
            <a:r>
              <a:rPr lang="de-DE" sz="1400" dirty="0">
                <a:solidFill>
                  <a:srgbClr val="0070C0"/>
                </a:solidFill>
              </a:rPr>
              <a:t> for </a:t>
            </a:r>
            <a:r>
              <a:rPr lang="de-DE" sz="1400" dirty="0" err="1">
                <a:solidFill>
                  <a:srgbClr val="0070C0"/>
                </a:solidFill>
              </a:rPr>
              <a:t>Bohmian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mechanics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does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this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particular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problem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arrive</a:t>
            </a:r>
            <a:r>
              <a:rPr lang="de-DE" sz="1400" dirty="0">
                <a:solidFill>
                  <a:srgbClr val="0070C0"/>
                </a:solidFill>
              </a:rPr>
              <a:t>, </a:t>
            </a:r>
            <a:r>
              <a:rPr lang="de-DE" sz="1400" dirty="0" err="1">
                <a:solidFill>
                  <a:srgbClr val="0070C0"/>
                </a:solidFill>
              </a:rPr>
              <a:t>because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wave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function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most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definitely</a:t>
            </a:r>
            <a:r>
              <a:rPr lang="de-DE" sz="1400" dirty="0">
                <a:solidFill>
                  <a:srgbClr val="0070C0"/>
                </a:solidFill>
              </a:rPr>
              <a:t> not a </a:t>
            </a:r>
            <a:r>
              <a:rPr lang="de-DE" sz="1400" dirty="0" err="1">
                <a:solidFill>
                  <a:srgbClr val="0070C0"/>
                </a:solidFill>
              </a:rPr>
              <a:t>complete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description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relevant </a:t>
            </a:r>
            <a:r>
              <a:rPr lang="de-DE" sz="1400" dirty="0" err="1">
                <a:solidFill>
                  <a:srgbClr val="0070C0"/>
                </a:solidFill>
              </a:rPr>
              <a:t>system</a:t>
            </a:r>
            <a:r>
              <a:rPr lang="de-DE" sz="1400" dirty="0">
                <a:solidFill>
                  <a:srgbClr val="0070C0"/>
                </a:solidFill>
              </a:rPr>
              <a:t>. </a:t>
            </a:r>
          </a:p>
          <a:p>
            <a:r>
              <a:rPr lang="de-DE" sz="1400" dirty="0" err="1">
                <a:solidFill>
                  <a:srgbClr val="0070C0"/>
                </a:solidFill>
              </a:rPr>
              <a:t>One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important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difference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between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us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here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that</a:t>
            </a:r>
            <a:r>
              <a:rPr lang="de-DE" sz="1400" dirty="0">
                <a:solidFill>
                  <a:srgbClr val="0070C0"/>
                </a:solidFill>
              </a:rPr>
              <a:t> for </a:t>
            </a:r>
            <a:r>
              <a:rPr lang="de-DE" sz="1400" dirty="0" err="1">
                <a:solidFill>
                  <a:srgbClr val="0070C0"/>
                </a:solidFill>
              </a:rPr>
              <a:t>you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wave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function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not </a:t>
            </a:r>
            <a:r>
              <a:rPr lang="de-DE" sz="1400" dirty="0" err="1">
                <a:solidFill>
                  <a:srgbClr val="0070C0"/>
                </a:solidFill>
              </a:rPr>
              <a:t>really</a:t>
            </a:r>
            <a:r>
              <a:rPr lang="de-DE" sz="1400" dirty="0">
                <a:solidFill>
                  <a:srgbClr val="0070C0"/>
                </a:solidFill>
              </a:rPr>
              <a:t> an </a:t>
            </a:r>
            <a:r>
              <a:rPr lang="de-DE" sz="1400" dirty="0" err="1">
                <a:solidFill>
                  <a:srgbClr val="0070C0"/>
                </a:solidFill>
              </a:rPr>
              <a:t>objective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element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system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at</a:t>
            </a:r>
            <a:r>
              <a:rPr lang="de-DE" sz="1400" dirty="0">
                <a:solidFill>
                  <a:srgbClr val="0070C0"/>
                </a:solidFill>
              </a:rPr>
              <a:t> all, but just a </a:t>
            </a:r>
            <a:r>
              <a:rPr lang="de-DE" sz="1400" dirty="0" err="1">
                <a:solidFill>
                  <a:srgbClr val="0070C0"/>
                </a:solidFill>
              </a:rPr>
              <a:t>computational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device</a:t>
            </a:r>
            <a:r>
              <a:rPr lang="de-DE" sz="1400" dirty="0">
                <a:solidFill>
                  <a:srgbClr val="0070C0"/>
                </a:solidFill>
              </a:rPr>
              <a:t>, </a:t>
            </a:r>
            <a:r>
              <a:rPr lang="de-DE" sz="1400" dirty="0" err="1">
                <a:solidFill>
                  <a:srgbClr val="0070C0"/>
                </a:solidFill>
              </a:rPr>
              <a:t>whereas</a:t>
            </a:r>
            <a:r>
              <a:rPr lang="de-DE" sz="1400" dirty="0">
                <a:solidFill>
                  <a:srgbClr val="0070C0"/>
                </a:solidFill>
              </a:rPr>
              <a:t> for </a:t>
            </a:r>
            <a:r>
              <a:rPr lang="de-DE" sz="1400" dirty="0" err="1">
                <a:solidFill>
                  <a:srgbClr val="0070C0"/>
                </a:solidFill>
              </a:rPr>
              <a:t>Bohmian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mechanics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wave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function</a:t>
            </a:r>
            <a:r>
              <a:rPr lang="de-DE" sz="1400" dirty="0">
                <a:solidFill>
                  <a:srgbClr val="0070C0"/>
                </a:solidFill>
              </a:rPr>
              <a:t> must </a:t>
            </a:r>
            <a:r>
              <a:rPr lang="de-DE" sz="1400" dirty="0" err="1">
                <a:solidFill>
                  <a:srgbClr val="0070C0"/>
                </a:solidFill>
              </a:rPr>
              <a:t>be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taken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more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seriously</a:t>
            </a:r>
            <a:r>
              <a:rPr lang="de-DE" sz="1400" dirty="0">
                <a:solidFill>
                  <a:srgbClr val="0070C0"/>
                </a:solidFill>
              </a:rPr>
              <a:t>. </a:t>
            </a:r>
            <a:r>
              <a:rPr lang="de-DE" sz="1400" dirty="0" err="1">
                <a:solidFill>
                  <a:srgbClr val="0070C0"/>
                </a:solidFill>
              </a:rPr>
              <a:t>We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would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presumably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disagree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about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whether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a </a:t>
            </a:r>
            <a:r>
              <a:rPr lang="de-DE" sz="1400" dirty="0" err="1">
                <a:solidFill>
                  <a:srgbClr val="0070C0"/>
                </a:solidFill>
              </a:rPr>
              <a:t>virtue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or</a:t>
            </a:r>
            <a:r>
              <a:rPr lang="de-DE" sz="1400" dirty="0">
                <a:solidFill>
                  <a:srgbClr val="0070C0"/>
                </a:solidFill>
              </a:rPr>
              <a:t> a </a:t>
            </a:r>
            <a:r>
              <a:rPr lang="de-DE" sz="1400" dirty="0" err="1">
                <a:solidFill>
                  <a:srgbClr val="0070C0"/>
                </a:solidFill>
              </a:rPr>
              <a:t>vice</a:t>
            </a:r>
            <a:r>
              <a:rPr lang="de-DE" sz="1400" dirty="0">
                <a:solidFill>
                  <a:srgbClr val="0070C0"/>
                </a:solidFill>
              </a:rPr>
              <a:t>.</a:t>
            </a:r>
          </a:p>
          <a:p>
            <a:r>
              <a:rPr lang="de-DE" sz="1400" dirty="0"/>
              <a:t> </a:t>
            </a:r>
            <a:endParaRPr lang="de-DE" sz="1400" dirty="0" smtClean="0"/>
          </a:p>
          <a:p>
            <a:r>
              <a:rPr lang="de-DE" sz="1400" dirty="0" smtClean="0"/>
              <a:t>[FNPP was an </a:t>
            </a:r>
            <a:r>
              <a:rPr lang="de-DE" sz="1400" dirty="0" err="1" smtClean="0"/>
              <a:t>abbreviation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“for </a:t>
            </a:r>
            <a:r>
              <a:rPr lang="de-DE" sz="1400" dirty="0" err="1" smtClean="0"/>
              <a:t>no</a:t>
            </a:r>
            <a:r>
              <a:rPr lang="de-DE" sz="1400" dirty="0" smtClean="0"/>
              <a:t> </a:t>
            </a:r>
            <a:r>
              <a:rPr lang="de-DE" sz="1400" dirty="0" err="1" smtClean="0"/>
              <a:t>practical</a:t>
            </a:r>
            <a:r>
              <a:rPr lang="de-DE" sz="1400" dirty="0" smtClean="0"/>
              <a:t> </a:t>
            </a:r>
            <a:r>
              <a:rPr lang="de-DE" sz="1400" dirty="0" err="1" smtClean="0"/>
              <a:t>purpose</a:t>
            </a:r>
            <a:r>
              <a:rPr lang="de-DE" sz="1400" dirty="0" smtClean="0"/>
              <a:t>“]</a:t>
            </a:r>
            <a:endParaRPr lang="de-DE" sz="1400" dirty="0"/>
          </a:p>
          <a:p>
            <a:endParaRPr lang="de-DE" sz="1400" dirty="0"/>
          </a:p>
          <a:p>
            <a:r>
              <a:rPr lang="de-DE" sz="1400" dirty="0"/>
              <a:t> </a:t>
            </a:r>
            <a:endParaRPr lang="de-DE" sz="14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107504" y="116632"/>
            <a:ext cx="89370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Comments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smtClean="0">
                <a:solidFill>
                  <a:srgbClr val="0070C0"/>
                </a:solidFill>
              </a:rPr>
              <a:t>Shelly Goldstein</a:t>
            </a:r>
            <a:r>
              <a:rPr lang="de-DE" sz="2800" dirty="0" smtClean="0"/>
              <a:t>, </a:t>
            </a:r>
            <a:r>
              <a:rPr lang="de-DE" sz="2800" dirty="0" err="1" smtClean="0"/>
              <a:t>mostly</a:t>
            </a:r>
            <a:r>
              <a:rPr lang="de-DE" sz="2800" dirty="0" smtClean="0"/>
              <a:t> on </a:t>
            </a:r>
            <a:r>
              <a:rPr lang="de-DE" sz="2800" dirty="0" err="1" smtClean="0"/>
              <a:t>the</a:t>
            </a:r>
            <a:r>
              <a:rPr lang="de-DE" sz="2800" dirty="0" smtClean="0"/>
              <a:t> last </a:t>
            </a:r>
            <a:r>
              <a:rPr lang="de-DE" sz="2800" dirty="0" err="1" smtClean="0"/>
              <a:t>slide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(</a:t>
            </a:r>
            <a:r>
              <a:rPr lang="de-DE" sz="2800" dirty="0" err="1" smtClean="0"/>
              <a:t>replies</a:t>
            </a:r>
            <a:r>
              <a:rPr lang="de-DE" sz="2800" dirty="0" smtClean="0"/>
              <a:t> and </a:t>
            </a:r>
            <a:r>
              <a:rPr lang="de-DE" sz="2800" dirty="0" err="1" smtClean="0"/>
              <a:t>further</a:t>
            </a:r>
            <a:r>
              <a:rPr lang="de-DE" sz="2800" dirty="0" smtClean="0"/>
              <a:t> </a:t>
            </a:r>
            <a:r>
              <a:rPr lang="de-DE" sz="2800" dirty="0" err="1" smtClean="0"/>
              <a:t>comments</a:t>
            </a:r>
            <a:r>
              <a:rPr lang="de-DE" sz="2800" dirty="0" smtClean="0"/>
              <a:t> </a:t>
            </a:r>
            <a:r>
              <a:rPr lang="de-DE" sz="2800" dirty="0" err="1" smtClean="0"/>
              <a:t>from</a:t>
            </a:r>
            <a:r>
              <a:rPr lang="de-DE" sz="2800" dirty="0" smtClean="0"/>
              <a:t> </a:t>
            </a:r>
            <a:r>
              <a:rPr lang="de-DE" sz="2800" dirty="0" err="1" smtClean="0"/>
              <a:t>me</a:t>
            </a:r>
            <a:r>
              <a:rPr lang="de-DE" sz="2800" dirty="0" smtClean="0"/>
              <a:t> in [...])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20081949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332656"/>
            <a:ext cx="8989705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[QM </a:t>
            </a:r>
            <a:r>
              <a:rPr lang="de-DE" sz="1400" dirty="0"/>
              <a:t>∧ “</a:t>
            </a:r>
            <a:r>
              <a:rPr lang="de-DE" sz="1400" dirty="0" err="1"/>
              <a:t>Trajectories</a:t>
            </a:r>
            <a:r>
              <a:rPr lang="de-DE" sz="1400" dirty="0"/>
              <a:t>“⇒ </a:t>
            </a:r>
            <a:r>
              <a:rPr lang="de-DE" sz="1400" dirty="0" smtClean="0"/>
              <a:t>QM]</a:t>
            </a:r>
            <a:endParaRPr lang="de-DE" sz="1400" dirty="0"/>
          </a:p>
          <a:p>
            <a:r>
              <a:rPr lang="de-DE" sz="1400" dirty="0"/>
              <a:t> </a:t>
            </a:r>
          </a:p>
          <a:p>
            <a:r>
              <a:rPr lang="de-DE" sz="1400" dirty="0" err="1">
                <a:solidFill>
                  <a:srgbClr val="0070C0"/>
                </a:solidFill>
              </a:rPr>
              <a:t>By</a:t>
            </a:r>
            <a:r>
              <a:rPr lang="de-DE" sz="1400" dirty="0">
                <a:solidFill>
                  <a:srgbClr val="0070C0"/>
                </a:solidFill>
              </a:rPr>
              <a:t> “</a:t>
            </a:r>
            <a:r>
              <a:rPr lang="de-DE" sz="1400" dirty="0" err="1">
                <a:solidFill>
                  <a:srgbClr val="0070C0"/>
                </a:solidFill>
              </a:rPr>
              <a:t>Trajectories</a:t>
            </a:r>
            <a:r>
              <a:rPr lang="de-DE" sz="1400" dirty="0">
                <a:solidFill>
                  <a:srgbClr val="0070C0"/>
                </a:solidFill>
              </a:rPr>
              <a:t>“ </a:t>
            </a:r>
            <a:r>
              <a:rPr lang="de-DE" sz="1400" dirty="0" err="1">
                <a:solidFill>
                  <a:srgbClr val="0070C0"/>
                </a:solidFill>
              </a:rPr>
              <a:t>here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you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course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mean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guiding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equation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Bohmian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mechanics</a:t>
            </a:r>
            <a:r>
              <a:rPr lang="de-DE" sz="1400" dirty="0">
                <a:solidFill>
                  <a:srgbClr val="0070C0"/>
                </a:solidFill>
              </a:rPr>
              <a:t>,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additional </a:t>
            </a:r>
            <a:r>
              <a:rPr lang="de-DE" sz="1400" dirty="0" err="1">
                <a:solidFill>
                  <a:srgbClr val="0070C0"/>
                </a:solidFill>
              </a:rPr>
              <a:t>equation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endParaRPr lang="de-DE" sz="1400" dirty="0" smtClean="0">
              <a:solidFill>
                <a:srgbClr val="0070C0"/>
              </a:solidFill>
            </a:endParaRPr>
          </a:p>
          <a:p>
            <a:r>
              <a:rPr lang="de-DE" sz="1400" dirty="0" err="1" smtClean="0">
                <a:solidFill>
                  <a:srgbClr val="0070C0"/>
                </a:solidFill>
              </a:rPr>
              <a:t>with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which</a:t>
            </a:r>
            <a:r>
              <a:rPr lang="de-DE" sz="1400" dirty="0">
                <a:solidFill>
                  <a:srgbClr val="0070C0"/>
                </a:solidFill>
              </a:rPr>
              <a:t> BM </a:t>
            </a:r>
            <a:r>
              <a:rPr lang="de-DE" sz="1400" dirty="0" err="1">
                <a:solidFill>
                  <a:srgbClr val="0070C0"/>
                </a:solidFill>
              </a:rPr>
              <a:t>supplements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Schroedinger's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equation</a:t>
            </a:r>
            <a:r>
              <a:rPr lang="de-DE" sz="1400" dirty="0">
                <a:solidFill>
                  <a:srgbClr val="0070C0"/>
                </a:solidFill>
              </a:rPr>
              <a:t>. </a:t>
            </a:r>
            <a:r>
              <a:rPr lang="de-DE" sz="1400" dirty="0" err="1">
                <a:solidFill>
                  <a:srgbClr val="0070C0"/>
                </a:solidFill>
              </a:rPr>
              <a:t>That's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fine</a:t>
            </a:r>
            <a:r>
              <a:rPr lang="de-DE" sz="1400" dirty="0">
                <a:solidFill>
                  <a:srgbClr val="0070C0"/>
                </a:solidFill>
              </a:rPr>
              <a:t>. </a:t>
            </a:r>
            <a:endParaRPr lang="de-DE" sz="1400" dirty="0" smtClean="0">
              <a:solidFill>
                <a:srgbClr val="0070C0"/>
              </a:solidFill>
            </a:endParaRPr>
          </a:p>
          <a:p>
            <a:endParaRPr lang="de-DE" sz="1400" dirty="0">
              <a:solidFill>
                <a:srgbClr val="0070C0"/>
              </a:solidFill>
            </a:endParaRPr>
          </a:p>
          <a:p>
            <a:r>
              <a:rPr lang="de-DE" sz="1400" dirty="0" smtClean="0">
                <a:solidFill>
                  <a:srgbClr val="0070C0"/>
                </a:solidFill>
              </a:rPr>
              <a:t>But </a:t>
            </a:r>
            <a:r>
              <a:rPr lang="de-DE" sz="1400" dirty="0" err="1">
                <a:solidFill>
                  <a:srgbClr val="0070C0"/>
                </a:solidFill>
              </a:rPr>
              <a:t>you're</a:t>
            </a:r>
            <a:r>
              <a:rPr lang="de-DE" sz="1400" dirty="0">
                <a:solidFill>
                  <a:srgbClr val="0070C0"/>
                </a:solidFill>
              </a:rPr>
              <a:t> not </a:t>
            </a:r>
            <a:r>
              <a:rPr lang="de-DE" sz="1400" dirty="0" err="1">
                <a:solidFill>
                  <a:srgbClr val="0070C0"/>
                </a:solidFill>
              </a:rPr>
              <a:t>properly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expressing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here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derivation</a:t>
            </a:r>
            <a:r>
              <a:rPr lang="de-DE" sz="1400" dirty="0">
                <a:solidFill>
                  <a:srgbClr val="0070C0"/>
                </a:solidFill>
              </a:rPr>
              <a:t>. </a:t>
            </a:r>
            <a:r>
              <a:rPr lang="de-DE" sz="1400" dirty="0" err="1">
                <a:solidFill>
                  <a:srgbClr val="0070C0"/>
                </a:solidFill>
              </a:rPr>
              <a:t>What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important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this</a:t>
            </a:r>
            <a:r>
              <a:rPr lang="de-DE" sz="1400" dirty="0">
                <a:solidFill>
                  <a:srgbClr val="0070C0"/>
                </a:solidFill>
              </a:rPr>
              <a:t>: On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left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only</a:t>
            </a:r>
            <a:r>
              <a:rPr lang="de-DE" sz="1400" dirty="0">
                <a:solidFill>
                  <a:srgbClr val="0070C0"/>
                </a:solidFill>
              </a:rPr>
              <a:t> a </a:t>
            </a:r>
            <a:r>
              <a:rPr lang="de-DE" sz="1400" dirty="0" err="1">
                <a:solidFill>
                  <a:srgbClr val="0070C0"/>
                </a:solidFill>
              </a:rPr>
              <a:t>part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endParaRPr lang="de-DE" sz="1400" dirty="0" smtClean="0">
              <a:solidFill>
                <a:srgbClr val="0070C0"/>
              </a:solidFill>
            </a:endParaRPr>
          </a:p>
          <a:p>
            <a:r>
              <a:rPr lang="de-DE" sz="1400" dirty="0" smtClean="0">
                <a:solidFill>
                  <a:srgbClr val="0070C0"/>
                </a:solidFill>
              </a:rPr>
              <a:t>QM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relevant, </a:t>
            </a:r>
            <a:r>
              <a:rPr lang="de-DE" sz="1400" dirty="0" err="1">
                <a:solidFill>
                  <a:srgbClr val="0070C0"/>
                </a:solidFill>
              </a:rPr>
              <a:t>namely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Schroedinger's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equation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itself</a:t>
            </a:r>
            <a:r>
              <a:rPr lang="de-DE" sz="1400" dirty="0">
                <a:solidFill>
                  <a:srgbClr val="0070C0"/>
                </a:solidFill>
              </a:rPr>
              <a:t>. And on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right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a different </a:t>
            </a:r>
            <a:r>
              <a:rPr lang="de-DE" sz="1400" dirty="0" err="1">
                <a:solidFill>
                  <a:srgbClr val="0070C0"/>
                </a:solidFill>
              </a:rPr>
              <a:t>part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quantum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endParaRPr lang="de-DE" sz="1400" dirty="0" smtClean="0">
              <a:solidFill>
                <a:srgbClr val="0070C0"/>
              </a:solidFill>
            </a:endParaRPr>
          </a:p>
          <a:p>
            <a:r>
              <a:rPr lang="de-DE" sz="1400" dirty="0" err="1" smtClean="0">
                <a:solidFill>
                  <a:srgbClr val="0070C0"/>
                </a:solidFill>
              </a:rPr>
              <a:t>mechanics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relevant, </a:t>
            </a:r>
            <a:r>
              <a:rPr lang="de-DE" sz="1400" dirty="0" err="1">
                <a:solidFill>
                  <a:srgbClr val="0070C0"/>
                </a:solidFill>
              </a:rPr>
              <a:t>namely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quantum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measurement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formalism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involving</a:t>
            </a:r>
            <a:r>
              <a:rPr lang="de-DE" sz="1400" dirty="0">
                <a:solidFill>
                  <a:srgbClr val="0070C0"/>
                </a:solidFill>
              </a:rPr>
              <a:t> Born </a:t>
            </a:r>
            <a:r>
              <a:rPr lang="de-DE" sz="1400" dirty="0" err="1">
                <a:solidFill>
                  <a:srgbClr val="0070C0"/>
                </a:solidFill>
              </a:rPr>
              <a:t>probabilities</a:t>
            </a:r>
            <a:r>
              <a:rPr lang="de-DE" sz="1400" dirty="0">
                <a:solidFill>
                  <a:srgbClr val="0070C0"/>
                </a:solidFill>
              </a:rPr>
              <a:t>, </a:t>
            </a:r>
            <a:endParaRPr lang="de-DE" sz="1400" dirty="0" smtClean="0">
              <a:solidFill>
                <a:srgbClr val="0070C0"/>
              </a:solidFill>
            </a:endParaRPr>
          </a:p>
          <a:p>
            <a:r>
              <a:rPr lang="de-DE" sz="1400" dirty="0" err="1" smtClean="0">
                <a:solidFill>
                  <a:srgbClr val="0070C0"/>
                </a:solidFill>
              </a:rPr>
              <a:t>operators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as</a:t>
            </a:r>
            <a:r>
              <a:rPr lang="de-DE" sz="1400" dirty="0">
                <a:solidFill>
                  <a:srgbClr val="0070C0"/>
                </a:solidFill>
              </a:rPr>
              <a:t> observables, </a:t>
            </a:r>
            <a:r>
              <a:rPr lang="de-DE" sz="1400" dirty="0" err="1">
                <a:solidFill>
                  <a:srgbClr val="0070C0"/>
                </a:solidFill>
              </a:rPr>
              <a:t>POVM's</a:t>
            </a:r>
            <a:r>
              <a:rPr lang="de-DE" sz="1400" dirty="0">
                <a:solidFill>
                  <a:srgbClr val="0070C0"/>
                </a:solidFill>
              </a:rPr>
              <a:t>, etc. </a:t>
            </a:r>
            <a:r>
              <a:rPr lang="de-DE" sz="1400" dirty="0" err="1">
                <a:solidFill>
                  <a:srgbClr val="0070C0"/>
                </a:solidFill>
              </a:rPr>
              <a:t>Those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things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are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certainly</a:t>
            </a:r>
            <a:r>
              <a:rPr lang="de-DE" sz="1400" dirty="0">
                <a:solidFill>
                  <a:srgbClr val="0070C0"/>
                </a:solidFill>
              </a:rPr>
              <a:t> not </a:t>
            </a:r>
            <a:r>
              <a:rPr lang="de-DE" sz="1400" dirty="0" err="1">
                <a:solidFill>
                  <a:srgbClr val="0070C0"/>
                </a:solidFill>
              </a:rPr>
              <a:t>part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formulation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Bohmian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endParaRPr lang="de-DE" sz="1400" dirty="0" smtClean="0">
              <a:solidFill>
                <a:srgbClr val="0070C0"/>
              </a:solidFill>
            </a:endParaRPr>
          </a:p>
          <a:p>
            <a:r>
              <a:rPr lang="de-DE" sz="1400" dirty="0" err="1" smtClean="0">
                <a:solidFill>
                  <a:srgbClr val="0070C0"/>
                </a:solidFill>
              </a:rPr>
              <a:t>mechanics</a:t>
            </a:r>
            <a:r>
              <a:rPr lang="de-DE" sz="1400" dirty="0">
                <a:solidFill>
                  <a:srgbClr val="0070C0"/>
                </a:solidFill>
              </a:rPr>
              <a:t>. </a:t>
            </a:r>
            <a:r>
              <a:rPr lang="de-DE" sz="1400" dirty="0" err="1">
                <a:solidFill>
                  <a:srgbClr val="0070C0"/>
                </a:solidFill>
              </a:rPr>
              <a:t>They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are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simply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what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emerge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as</a:t>
            </a:r>
            <a:r>
              <a:rPr lang="de-DE" sz="1400" dirty="0">
                <a:solidFill>
                  <a:srgbClr val="0070C0"/>
                </a:solidFill>
              </a:rPr>
              <a:t> a </a:t>
            </a:r>
            <a:r>
              <a:rPr lang="de-DE" sz="1400" dirty="0" err="1">
                <a:solidFill>
                  <a:srgbClr val="0070C0"/>
                </a:solidFill>
              </a:rPr>
              <a:t>convenient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means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description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when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Bohmian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mechanics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endParaRPr lang="de-DE" sz="1400" dirty="0" smtClean="0">
              <a:solidFill>
                <a:srgbClr val="0070C0"/>
              </a:solidFill>
            </a:endParaRPr>
          </a:p>
          <a:p>
            <a:r>
              <a:rPr lang="de-DE" sz="1400" dirty="0" err="1" smtClean="0">
                <a:solidFill>
                  <a:srgbClr val="0070C0"/>
                </a:solidFill>
              </a:rPr>
              <a:t>is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applied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to</a:t>
            </a:r>
            <a:r>
              <a:rPr lang="de-DE" sz="1400" dirty="0">
                <a:solidFill>
                  <a:srgbClr val="0070C0"/>
                </a:solidFill>
              </a:rPr>
              <a:t> an </a:t>
            </a:r>
            <a:r>
              <a:rPr lang="de-DE" sz="1400" dirty="0" err="1">
                <a:solidFill>
                  <a:srgbClr val="0070C0"/>
                </a:solidFill>
              </a:rPr>
              <a:t>analysis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results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experiments</a:t>
            </a:r>
            <a:r>
              <a:rPr lang="de-DE" sz="1400" dirty="0">
                <a:solidFill>
                  <a:srgbClr val="0070C0"/>
                </a:solidFill>
              </a:rPr>
              <a:t>.</a:t>
            </a:r>
          </a:p>
          <a:p>
            <a:endParaRPr lang="de-DE" sz="1400" dirty="0" smtClean="0"/>
          </a:p>
          <a:p>
            <a:endParaRPr lang="de-DE" sz="1400" dirty="0" smtClean="0"/>
          </a:p>
          <a:p>
            <a:r>
              <a:rPr lang="de-DE" sz="1400" dirty="0" smtClean="0"/>
              <a:t>[I </a:t>
            </a:r>
            <a:r>
              <a:rPr lang="de-DE" sz="1400" dirty="0" err="1" smtClean="0"/>
              <a:t>accept</a:t>
            </a:r>
            <a:r>
              <a:rPr lang="de-DE" sz="1400" dirty="0" smtClean="0"/>
              <a:t> </a:t>
            </a:r>
            <a:r>
              <a:rPr lang="de-DE" sz="1400" dirty="0" err="1" smtClean="0"/>
              <a:t>that</a:t>
            </a:r>
            <a:r>
              <a:rPr lang="de-DE" sz="1400" dirty="0" smtClean="0"/>
              <a:t>. </a:t>
            </a:r>
          </a:p>
          <a:p>
            <a:endParaRPr lang="de-DE" sz="1400" dirty="0" smtClean="0"/>
          </a:p>
          <a:p>
            <a:r>
              <a:rPr lang="de-DE" sz="1400" dirty="0" smtClean="0"/>
              <a:t>But </a:t>
            </a:r>
            <a:r>
              <a:rPr lang="de-DE" sz="1400" dirty="0" err="1" smtClean="0"/>
              <a:t>what</a:t>
            </a:r>
            <a:r>
              <a:rPr lang="de-DE" sz="1400" dirty="0" smtClean="0"/>
              <a:t> was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achievement</a:t>
            </a:r>
            <a:r>
              <a:rPr lang="de-DE" sz="1400" dirty="0" smtClean="0"/>
              <a:t>, </a:t>
            </a:r>
            <a:r>
              <a:rPr lang="de-DE" sz="1400" dirty="0" err="1" smtClean="0"/>
              <a:t>really</a:t>
            </a:r>
            <a:r>
              <a:rPr lang="de-DE" sz="1400" dirty="0" smtClean="0"/>
              <a:t>? </a:t>
            </a:r>
            <a:r>
              <a:rPr lang="de-DE" sz="1400" dirty="0" err="1" smtClean="0"/>
              <a:t>It</a:t>
            </a:r>
            <a:r>
              <a:rPr lang="de-DE" sz="1400" dirty="0" smtClean="0"/>
              <a:t> </a:t>
            </a:r>
            <a:r>
              <a:rPr lang="de-DE" sz="1400" dirty="0" err="1" smtClean="0"/>
              <a:t>only</a:t>
            </a:r>
            <a:r>
              <a:rPr lang="de-DE" sz="1400" dirty="0" smtClean="0"/>
              <a:t> </a:t>
            </a:r>
            <a:r>
              <a:rPr lang="de-DE" sz="1400" dirty="0" err="1" smtClean="0"/>
              <a:t>shows</a:t>
            </a:r>
            <a:r>
              <a:rPr lang="de-DE" sz="1400" dirty="0" smtClean="0"/>
              <a:t> </a:t>
            </a:r>
            <a:r>
              <a:rPr lang="de-DE" sz="1400" dirty="0" err="1" smtClean="0"/>
              <a:t>that</a:t>
            </a:r>
            <a:r>
              <a:rPr lang="de-DE" sz="1400" dirty="0" smtClean="0"/>
              <a:t> </a:t>
            </a:r>
            <a:r>
              <a:rPr lang="de-DE" sz="1400" dirty="0" err="1" smtClean="0"/>
              <a:t>if</a:t>
            </a:r>
            <a:r>
              <a:rPr lang="de-DE" sz="1400" dirty="0" smtClean="0"/>
              <a:t> </a:t>
            </a:r>
            <a:r>
              <a:rPr lang="de-DE" sz="1400" dirty="0" err="1" smtClean="0"/>
              <a:t>you</a:t>
            </a:r>
            <a:r>
              <a:rPr lang="de-DE" sz="1400" dirty="0" smtClean="0"/>
              <a:t> </a:t>
            </a:r>
            <a:r>
              <a:rPr lang="de-DE" sz="1400" dirty="0" err="1" smtClean="0"/>
              <a:t>apply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raw</a:t>
            </a:r>
            <a:r>
              <a:rPr lang="de-DE" sz="1400" dirty="0" smtClean="0"/>
              <a:t> </a:t>
            </a:r>
            <a:r>
              <a:rPr lang="de-DE" sz="1400" dirty="0" err="1" smtClean="0"/>
              <a:t>quantum</a:t>
            </a:r>
            <a:r>
              <a:rPr lang="de-DE" sz="1400" dirty="0" smtClean="0"/>
              <a:t> </a:t>
            </a:r>
            <a:r>
              <a:rPr lang="de-DE" sz="1400" dirty="0" err="1" smtClean="0"/>
              <a:t>formalism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smtClean="0"/>
              <a:t>an </a:t>
            </a:r>
            <a:r>
              <a:rPr lang="de-DE" sz="1400" dirty="0" err="1" smtClean="0"/>
              <a:t>indirect</a:t>
            </a:r>
            <a:r>
              <a:rPr lang="de-DE" sz="1400" dirty="0" smtClean="0"/>
              <a:t> </a:t>
            </a:r>
            <a:r>
              <a:rPr lang="de-DE" sz="1400" dirty="0" err="1" smtClean="0"/>
              <a:t>measurement</a:t>
            </a:r>
            <a:r>
              <a:rPr lang="de-DE" sz="1400" dirty="0" smtClean="0"/>
              <a:t>, </a:t>
            </a:r>
            <a:r>
              <a:rPr lang="de-DE" sz="1400" dirty="0" err="1" smtClean="0"/>
              <a:t>it</a:t>
            </a:r>
            <a:r>
              <a:rPr lang="de-DE" sz="1400" dirty="0" smtClean="0"/>
              <a:t> </a:t>
            </a:r>
            <a:r>
              <a:rPr lang="de-DE" sz="1400" dirty="0" err="1" smtClean="0"/>
              <a:t>practically</a:t>
            </a:r>
            <a:r>
              <a:rPr lang="de-DE" sz="1400" dirty="0" smtClean="0"/>
              <a:t> </a:t>
            </a:r>
            <a:r>
              <a:rPr lang="de-DE" sz="1400" dirty="0" err="1" smtClean="0"/>
              <a:t>does</a:t>
            </a:r>
            <a:r>
              <a:rPr lang="de-DE" sz="1400" dirty="0" smtClean="0"/>
              <a:t> not matter </a:t>
            </a:r>
            <a:r>
              <a:rPr lang="de-DE" sz="1400" dirty="0" err="1" smtClean="0"/>
              <a:t>how</a:t>
            </a:r>
            <a:r>
              <a:rPr lang="de-DE" sz="1400" dirty="0" smtClean="0"/>
              <a:t> </a:t>
            </a:r>
            <a:r>
              <a:rPr lang="de-DE" sz="1400" dirty="0" err="1" smtClean="0"/>
              <a:t>you</a:t>
            </a:r>
            <a:r>
              <a:rPr lang="de-DE" sz="1400" dirty="0" smtClean="0"/>
              <a:t> </a:t>
            </a:r>
            <a:r>
              <a:rPr lang="de-DE" sz="1400" dirty="0" err="1" smtClean="0"/>
              <a:t>describe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readout</a:t>
            </a:r>
            <a:r>
              <a:rPr lang="de-DE" sz="1400" dirty="0" smtClean="0"/>
              <a:t> </a:t>
            </a:r>
            <a:r>
              <a:rPr lang="de-DE" sz="1400" dirty="0" err="1" smtClean="0"/>
              <a:t>at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macroscopic</a:t>
            </a:r>
            <a:r>
              <a:rPr lang="de-DE" sz="1400" dirty="0" smtClean="0"/>
              <a:t> </a:t>
            </a:r>
            <a:r>
              <a:rPr lang="de-DE" sz="1400" dirty="0" err="1" smtClean="0"/>
              <a:t>level</a:t>
            </a:r>
            <a:r>
              <a:rPr lang="de-DE" sz="1400" dirty="0" smtClean="0"/>
              <a:t>.</a:t>
            </a:r>
            <a:br>
              <a:rPr lang="de-DE" sz="1400" dirty="0" smtClean="0"/>
            </a:br>
            <a:r>
              <a:rPr lang="de-DE" sz="1400" dirty="0" smtClean="0"/>
              <a:t>Even </a:t>
            </a:r>
            <a:r>
              <a:rPr lang="de-DE" sz="1400" dirty="0" err="1" smtClean="0"/>
              <a:t>Bohmian</a:t>
            </a:r>
            <a:r>
              <a:rPr lang="de-DE" sz="1400" dirty="0" smtClean="0"/>
              <a:t> </a:t>
            </a:r>
            <a:r>
              <a:rPr lang="de-DE" sz="1400" dirty="0" err="1" smtClean="0"/>
              <a:t>position</a:t>
            </a:r>
            <a:r>
              <a:rPr lang="de-DE" sz="1400" dirty="0" smtClean="0"/>
              <a:t> will do, but </a:t>
            </a:r>
            <a:r>
              <a:rPr lang="de-DE" sz="1400" dirty="0" err="1" smtClean="0"/>
              <a:t>only</a:t>
            </a:r>
            <a:r>
              <a:rPr lang="de-DE" sz="1400" dirty="0" smtClean="0"/>
              <a:t> </a:t>
            </a:r>
            <a:r>
              <a:rPr lang="de-DE" sz="1400" dirty="0" err="1" smtClean="0"/>
              <a:t>if</a:t>
            </a:r>
            <a:r>
              <a:rPr lang="de-DE" sz="1400" dirty="0" smtClean="0"/>
              <a:t> </a:t>
            </a:r>
            <a:r>
              <a:rPr lang="de-DE" sz="1400" dirty="0" err="1" smtClean="0"/>
              <a:t>you</a:t>
            </a:r>
            <a:r>
              <a:rPr lang="de-DE" sz="1400" dirty="0" smtClean="0"/>
              <a:t> </a:t>
            </a:r>
            <a:r>
              <a:rPr lang="de-DE" sz="1400" dirty="0" err="1" smtClean="0"/>
              <a:t>make</a:t>
            </a:r>
            <a:r>
              <a:rPr lang="de-DE" sz="1400" dirty="0" smtClean="0"/>
              <a:t> </a:t>
            </a:r>
            <a:r>
              <a:rPr lang="de-DE" sz="1400" dirty="0" err="1" smtClean="0"/>
              <a:t>sufficiently</a:t>
            </a:r>
            <a:r>
              <a:rPr lang="de-DE" sz="1400" dirty="0" smtClean="0"/>
              <a:t> strong </a:t>
            </a:r>
            <a:r>
              <a:rPr lang="de-DE" sz="1400" dirty="0" err="1" smtClean="0"/>
              <a:t>assumptions</a:t>
            </a:r>
            <a:r>
              <a:rPr lang="de-DE" sz="1400" dirty="0" smtClean="0"/>
              <a:t> </a:t>
            </a:r>
            <a:r>
              <a:rPr lang="de-DE" sz="1400" dirty="0" err="1" smtClean="0"/>
              <a:t>guaranteeing</a:t>
            </a:r>
            <a:r>
              <a:rPr lang="de-DE" sz="1400" dirty="0" smtClean="0"/>
              <a:t> </a:t>
            </a:r>
            <a:r>
              <a:rPr lang="de-DE" sz="1400" dirty="0" err="1" smtClean="0"/>
              <a:t>that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err="1" smtClean="0"/>
              <a:t>devices</a:t>
            </a:r>
            <a:r>
              <a:rPr lang="de-DE" sz="1400" dirty="0" smtClean="0"/>
              <a:t> live </a:t>
            </a:r>
            <a:r>
              <a:rPr lang="de-DE" sz="1400" dirty="0" err="1" smtClean="0"/>
              <a:t>up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macroscopic</a:t>
            </a:r>
            <a:r>
              <a:rPr lang="de-DE" sz="1400" dirty="0" smtClean="0"/>
              <a:t> </a:t>
            </a:r>
            <a:r>
              <a:rPr lang="de-DE" sz="1400" dirty="0" err="1" smtClean="0"/>
              <a:t>expectations</a:t>
            </a:r>
            <a:r>
              <a:rPr lang="de-DE" sz="1400" dirty="0" smtClean="0"/>
              <a:t>. </a:t>
            </a:r>
            <a:r>
              <a:rPr lang="de-DE" sz="1400" dirty="0" err="1" smtClean="0"/>
              <a:t>You</a:t>
            </a:r>
            <a:r>
              <a:rPr lang="de-DE" sz="1400" dirty="0" smtClean="0"/>
              <a:t> </a:t>
            </a:r>
            <a:r>
              <a:rPr lang="de-DE" sz="1400" dirty="0" err="1" smtClean="0"/>
              <a:t>see</a:t>
            </a:r>
            <a:r>
              <a:rPr lang="de-DE" sz="1400" dirty="0" smtClean="0"/>
              <a:t> </a:t>
            </a:r>
            <a:r>
              <a:rPr lang="de-DE" sz="1400" dirty="0" err="1" smtClean="0"/>
              <a:t>that</a:t>
            </a:r>
            <a:r>
              <a:rPr lang="de-DE" sz="1400" dirty="0" smtClean="0"/>
              <a:t> </a:t>
            </a:r>
            <a:r>
              <a:rPr lang="de-DE" sz="1400" dirty="0" err="1" smtClean="0"/>
              <a:t>this</a:t>
            </a:r>
            <a:r>
              <a:rPr lang="de-DE" sz="1400" dirty="0" smtClean="0"/>
              <a:t> </a:t>
            </a:r>
            <a:r>
              <a:rPr lang="de-DE" sz="1400" dirty="0" err="1" smtClean="0"/>
              <a:t>fails</a:t>
            </a:r>
            <a:r>
              <a:rPr lang="de-DE" sz="1400" dirty="0" smtClean="0"/>
              <a:t> </a:t>
            </a:r>
            <a:r>
              <a:rPr lang="de-DE" sz="1400" dirty="0" err="1" smtClean="0"/>
              <a:t>right</a:t>
            </a:r>
            <a:r>
              <a:rPr lang="de-DE" sz="1400" dirty="0" smtClean="0"/>
              <a:t> </a:t>
            </a:r>
            <a:r>
              <a:rPr lang="de-DE" sz="1400" dirty="0" err="1" smtClean="0"/>
              <a:t>away</a:t>
            </a:r>
            <a:r>
              <a:rPr lang="de-DE" sz="1400" dirty="0" smtClean="0"/>
              <a:t> </a:t>
            </a:r>
            <a:r>
              <a:rPr lang="de-DE" sz="1400" dirty="0" err="1" smtClean="0"/>
              <a:t>if</a:t>
            </a:r>
            <a:r>
              <a:rPr lang="de-DE" sz="1400" dirty="0" smtClean="0"/>
              <a:t> </a:t>
            </a:r>
            <a:r>
              <a:rPr lang="de-DE" sz="1400" dirty="0" err="1" smtClean="0"/>
              <a:t>you</a:t>
            </a:r>
            <a:r>
              <a:rPr lang="de-DE" sz="1400" dirty="0" smtClean="0"/>
              <a:t> </a:t>
            </a:r>
            <a:r>
              <a:rPr lang="de-DE" sz="1400" dirty="0" err="1" smtClean="0"/>
              <a:t>dare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move</a:t>
            </a:r>
            <a:r>
              <a:rPr lang="de-DE" sz="1400" dirty="0" smtClean="0"/>
              <a:t> a </a:t>
            </a:r>
          </a:p>
          <a:p>
            <a:r>
              <a:rPr lang="de-DE" sz="1400" dirty="0" smtClean="0"/>
              <a:t>Heisenberg </a:t>
            </a:r>
            <a:r>
              <a:rPr lang="de-DE" sz="1400" dirty="0" err="1" smtClean="0"/>
              <a:t>cut</a:t>
            </a:r>
            <a:r>
              <a:rPr lang="de-DE" sz="1400" dirty="0" smtClean="0"/>
              <a:t> in </a:t>
            </a:r>
            <a:r>
              <a:rPr lang="de-DE" sz="1400" dirty="0" err="1" smtClean="0"/>
              <a:t>one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earlier</a:t>
            </a:r>
            <a:r>
              <a:rPr lang="de-DE" sz="1400" dirty="0" smtClean="0"/>
              <a:t> </a:t>
            </a:r>
            <a:r>
              <a:rPr lang="de-DE" sz="1400" dirty="0" err="1" smtClean="0"/>
              <a:t>stages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a </a:t>
            </a:r>
            <a:r>
              <a:rPr lang="de-DE" sz="1400" dirty="0" err="1" smtClean="0"/>
              <a:t>measurement</a:t>
            </a:r>
            <a:r>
              <a:rPr lang="de-DE" sz="1400" dirty="0" smtClean="0"/>
              <a:t> (A </a:t>
            </a:r>
            <a:r>
              <a:rPr lang="de-DE" sz="1400" dirty="0" err="1" smtClean="0"/>
              <a:t>perfectly</a:t>
            </a:r>
            <a:r>
              <a:rPr lang="de-DE" sz="1400" dirty="0" smtClean="0"/>
              <a:t> </a:t>
            </a:r>
            <a:r>
              <a:rPr lang="de-DE" sz="1400" dirty="0" err="1" smtClean="0"/>
              <a:t>standard</a:t>
            </a:r>
            <a:r>
              <a:rPr lang="de-DE" sz="1400" dirty="0" smtClean="0"/>
              <a:t> </a:t>
            </a:r>
            <a:r>
              <a:rPr lang="de-DE" sz="1400" dirty="0" err="1" smtClean="0"/>
              <a:t>thing</a:t>
            </a:r>
            <a:r>
              <a:rPr lang="de-DE" sz="1400" dirty="0" smtClean="0"/>
              <a:t> in QM for </a:t>
            </a:r>
            <a:r>
              <a:rPr lang="de-DE" sz="1400" dirty="0" err="1" smtClean="0"/>
              <a:t>getting</a:t>
            </a:r>
            <a:endParaRPr lang="de-DE" sz="1400" dirty="0" smtClean="0"/>
          </a:p>
          <a:p>
            <a:r>
              <a:rPr lang="de-DE" sz="1400" dirty="0" smtClean="0"/>
              <a:t>a </a:t>
            </a:r>
            <a:r>
              <a:rPr lang="de-DE" sz="1400" dirty="0" err="1" smtClean="0"/>
              <a:t>more</a:t>
            </a:r>
            <a:r>
              <a:rPr lang="de-DE" sz="1400" dirty="0" smtClean="0"/>
              <a:t> </a:t>
            </a:r>
            <a:r>
              <a:rPr lang="de-DE" sz="1400" dirty="0" err="1" smtClean="0"/>
              <a:t>detailed</a:t>
            </a:r>
            <a:r>
              <a:rPr lang="de-DE" sz="1400" dirty="0" smtClean="0"/>
              <a:t> </a:t>
            </a:r>
            <a:r>
              <a:rPr lang="de-DE" sz="1400" dirty="0" err="1" smtClean="0"/>
              <a:t>analysis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some</a:t>
            </a:r>
            <a:r>
              <a:rPr lang="de-DE" sz="1400" dirty="0" smtClean="0"/>
              <a:t> </a:t>
            </a:r>
            <a:r>
              <a:rPr lang="de-DE" sz="1400" dirty="0" err="1" smtClean="0"/>
              <a:t>measurement</a:t>
            </a:r>
            <a:r>
              <a:rPr lang="de-DE" sz="1400" dirty="0" smtClean="0"/>
              <a:t>.) ]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89551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67544" y="620688"/>
            <a:ext cx="73809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dirty="0" err="1" smtClean="0"/>
              <a:t>claims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Reality </a:t>
            </a:r>
            <a:r>
              <a:rPr lang="de-DE" sz="2800" dirty="0" err="1" smtClean="0"/>
              <a:t>depend</a:t>
            </a:r>
            <a:r>
              <a:rPr lang="de-DE" sz="2800" dirty="0" smtClean="0"/>
              <a:t> on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role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a </a:t>
            </a:r>
            <a:r>
              <a:rPr lang="de-DE" sz="2800" dirty="0" err="1" smtClean="0"/>
              <a:t>notion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in </a:t>
            </a:r>
            <a:r>
              <a:rPr lang="de-DE" sz="2800" dirty="0" err="1" smtClean="0"/>
              <a:t>the</a:t>
            </a:r>
            <a:r>
              <a:rPr lang="de-DE" sz="2800" dirty="0" smtClean="0"/>
              <a:t> “</a:t>
            </a:r>
            <a:r>
              <a:rPr lang="de-DE" sz="2800" dirty="0" err="1" smtClean="0">
                <a:solidFill>
                  <a:srgbClr val="FF0000"/>
                </a:solidFill>
              </a:rPr>
              <a:t>best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theory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about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the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subject</a:t>
            </a:r>
            <a:r>
              <a:rPr lang="de-DE" sz="2800" dirty="0" smtClean="0"/>
              <a:t>“, </a:t>
            </a:r>
          </a:p>
          <a:p>
            <a:r>
              <a:rPr lang="de-DE" sz="2800" dirty="0" err="1" smtClean="0"/>
              <a:t>what</a:t>
            </a:r>
            <a:r>
              <a:rPr lang="de-DE" sz="2800" dirty="0" smtClean="0"/>
              <a:t> </a:t>
            </a:r>
            <a:r>
              <a:rPr lang="de-DE" sz="2800" dirty="0" err="1" smtClean="0"/>
              <a:t>makes</a:t>
            </a:r>
            <a:r>
              <a:rPr lang="de-DE" sz="2800" dirty="0" smtClean="0"/>
              <a:t> a “</a:t>
            </a:r>
            <a:r>
              <a:rPr lang="de-DE" sz="2800" dirty="0" err="1" smtClean="0"/>
              <a:t>good</a:t>
            </a:r>
            <a:r>
              <a:rPr lang="de-DE" sz="2800" dirty="0" smtClean="0"/>
              <a:t> </a:t>
            </a:r>
            <a:r>
              <a:rPr lang="de-DE" sz="2800" dirty="0" err="1" smtClean="0"/>
              <a:t>theory</a:t>
            </a:r>
            <a:r>
              <a:rPr lang="de-DE" sz="2800" dirty="0" smtClean="0"/>
              <a:t>“?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7544" y="3769876"/>
            <a:ext cx="82276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u="sng" dirty="0" err="1" smtClean="0"/>
              <a:t>Example</a:t>
            </a:r>
            <a:r>
              <a:rPr lang="de-DE" sz="2800" dirty="0" smtClean="0"/>
              <a:t>  </a:t>
            </a:r>
            <a:r>
              <a:rPr lang="de-DE" sz="2800" dirty="0" err="1" smtClean="0"/>
              <a:t>of</a:t>
            </a:r>
            <a:r>
              <a:rPr lang="de-DE" sz="2800" dirty="0" smtClean="0"/>
              <a:t> a “</a:t>
            </a:r>
            <a:r>
              <a:rPr lang="de-DE" sz="2800" dirty="0" err="1" smtClean="0">
                <a:solidFill>
                  <a:schemeClr val="accent6">
                    <a:lumMod val="75000"/>
                  </a:schemeClr>
                </a:solidFill>
              </a:rPr>
              <a:t>bad</a:t>
            </a:r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accent6">
                    <a:lumMod val="75000"/>
                  </a:schemeClr>
                </a:solidFill>
              </a:rPr>
              <a:t>theory</a:t>
            </a:r>
            <a:r>
              <a:rPr lang="de-DE" sz="2800" dirty="0" smtClean="0"/>
              <a:t>“: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</a:t>
            </a:r>
            <a:r>
              <a:rPr lang="de-DE" sz="2800" dirty="0" err="1" smtClean="0"/>
              <a:t>quantum</a:t>
            </a:r>
            <a:r>
              <a:rPr lang="de-DE" sz="2800" dirty="0" smtClean="0"/>
              <a:t> </a:t>
            </a:r>
            <a:r>
              <a:rPr lang="de-DE" sz="2800" dirty="0" err="1" smtClean="0"/>
              <a:t>mechanics</a:t>
            </a:r>
            <a:r>
              <a:rPr lang="de-DE" sz="2800" dirty="0" smtClean="0"/>
              <a:t> </a:t>
            </a:r>
            <a:r>
              <a:rPr lang="de-DE" sz="2800" dirty="0" err="1" smtClean="0"/>
              <a:t>applied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10</a:t>
            </a:r>
            <a:r>
              <a:rPr lang="de-DE" sz="2800" baseline="30000" dirty="0" smtClean="0"/>
              <a:t>24</a:t>
            </a:r>
            <a:r>
              <a:rPr lang="de-DE" sz="2800" dirty="0" smtClean="0"/>
              <a:t> </a:t>
            </a:r>
            <a:r>
              <a:rPr lang="de-DE" sz="2800" dirty="0" err="1" smtClean="0"/>
              <a:t>particles</a:t>
            </a:r>
            <a:endParaRPr lang="de-DE" sz="2800" dirty="0" smtClean="0"/>
          </a:p>
          <a:p>
            <a:r>
              <a:rPr lang="de-DE" sz="2800" dirty="0" smtClean="0"/>
              <a:t>Needs </a:t>
            </a:r>
            <a:r>
              <a:rPr lang="de-DE" sz="2800" dirty="0" err="1" smtClean="0"/>
              <a:t>special</a:t>
            </a:r>
            <a:r>
              <a:rPr lang="de-DE" sz="2800" dirty="0" smtClean="0"/>
              <a:t> </a:t>
            </a:r>
            <a:r>
              <a:rPr lang="de-DE" sz="2800" dirty="0" err="1" smtClean="0"/>
              <a:t>situations</a:t>
            </a:r>
            <a:r>
              <a:rPr lang="de-DE" sz="2800" dirty="0" smtClean="0"/>
              <a:t> and  “</a:t>
            </a:r>
            <a:r>
              <a:rPr lang="de-DE" sz="2800" dirty="0" err="1" smtClean="0"/>
              <a:t>approximations</a:t>
            </a:r>
            <a:r>
              <a:rPr lang="de-DE" sz="2800" dirty="0" smtClean="0"/>
              <a:t>“,</a:t>
            </a:r>
            <a:br>
              <a:rPr lang="de-DE" sz="2800" dirty="0" smtClean="0"/>
            </a:br>
            <a:r>
              <a:rPr lang="de-DE" sz="2800" dirty="0" err="1" smtClean="0"/>
              <a:t>which</a:t>
            </a:r>
            <a:r>
              <a:rPr lang="de-DE" sz="2800" dirty="0" smtClean="0"/>
              <a:t> must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counted</a:t>
            </a:r>
            <a:r>
              <a:rPr lang="de-DE" sz="2800" dirty="0" smtClean="0"/>
              <a:t> </a:t>
            </a:r>
            <a:r>
              <a:rPr lang="de-DE" sz="2800" dirty="0" err="1" smtClean="0"/>
              <a:t>as</a:t>
            </a:r>
            <a:r>
              <a:rPr lang="de-DE" sz="2800" dirty="0" smtClean="0"/>
              <a:t> </a:t>
            </a:r>
            <a:r>
              <a:rPr lang="de-DE" sz="2800" dirty="0" err="1" smtClean="0"/>
              <a:t>part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a </a:t>
            </a:r>
            <a:r>
              <a:rPr lang="de-DE" sz="2800" dirty="0" err="1" smtClean="0"/>
              <a:t>theory</a:t>
            </a:r>
            <a:r>
              <a:rPr lang="de-DE" sz="2800" dirty="0" smtClean="0"/>
              <a:t> (Stat. </a:t>
            </a:r>
            <a:r>
              <a:rPr lang="de-DE" sz="2800" dirty="0" err="1" smtClean="0"/>
              <a:t>Mech</a:t>
            </a:r>
            <a:r>
              <a:rPr lang="de-DE" sz="2800" dirty="0" smtClean="0"/>
              <a:t>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1560" y="6237312"/>
            <a:ext cx="6716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(</a:t>
            </a:r>
            <a:r>
              <a:rPr lang="de-DE" sz="2800" dirty="0" err="1" smtClean="0"/>
              <a:t>Theory</a:t>
            </a:r>
            <a:r>
              <a:rPr lang="de-DE" sz="2800" dirty="0" smtClean="0">
                <a:sym typeface="Symbol"/>
              </a:rPr>
              <a:t> Axioms  “all </a:t>
            </a:r>
            <a:r>
              <a:rPr lang="de-DE" sz="2800" dirty="0" err="1" smtClean="0">
                <a:sym typeface="Symbol"/>
              </a:rPr>
              <a:t>conclusions</a:t>
            </a:r>
            <a:r>
              <a:rPr lang="de-DE" sz="2800" dirty="0" smtClean="0">
                <a:sym typeface="Symbol"/>
              </a:rPr>
              <a:t> </a:t>
            </a:r>
            <a:r>
              <a:rPr lang="de-DE" sz="2800" dirty="0" err="1" smtClean="0">
                <a:sym typeface="Symbol"/>
              </a:rPr>
              <a:t>thereof</a:t>
            </a:r>
            <a:r>
              <a:rPr lang="de-DE" sz="2800" dirty="0" smtClean="0">
                <a:sym typeface="Symbol"/>
              </a:rPr>
              <a:t>“)</a:t>
            </a:r>
            <a:endParaRPr lang="de-DE" sz="2800" dirty="0" smtClean="0"/>
          </a:p>
        </p:txBody>
      </p:sp>
      <p:grpSp>
        <p:nvGrpSpPr>
          <p:cNvPr id="13" name="Gruppieren 12"/>
          <p:cNvGrpSpPr/>
          <p:nvPr/>
        </p:nvGrpSpPr>
        <p:grpSpPr>
          <a:xfrm>
            <a:off x="755576" y="2204864"/>
            <a:ext cx="7135485" cy="1450613"/>
            <a:chOff x="755576" y="2204864"/>
            <a:chExt cx="7135485" cy="1450613"/>
          </a:xfrm>
        </p:grpSpPr>
        <p:sp>
          <p:nvSpPr>
            <p:cNvPr id="4" name="Textfeld 3"/>
            <p:cNvSpPr txBox="1"/>
            <p:nvPr/>
          </p:nvSpPr>
          <p:spPr>
            <a:xfrm>
              <a:off x="1115616" y="2204864"/>
              <a:ext cx="28509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empirical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correctness</a:t>
              </a:r>
              <a:endParaRPr lang="de-DE" sz="2400" dirty="0" smtClean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1115616" y="2699338"/>
              <a:ext cx="6775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power </a:t>
              </a:r>
              <a:r>
                <a:rPr lang="de-DE" sz="2400" dirty="0" err="1" smtClean="0"/>
                <a:t>of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the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formalism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to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actually</a:t>
              </a:r>
              <a:r>
                <a:rPr lang="de-DE" sz="2400" dirty="0" smtClean="0"/>
                <a:t>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reach</a:t>
              </a:r>
              <a:r>
                <a:rPr lang="de-DE" sz="2400" dirty="0" smtClean="0">
                  <a:solidFill>
                    <a:srgbClr val="0000FF"/>
                  </a:solidFill>
                </a:rPr>
                <a:t>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conclusions</a:t>
              </a:r>
              <a:endParaRPr lang="de-DE" sz="24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1115616" y="3193812"/>
              <a:ext cx="5032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manageable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computational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complexity</a:t>
              </a:r>
              <a:endParaRPr lang="de-DE" sz="2400" dirty="0" smtClean="0"/>
            </a:p>
          </p:txBody>
        </p:sp>
        <p:sp>
          <p:nvSpPr>
            <p:cNvPr id="10" name="Ellipse 9"/>
            <p:cNvSpPr/>
            <p:nvPr/>
          </p:nvSpPr>
          <p:spPr>
            <a:xfrm>
              <a:off x="755576" y="2420888"/>
              <a:ext cx="144016" cy="1292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755576" y="2924944"/>
              <a:ext cx="144016" cy="1292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755576" y="3371800"/>
              <a:ext cx="144016" cy="1292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2476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548680"/>
            <a:ext cx="87174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[Arrival </a:t>
            </a:r>
            <a:r>
              <a:rPr lang="de-DE" sz="1400" dirty="0" err="1" smtClean="0"/>
              <a:t>times</a:t>
            </a:r>
            <a:r>
              <a:rPr lang="de-DE" sz="1400" dirty="0" smtClean="0"/>
              <a:t>] </a:t>
            </a:r>
            <a:endParaRPr lang="de-DE" sz="1400" dirty="0"/>
          </a:p>
          <a:p>
            <a:r>
              <a:rPr lang="de-DE" sz="1400" dirty="0">
                <a:solidFill>
                  <a:srgbClr val="0070C0"/>
                </a:solidFill>
              </a:rPr>
              <a:t>I </a:t>
            </a:r>
            <a:r>
              <a:rPr lang="de-DE" sz="1400" dirty="0" err="1">
                <a:solidFill>
                  <a:srgbClr val="0070C0"/>
                </a:solidFill>
              </a:rPr>
              <a:t>wouldn't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say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they</a:t>
            </a:r>
            <a:r>
              <a:rPr lang="de-DE" sz="1400" dirty="0">
                <a:solidFill>
                  <a:srgbClr val="0070C0"/>
                </a:solidFill>
              </a:rPr>
              <a:t> must </a:t>
            </a:r>
            <a:r>
              <a:rPr lang="de-DE" sz="1400" dirty="0" err="1">
                <a:solidFill>
                  <a:srgbClr val="0070C0"/>
                </a:solidFill>
              </a:rPr>
              <a:t>be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avoided</a:t>
            </a:r>
            <a:r>
              <a:rPr lang="de-DE" sz="1400" dirty="0">
                <a:solidFill>
                  <a:srgbClr val="0070C0"/>
                </a:solidFill>
              </a:rPr>
              <a:t>. </a:t>
            </a:r>
            <a:r>
              <a:rPr lang="de-DE" sz="1400" dirty="0" err="1">
                <a:solidFill>
                  <a:srgbClr val="0070C0"/>
                </a:solidFill>
              </a:rPr>
              <a:t>Rather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one</a:t>
            </a:r>
            <a:r>
              <a:rPr lang="de-DE" sz="1400" dirty="0">
                <a:solidFill>
                  <a:srgbClr val="0070C0"/>
                </a:solidFill>
              </a:rPr>
              <a:t> must </a:t>
            </a:r>
            <a:r>
              <a:rPr lang="de-DE" sz="1400" dirty="0" err="1">
                <a:solidFill>
                  <a:srgbClr val="0070C0"/>
                </a:solidFill>
              </a:rPr>
              <a:t>simply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careful</a:t>
            </a:r>
            <a:r>
              <a:rPr lang="de-DE" sz="1400" dirty="0">
                <a:solidFill>
                  <a:srgbClr val="0070C0"/>
                </a:solidFill>
              </a:rPr>
              <a:t>. In </a:t>
            </a:r>
            <a:r>
              <a:rPr lang="de-DE" sz="1400" dirty="0" err="1">
                <a:solidFill>
                  <a:srgbClr val="0070C0"/>
                </a:solidFill>
              </a:rPr>
              <a:t>some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situations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endParaRPr lang="de-DE" sz="1400" dirty="0" smtClean="0">
              <a:solidFill>
                <a:srgbClr val="0070C0"/>
              </a:solidFill>
            </a:endParaRPr>
          </a:p>
          <a:p>
            <a:r>
              <a:rPr lang="de-DE" sz="1400" dirty="0" err="1" smtClean="0">
                <a:solidFill>
                  <a:srgbClr val="0070C0"/>
                </a:solidFill>
              </a:rPr>
              <a:t>Bohmian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arrival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times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correspond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precisely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to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quantum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probability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current</a:t>
            </a:r>
            <a:r>
              <a:rPr lang="de-DE" sz="1400" dirty="0">
                <a:solidFill>
                  <a:srgbClr val="0070C0"/>
                </a:solidFill>
              </a:rPr>
              <a:t> and </a:t>
            </a:r>
            <a:r>
              <a:rPr lang="de-DE" sz="1400" dirty="0" err="1">
                <a:solidFill>
                  <a:srgbClr val="0070C0"/>
                </a:solidFill>
              </a:rPr>
              <a:t>provide</a:t>
            </a:r>
            <a:r>
              <a:rPr lang="de-DE" sz="1400" dirty="0">
                <a:solidFill>
                  <a:srgbClr val="0070C0"/>
                </a:solidFill>
              </a:rPr>
              <a:t> a </a:t>
            </a:r>
            <a:r>
              <a:rPr lang="de-DE" sz="1400" dirty="0" err="1">
                <a:solidFill>
                  <a:srgbClr val="0070C0"/>
                </a:solidFill>
              </a:rPr>
              <a:t>principled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endParaRPr lang="de-DE" sz="1400" dirty="0" smtClean="0">
              <a:solidFill>
                <a:srgbClr val="0070C0"/>
              </a:solidFill>
            </a:endParaRPr>
          </a:p>
          <a:p>
            <a:r>
              <a:rPr lang="de-DE" sz="1400" dirty="0" err="1" smtClean="0">
                <a:solidFill>
                  <a:srgbClr val="0070C0"/>
                </a:solidFill>
              </a:rPr>
              <a:t>explanation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why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current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provides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relevant </a:t>
            </a:r>
            <a:r>
              <a:rPr lang="de-DE" sz="1400" dirty="0" err="1">
                <a:solidFill>
                  <a:srgbClr val="0070C0"/>
                </a:solidFill>
              </a:rPr>
              <a:t>answer</a:t>
            </a:r>
            <a:r>
              <a:rPr lang="de-DE" sz="1400" dirty="0">
                <a:solidFill>
                  <a:srgbClr val="0070C0"/>
                </a:solidFill>
              </a:rPr>
              <a:t>. But in </a:t>
            </a:r>
            <a:r>
              <a:rPr lang="de-DE" sz="1400" dirty="0" err="1">
                <a:solidFill>
                  <a:srgbClr val="0070C0"/>
                </a:solidFill>
              </a:rPr>
              <a:t>other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situations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not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Bohmian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endParaRPr lang="de-DE" sz="1400" dirty="0" smtClean="0">
              <a:solidFill>
                <a:srgbClr val="0070C0"/>
              </a:solidFill>
            </a:endParaRPr>
          </a:p>
          <a:p>
            <a:r>
              <a:rPr lang="de-DE" sz="1400" dirty="0" err="1" smtClean="0">
                <a:solidFill>
                  <a:srgbClr val="0070C0"/>
                </a:solidFill>
              </a:rPr>
              <a:t>arrivals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are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reflected</a:t>
            </a:r>
            <a:r>
              <a:rPr lang="de-DE" sz="1400" dirty="0">
                <a:solidFill>
                  <a:srgbClr val="0070C0"/>
                </a:solidFill>
              </a:rPr>
              <a:t> in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measurement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results</a:t>
            </a:r>
            <a:r>
              <a:rPr lang="de-DE" sz="1400" dirty="0">
                <a:solidFill>
                  <a:srgbClr val="0070C0"/>
                </a:solidFill>
              </a:rPr>
              <a:t>. </a:t>
            </a:r>
            <a:r>
              <a:rPr lang="de-DE" sz="1400" dirty="0" err="1">
                <a:solidFill>
                  <a:srgbClr val="0070C0"/>
                </a:solidFill>
              </a:rPr>
              <a:t>There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nothing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terribly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mysterious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about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this</a:t>
            </a:r>
            <a:r>
              <a:rPr lang="de-DE" sz="1400" dirty="0">
                <a:solidFill>
                  <a:srgbClr val="0070C0"/>
                </a:solidFill>
              </a:rPr>
              <a:t>. </a:t>
            </a:r>
            <a:endParaRPr lang="de-DE" sz="1400" dirty="0" smtClean="0">
              <a:solidFill>
                <a:srgbClr val="0070C0"/>
              </a:solidFill>
            </a:endParaRPr>
          </a:p>
          <a:p>
            <a:r>
              <a:rPr lang="de-DE" sz="1400" dirty="0" err="1" smtClean="0">
                <a:solidFill>
                  <a:srgbClr val="0070C0"/>
                </a:solidFill>
              </a:rPr>
              <a:t>One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has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to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sure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experimental </a:t>
            </a:r>
            <a:r>
              <a:rPr lang="de-DE" sz="1400" dirty="0" err="1">
                <a:solidFill>
                  <a:srgbClr val="0070C0"/>
                </a:solidFill>
              </a:rPr>
              <a:t>arrangement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such </a:t>
            </a:r>
            <a:r>
              <a:rPr lang="de-DE" sz="1400" dirty="0" err="1">
                <a:solidFill>
                  <a:srgbClr val="0070C0"/>
                </a:solidFill>
              </a:rPr>
              <a:t>that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arrivals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becomes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suitably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correlated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with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endParaRPr lang="de-DE" sz="1400" dirty="0" smtClean="0">
              <a:solidFill>
                <a:srgbClr val="0070C0"/>
              </a:solidFill>
            </a:endParaRPr>
          </a:p>
          <a:p>
            <a:r>
              <a:rPr lang="de-DE" sz="1400" dirty="0" err="1" smtClean="0">
                <a:solidFill>
                  <a:srgbClr val="0070C0"/>
                </a:solidFill>
              </a:rPr>
              <a:t>the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appropriate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apparatus</a:t>
            </a:r>
            <a:r>
              <a:rPr lang="de-DE" sz="1400" dirty="0">
                <a:solidFill>
                  <a:srgbClr val="0070C0"/>
                </a:solidFill>
              </a:rPr>
              <a:t> variables. In </a:t>
            </a:r>
            <a:r>
              <a:rPr lang="de-DE" sz="1400" dirty="0" err="1">
                <a:solidFill>
                  <a:srgbClr val="0070C0"/>
                </a:solidFill>
              </a:rPr>
              <a:t>Bohmian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mechanics</a:t>
            </a:r>
            <a:r>
              <a:rPr lang="de-DE" sz="1400" dirty="0">
                <a:solidFill>
                  <a:srgbClr val="0070C0"/>
                </a:solidFill>
              </a:rPr>
              <a:t> all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relevant variables </a:t>
            </a:r>
            <a:r>
              <a:rPr lang="de-DE" sz="1400" dirty="0" err="1">
                <a:solidFill>
                  <a:srgbClr val="0070C0"/>
                </a:solidFill>
              </a:rPr>
              <a:t>are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well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defined</a:t>
            </a:r>
            <a:r>
              <a:rPr lang="de-DE" sz="1400" dirty="0">
                <a:solidFill>
                  <a:srgbClr val="0070C0"/>
                </a:solidFill>
              </a:rPr>
              <a:t>, </a:t>
            </a:r>
            <a:endParaRPr lang="de-DE" sz="1400" dirty="0" smtClean="0">
              <a:solidFill>
                <a:srgbClr val="0070C0"/>
              </a:solidFill>
            </a:endParaRPr>
          </a:p>
          <a:p>
            <a:r>
              <a:rPr lang="de-DE" sz="1400" dirty="0" smtClean="0">
                <a:solidFill>
                  <a:srgbClr val="0070C0"/>
                </a:solidFill>
              </a:rPr>
              <a:t>but </a:t>
            </a:r>
            <a:r>
              <a:rPr lang="de-DE" sz="1400" dirty="0" err="1">
                <a:solidFill>
                  <a:srgbClr val="0070C0"/>
                </a:solidFill>
              </a:rPr>
              <a:t>one</a:t>
            </a:r>
            <a:r>
              <a:rPr lang="de-DE" sz="1400" dirty="0">
                <a:solidFill>
                  <a:srgbClr val="0070C0"/>
                </a:solidFill>
              </a:rPr>
              <a:t> must check </a:t>
            </a:r>
            <a:r>
              <a:rPr lang="de-DE" sz="1400" dirty="0" err="1">
                <a:solidFill>
                  <a:srgbClr val="0070C0"/>
                </a:solidFill>
              </a:rPr>
              <a:t>that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interactions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establish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appropriate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correlations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between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them</a:t>
            </a:r>
            <a:r>
              <a:rPr lang="de-DE" sz="1400" dirty="0">
                <a:solidFill>
                  <a:srgbClr val="0070C0"/>
                </a:solidFill>
              </a:rPr>
              <a:t>.</a:t>
            </a:r>
          </a:p>
          <a:p>
            <a:endParaRPr lang="de-DE" sz="1400" dirty="0" err="1" smtClean="0"/>
          </a:p>
        </p:txBody>
      </p:sp>
      <p:sp>
        <p:nvSpPr>
          <p:cNvPr id="3" name="Textfeld 2"/>
          <p:cNvSpPr txBox="1"/>
          <p:nvPr/>
        </p:nvSpPr>
        <p:spPr>
          <a:xfrm>
            <a:off x="395536" y="2698462"/>
            <a:ext cx="870783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[I </a:t>
            </a:r>
            <a:r>
              <a:rPr lang="de-DE" sz="1400" dirty="0" err="1" smtClean="0"/>
              <a:t>should</a:t>
            </a:r>
            <a:r>
              <a:rPr lang="de-DE" sz="1400" dirty="0" smtClean="0"/>
              <a:t> </a:t>
            </a:r>
            <a:r>
              <a:rPr lang="de-DE" sz="1400" dirty="0" err="1" smtClean="0"/>
              <a:t>comment</a:t>
            </a:r>
            <a:r>
              <a:rPr lang="de-DE" sz="1400" dirty="0" smtClean="0"/>
              <a:t> on </a:t>
            </a:r>
            <a:r>
              <a:rPr lang="de-DE" sz="1400" dirty="0" err="1" smtClean="0"/>
              <a:t>this</a:t>
            </a:r>
            <a:r>
              <a:rPr lang="de-DE" sz="1400" dirty="0" smtClean="0"/>
              <a:t>, </a:t>
            </a:r>
            <a:r>
              <a:rPr lang="de-DE" sz="1400" dirty="0" err="1" smtClean="0"/>
              <a:t>because</a:t>
            </a:r>
            <a:r>
              <a:rPr lang="de-DE" sz="1400" dirty="0" smtClean="0"/>
              <a:t> </a:t>
            </a:r>
            <a:r>
              <a:rPr lang="de-DE" sz="1400" dirty="0" err="1" smtClean="0"/>
              <a:t>it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a residual </a:t>
            </a:r>
            <a:r>
              <a:rPr lang="de-DE" sz="1400" dirty="0" err="1" smtClean="0"/>
              <a:t>reference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a </a:t>
            </a:r>
            <a:r>
              <a:rPr lang="de-DE" sz="1400" dirty="0" err="1" smtClean="0"/>
              <a:t>section</a:t>
            </a:r>
            <a:r>
              <a:rPr lang="de-DE" sz="1400" dirty="0" smtClean="0"/>
              <a:t> </a:t>
            </a:r>
            <a:r>
              <a:rPr lang="de-DE" sz="1400" dirty="0" err="1" smtClean="0"/>
              <a:t>that</a:t>
            </a:r>
            <a:r>
              <a:rPr lang="de-DE" sz="1400" dirty="0" smtClean="0"/>
              <a:t> I </a:t>
            </a:r>
            <a:r>
              <a:rPr lang="de-DE" sz="1400" dirty="0" err="1" smtClean="0"/>
              <a:t>deleted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talk</a:t>
            </a:r>
            <a:r>
              <a:rPr lang="de-DE" sz="1400" dirty="0" smtClean="0"/>
              <a:t> for lack </a:t>
            </a:r>
            <a:br>
              <a:rPr lang="de-DE" sz="1400" dirty="0" smtClean="0"/>
            </a:br>
            <a:r>
              <a:rPr lang="de-DE" sz="1400" dirty="0" err="1" smtClean="0"/>
              <a:t>of</a:t>
            </a:r>
            <a:r>
              <a:rPr lang="de-DE" sz="1400" dirty="0" smtClean="0"/>
              <a:t> time. </a:t>
            </a:r>
          </a:p>
          <a:p>
            <a:endParaRPr lang="de-DE" sz="1400" dirty="0"/>
          </a:p>
          <a:p>
            <a:r>
              <a:rPr lang="de-DE" sz="1400" dirty="0" err="1" smtClean="0"/>
              <a:t>Indeed</a:t>
            </a:r>
            <a:r>
              <a:rPr lang="de-DE" sz="1400" dirty="0" smtClean="0"/>
              <a:t>,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80s I </a:t>
            </a:r>
            <a:r>
              <a:rPr lang="de-DE" sz="1400" dirty="0" err="1" smtClean="0"/>
              <a:t>wrote</a:t>
            </a:r>
            <a:r>
              <a:rPr lang="de-DE" sz="1400" dirty="0" smtClean="0"/>
              <a:t> a </a:t>
            </a:r>
            <a:r>
              <a:rPr lang="de-DE" sz="1400" dirty="0" err="1" smtClean="0"/>
              <a:t>couple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papers</a:t>
            </a:r>
            <a:r>
              <a:rPr lang="de-DE" sz="1400" dirty="0" smtClean="0"/>
              <a:t> on QM </a:t>
            </a:r>
            <a:r>
              <a:rPr lang="de-DE" sz="1400" dirty="0" err="1" smtClean="0"/>
              <a:t>arrival</a:t>
            </a:r>
            <a:r>
              <a:rPr lang="de-DE" sz="1400" dirty="0" smtClean="0"/>
              <a:t> time. I </a:t>
            </a:r>
            <a:r>
              <a:rPr lang="de-DE" sz="1400" dirty="0" err="1" smtClean="0"/>
              <a:t>did</a:t>
            </a:r>
            <a:r>
              <a:rPr lang="de-DE" sz="1400" dirty="0" smtClean="0"/>
              <a:t> </a:t>
            </a:r>
            <a:r>
              <a:rPr lang="de-DE" sz="1400" dirty="0" err="1" smtClean="0"/>
              <a:t>feel</a:t>
            </a:r>
            <a:r>
              <a:rPr lang="de-DE" sz="1400" dirty="0" smtClean="0"/>
              <a:t> </a:t>
            </a:r>
            <a:r>
              <a:rPr lang="de-DE" sz="1400" dirty="0" err="1" smtClean="0"/>
              <a:t>it</a:t>
            </a:r>
            <a:r>
              <a:rPr lang="de-DE" sz="1400" dirty="0" smtClean="0"/>
              <a:t> </a:t>
            </a:r>
            <a:r>
              <a:rPr lang="de-DE" sz="1400" dirty="0" err="1" smtClean="0"/>
              <a:t>annoying</a:t>
            </a:r>
            <a:r>
              <a:rPr lang="de-DE" sz="1400" dirty="0" smtClean="0"/>
              <a:t> </a:t>
            </a:r>
            <a:r>
              <a:rPr lang="de-DE" sz="1400" dirty="0" err="1" smtClean="0"/>
              <a:t>that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time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err="1" smtClean="0"/>
              <a:t>detector</a:t>
            </a:r>
            <a:r>
              <a:rPr lang="de-DE" sz="1400" dirty="0" smtClean="0"/>
              <a:t> </a:t>
            </a:r>
            <a:r>
              <a:rPr lang="de-DE" sz="1400" dirty="0" err="1" smtClean="0"/>
              <a:t>clicks</a:t>
            </a:r>
            <a:r>
              <a:rPr lang="de-DE" sz="1400" dirty="0" smtClean="0"/>
              <a:t> </a:t>
            </a:r>
            <a:r>
              <a:rPr lang="de-DE" sz="1400" dirty="0" err="1" smtClean="0"/>
              <a:t>are</a:t>
            </a:r>
            <a:r>
              <a:rPr lang="de-DE" sz="1400" dirty="0" smtClean="0"/>
              <a:t> </a:t>
            </a:r>
            <a:r>
              <a:rPr lang="de-DE" sz="1400" dirty="0" err="1" smtClean="0"/>
              <a:t>routinely</a:t>
            </a:r>
            <a:r>
              <a:rPr lang="de-DE" sz="1400" dirty="0" smtClean="0"/>
              <a:t> </a:t>
            </a:r>
            <a:r>
              <a:rPr lang="de-DE" sz="1400" dirty="0" err="1" smtClean="0"/>
              <a:t>recorded</a:t>
            </a:r>
            <a:r>
              <a:rPr lang="de-DE" sz="1400" dirty="0" smtClean="0"/>
              <a:t>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lab, but </a:t>
            </a:r>
            <a:r>
              <a:rPr lang="de-DE" sz="1400" dirty="0" err="1" smtClean="0"/>
              <a:t>textbooks</a:t>
            </a:r>
            <a:r>
              <a:rPr lang="de-DE" sz="1400" dirty="0" smtClean="0"/>
              <a:t> </a:t>
            </a:r>
            <a:r>
              <a:rPr lang="de-DE" sz="1400" dirty="0" err="1" smtClean="0"/>
              <a:t>were</a:t>
            </a:r>
            <a:r>
              <a:rPr lang="de-DE" sz="1400" dirty="0" smtClean="0"/>
              <a:t> </a:t>
            </a:r>
            <a:r>
              <a:rPr lang="de-DE" sz="1400" dirty="0" err="1" smtClean="0"/>
              <a:t>mostly</a:t>
            </a:r>
            <a:r>
              <a:rPr lang="de-DE" sz="1400" dirty="0" smtClean="0"/>
              <a:t> </a:t>
            </a:r>
            <a:r>
              <a:rPr lang="de-DE" sz="1400" dirty="0" err="1" smtClean="0"/>
              <a:t>silent</a:t>
            </a:r>
            <a:r>
              <a:rPr lang="de-DE" sz="1400" dirty="0" smtClean="0"/>
              <a:t> on </a:t>
            </a:r>
            <a:r>
              <a:rPr lang="de-DE" sz="1400" dirty="0" err="1" smtClean="0"/>
              <a:t>how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set</a:t>
            </a:r>
            <a:r>
              <a:rPr lang="de-DE" sz="1400" dirty="0" smtClean="0"/>
              <a:t> </a:t>
            </a:r>
            <a:r>
              <a:rPr lang="de-DE" sz="1400" dirty="0" err="1" smtClean="0"/>
              <a:t>up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observables for </a:t>
            </a:r>
            <a:r>
              <a:rPr lang="de-DE" sz="1400" dirty="0" err="1" smtClean="0"/>
              <a:t>that</a:t>
            </a:r>
            <a:r>
              <a:rPr lang="de-DE" sz="1400" dirty="0" smtClean="0"/>
              <a:t>. (See </a:t>
            </a:r>
            <a:r>
              <a:rPr lang="de-DE" sz="1400" dirty="0" err="1" smtClean="0"/>
              <a:t>my</a:t>
            </a:r>
            <a:r>
              <a:rPr lang="de-DE" sz="1400" dirty="0" smtClean="0"/>
              <a:t> </a:t>
            </a:r>
            <a:r>
              <a:rPr lang="de-DE" sz="1400" dirty="0" err="1" smtClean="0"/>
              <a:t>papers</a:t>
            </a:r>
            <a:r>
              <a:rPr lang="de-DE" sz="1400" dirty="0"/>
              <a:t> </a:t>
            </a:r>
            <a:r>
              <a:rPr lang="de-DE" sz="1400" dirty="0" smtClean="0"/>
              <a:t>http</a:t>
            </a:r>
            <a:r>
              <a:rPr lang="de-DE" sz="1400" dirty="0"/>
              <a:t>://www.itp.uni-hannover.de/~</a:t>
            </a:r>
            <a:r>
              <a:rPr lang="de-DE" sz="1400" dirty="0" smtClean="0"/>
              <a:t>werner/WernerByTopic.html#j14)</a:t>
            </a:r>
          </a:p>
          <a:p>
            <a:endParaRPr lang="de-DE" sz="1400" dirty="0"/>
          </a:p>
          <a:p>
            <a:r>
              <a:rPr lang="de-DE" sz="1400" dirty="0" smtClean="0"/>
              <a:t>The </a:t>
            </a:r>
            <a:r>
              <a:rPr lang="de-DE" sz="1400" dirty="0" err="1" smtClean="0"/>
              <a:t>Bohmian</a:t>
            </a:r>
            <a:r>
              <a:rPr lang="de-DE" sz="1400" dirty="0" smtClean="0"/>
              <a:t> </a:t>
            </a:r>
            <a:r>
              <a:rPr lang="de-DE" sz="1400" dirty="0" err="1" smtClean="0"/>
              <a:t>or</a:t>
            </a:r>
            <a:r>
              <a:rPr lang="de-DE" sz="1400" dirty="0" smtClean="0"/>
              <a:t> </a:t>
            </a:r>
            <a:r>
              <a:rPr lang="de-DE" sz="1400" dirty="0" err="1" smtClean="0"/>
              <a:t>Nelsonian</a:t>
            </a:r>
            <a:r>
              <a:rPr lang="de-DE" sz="1400" dirty="0" smtClean="0"/>
              <a:t> </a:t>
            </a:r>
            <a:r>
              <a:rPr lang="de-DE" sz="1400" dirty="0" err="1" smtClean="0"/>
              <a:t>approach</a:t>
            </a:r>
            <a:r>
              <a:rPr lang="de-DE" sz="1400" dirty="0" smtClean="0"/>
              <a:t> </a:t>
            </a:r>
            <a:r>
              <a:rPr lang="de-DE" sz="1400" dirty="0" err="1" smtClean="0"/>
              <a:t>has</a:t>
            </a:r>
            <a:r>
              <a:rPr lang="de-DE" sz="1400" dirty="0" smtClean="0"/>
              <a:t> </a:t>
            </a:r>
            <a:r>
              <a:rPr lang="de-DE" sz="1400" dirty="0" err="1" smtClean="0"/>
              <a:t>obvious</a:t>
            </a:r>
            <a:r>
              <a:rPr lang="de-DE" sz="1400" dirty="0" smtClean="0"/>
              <a:t> </a:t>
            </a:r>
            <a:r>
              <a:rPr lang="de-DE" sz="1400" dirty="0" err="1" smtClean="0"/>
              <a:t>first</a:t>
            </a:r>
            <a:r>
              <a:rPr lang="de-DE" sz="1400" dirty="0" smtClean="0"/>
              <a:t> </a:t>
            </a:r>
            <a:r>
              <a:rPr lang="de-DE" sz="1400" dirty="0" err="1" smtClean="0"/>
              <a:t>hitting</a:t>
            </a:r>
            <a:r>
              <a:rPr lang="de-DE" sz="1400" dirty="0" smtClean="0"/>
              <a:t> </a:t>
            </a:r>
            <a:r>
              <a:rPr lang="de-DE" sz="1400" dirty="0" err="1" smtClean="0"/>
              <a:t>distributions</a:t>
            </a:r>
            <a:r>
              <a:rPr lang="de-DE" sz="1400" dirty="0" smtClean="0"/>
              <a:t>, but </a:t>
            </a:r>
            <a:r>
              <a:rPr lang="de-DE" sz="1400" dirty="0" err="1" smtClean="0"/>
              <a:t>these</a:t>
            </a:r>
            <a:r>
              <a:rPr lang="de-DE" sz="1400" dirty="0" smtClean="0"/>
              <a:t> do </a:t>
            </a:r>
            <a:r>
              <a:rPr lang="de-DE" sz="1400" dirty="0" err="1" smtClean="0"/>
              <a:t>nothing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alleviate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problem</a:t>
            </a:r>
            <a:r>
              <a:rPr lang="de-DE" sz="1400" dirty="0" smtClean="0"/>
              <a:t>, </a:t>
            </a:r>
            <a:r>
              <a:rPr lang="de-DE" sz="1400" dirty="0" err="1" smtClean="0"/>
              <a:t>since</a:t>
            </a:r>
            <a:r>
              <a:rPr lang="de-DE" sz="1400" dirty="0" smtClean="0"/>
              <a:t> </a:t>
            </a:r>
            <a:r>
              <a:rPr lang="de-DE" sz="1400" dirty="0" err="1" smtClean="0"/>
              <a:t>they</a:t>
            </a:r>
            <a:r>
              <a:rPr lang="de-DE" sz="1400" dirty="0"/>
              <a:t> </a:t>
            </a:r>
            <a:r>
              <a:rPr lang="de-DE" sz="1400" dirty="0" err="1" smtClean="0"/>
              <a:t>cannot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what</a:t>
            </a:r>
            <a:r>
              <a:rPr lang="de-DE" sz="1400" dirty="0" smtClean="0"/>
              <a:t> </a:t>
            </a:r>
            <a:r>
              <a:rPr lang="de-DE" sz="1400" dirty="0" err="1" smtClean="0"/>
              <a:t>we</a:t>
            </a:r>
            <a:r>
              <a:rPr lang="de-DE" sz="1400" dirty="0" smtClean="0"/>
              <a:t> </a:t>
            </a:r>
            <a:r>
              <a:rPr lang="de-DE" sz="1400" dirty="0" err="1" smtClean="0"/>
              <a:t>get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an </a:t>
            </a:r>
            <a:r>
              <a:rPr lang="de-DE" sz="1400" dirty="0" err="1" smtClean="0"/>
              <a:t>actual</a:t>
            </a:r>
            <a:r>
              <a:rPr lang="de-DE" sz="1400" dirty="0" smtClean="0"/>
              <a:t> </a:t>
            </a:r>
            <a:r>
              <a:rPr lang="de-DE" sz="1400" dirty="0" err="1" smtClean="0"/>
              <a:t>detector</a:t>
            </a:r>
            <a:r>
              <a:rPr lang="de-DE" sz="1400" dirty="0" smtClean="0"/>
              <a:t> (</a:t>
            </a:r>
            <a:r>
              <a:rPr lang="de-DE" sz="1400" dirty="0" err="1" smtClean="0"/>
              <a:t>Trajectory</a:t>
            </a:r>
            <a:r>
              <a:rPr lang="de-DE" sz="1400" dirty="0" smtClean="0"/>
              <a:t> </a:t>
            </a:r>
            <a:r>
              <a:rPr lang="de-DE" sz="1400" dirty="0" err="1" smtClean="0"/>
              <a:t>properties</a:t>
            </a:r>
            <a:r>
              <a:rPr lang="de-DE" sz="1400" dirty="0" smtClean="0"/>
              <a:t> </a:t>
            </a:r>
            <a:r>
              <a:rPr lang="de-DE" sz="1400" dirty="0" err="1" smtClean="0"/>
              <a:t>are</a:t>
            </a:r>
            <a:r>
              <a:rPr lang="de-DE" sz="1400" dirty="0" smtClean="0"/>
              <a:t> not </a:t>
            </a:r>
            <a:br>
              <a:rPr lang="de-DE" sz="1400" dirty="0" smtClean="0"/>
            </a:br>
            <a:r>
              <a:rPr lang="de-DE" sz="1400" dirty="0" err="1" smtClean="0"/>
              <a:t>measurable</a:t>
            </a:r>
            <a:r>
              <a:rPr lang="de-DE" sz="1400" dirty="0" smtClean="0"/>
              <a:t>). The </a:t>
            </a:r>
            <a:r>
              <a:rPr lang="de-DE" sz="1400" dirty="0" err="1" smtClean="0"/>
              <a:t>Bohmian</a:t>
            </a:r>
            <a:r>
              <a:rPr lang="de-DE" sz="1400" dirty="0" smtClean="0"/>
              <a:t> </a:t>
            </a:r>
            <a:r>
              <a:rPr lang="de-DE" sz="1400" dirty="0" err="1" smtClean="0"/>
              <a:t>works</a:t>
            </a:r>
            <a:r>
              <a:rPr lang="de-DE" sz="1400" dirty="0" smtClean="0"/>
              <a:t> on </a:t>
            </a:r>
            <a:r>
              <a:rPr lang="de-DE" sz="1400" dirty="0" err="1" smtClean="0"/>
              <a:t>this</a:t>
            </a:r>
            <a:r>
              <a:rPr lang="de-DE" sz="1400" dirty="0" smtClean="0"/>
              <a:t> and </a:t>
            </a:r>
            <a:r>
              <a:rPr lang="de-DE" sz="1400" dirty="0" err="1" smtClean="0"/>
              <a:t>Shelly‘s</a:t>
            </a:r>
            <a:r>
              <a:rPr lang="de-DE" sz="1400" dirty="0" smtClean="0"/>
              <a:t> </a:t>
            </a:r>
            <a:r>
              <a:rPr lang="de-DE" sz="1400" dirty="0" err="1" smtClean="0"/>
              <a:t>answer</a:t>
            </a:r>
            <a:r>
              <a:rPr lang="de-DE" sz="1400" dirty="0" smtClean="0"/>
              <a:t> </a:t>
            </a:r>
            <a:r>
              <a:rPr lang="de-DE" sz="1400" dirty="0" err="1" smtClean="0"/>
              <a:t>make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point</a:t>
            </a:r>
            <a:r>
              <a:rPr lang="de-DE" sz="1400" dirty="0" smtClean="0"/>
              <a:t> </a:t>
            </a:r>
            <a:r>
              <a:rPr lang="de-DE" sz="1400" dirty="0" err="1" smtClean="0"/>
              <a:t>that</a:t>
            </a:r>
            <a:r>
              <a:rPr lang="de-DE" sz="1400" dirty="0" smtClean="0"/>
              <a:t> </a:t>
            </a:r>
            <a:r>
              <a:rPr lang="de-DE" sz="1400" dirty="0" err="1" smtClean="0"/>
              <a:t>sometimes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Bohmian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err="1" smtClean="0"/>
              <a:t>arrival</a:t>
            </a:r>
            <a:r>
              <a:rPr lang="de-DE" sz="1400" dirty="0" smtClean="0"/>
              <a:t> </a:t>
            </a:r>
            <a:r>
              <a:rPr lang="de-DE" sz="1400" dirty="0" err="1" smtClean="0"/>
              <a:t>distribution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sort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ok, and </a:t>
            </a:r>
            <a:r>
              <a:rPr lang="de-DE" sz="1400" dirty="0" err="1" smtClean="0"/>
              <a:t>maybe</a:t>
            </a:r>
            <a:r>
              <a:rPr lang="de-DE" sz="1400" dirty="0" smtClean="0"/>
              <a:t> not </a:t>
            </a:r>
            <a:r>
              <a:rPr lang="de-DE" sz="1400" dirty="0" err="1" smtClean="0"/>
              <a:t>totally</a:t>
            </a:r>
            <a:r>
              <a:rPr lang="de-DE" sz="1400" dirty="0" smtClean="0"/>
              <a:t> off. </a:t>
            </a:r>
          </a:p>
          <a:p>
            <a:endParaRPr lang="de-DE" sz="1400" dirty="0"/>
          </a:p>
          <a:p>
            <a:r>
              <a:rPr lang="de-DE" sz="1400" dirty="0" err="1" smtClean="0"/>
              <a:t>Having</a:t>
            </a:r>
            <a:r>
              <a:rPr lang="de-DE" sz="1400" dirty="0" smtClean="0"/>
              <a:t> </a:t>
            </a:r>
            <a:r>
              <a:rPr lang="de-DE" sz="1400" dirty="0" err="1" smtClean="0"/>
              <a:t>worked</a:t>
            </a:r>
            <a:r>
              <a:rPr lang="de-DE" sz="1400" dirty="0" smtClean="0"/>
              <a:t> on </a:t>
            </a:r>
            <a:r>
              <a:rPr lang="de-DE" sz="1400" dirty="0" err="1" smtClean="0"/>
              <a:t>this</a:t>
            </a:r>
            <a:r>
              <a:rPr lang="de-DE" sz="1400" dirty="0" smtClean="0"/>
              <a:t>, and in </a:t>
            </a:r>
            <a:r>
              <a:rPr lang="de-DE" sz="1400" dirty="0" err="1" smtClean="0"/>
              <a:t>particular</a:t>
            </a:r>
            <a:r>
              <a:rPr lang="de-DE" sz="1400" dirty="0" smtClean="0"/>
              <a:t> on </a:t>
            </a:r>
            <a:r>
              <a:rPr lang="de-DE" sz="1400" dirty="0" err="1" smtClean="0"/>
              <a:t>finding</a:t>
            </a:r>
            <a:r>
              <a:rPr lang="de-DE" sz="1400" dirty="0" smtClean="0"/>
              <a:t> </a:t>
            </a:r>
            <a:r>
              <a:rPr lang="de-DE" sz="1400" dirty="0" err="1" smtClean="0"/>
              <a:t>better</a:t>
            </a:r>
            <a:r>
              <a:rPr lang="de-DE" sz="1400" dirty="0" smtClean="0"/>
              <a:t> alternatives </a:t>
            </a:r>
            <a:r>
              <a:rPr lang="de-DE" sz="1400" dirty="0" err="1" smtClean="0"/>
              <a:t>than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probability</a:t>
            </a:r>
            <a:r>
              <a:rPr lang="de-DE" sz="1400" dirty="0" smtClean="0"/>
              <a:t> </a:t>
            </a:r>
            <a:r>
              <a:rPr lang="de-DE" sz="1400" dirty="0" err="1" smtClean="0"/>
              <a:t>current</a:t>
            </a:r>
            <a:r>
              <a:rPr lang="de-DE" sz="1400" dirty="0" smtClean="0"/>
              <a:t>, I find </a:t>
            </a:r>
            <a:r>
              <a:rPr lang="de-DE" sz="1400" dirty="0" err="1" smtClean="0"/>
              <a:t>it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err="1" smtClean="0"/>
              <a:t>sad</a:t>
            </a:r>
            <a:r>
              <a:rPr lang="de-DE" sz="1400" dirty="0" smtClean="0"/>
              <a:t> </a:t>
            </a:r>
            <a:r>
              <a:rPr lang="de-DE" sz="1400" dirty="0" err="1" smtClean="0"/>
              <a:t>that</a:t>
            </a:r>
            <a:r>
              <a:rPr lang="de-DE" sz="1400" dirty="0" smtClean="0"/>
              <a:t> </a:t>
            </a:r>
            <a:r>
              <a:rPr lang="de-DE" sz="1400" dirty="0" err="1" smtClean="0"/>
              <a:t>Shelly‘s</a:t>
            </a:r>
            <a:r>
              <a:rPr lang="de-DE" sz="1400" dirty="0" smtClean="0"/>
              <a:t> </a:t>
            </a:r>
            <a:r>
              <a:rPr lang="de-DE" sz="1400" dirty="0" err="1" smtClean="0"/>
              <a:t>answer</a:t>
            </a:r>
            <a:r>
              <a:rPr lang="de-DE" sz="1400" dirty="0" smtClean="0"/>
              <a:t> </a:t>
            </a:r>
            <a:r>
              <a:rPr lang="de-DE" sz="1400" dirty="0" err="1" smtClean="0"/>
              <a:t>takes</a:t>
            </a:r>
            <a:r>
              <a:rPr lang="de-DE" sz="1400" dirty="0" smtClean="0"/>
              <a:t> </a:t>
            </a:r>
            <a:r>
              <a:rPr lang="de-DE" sz="1400" dirty="0" err="1" smtClean="0"/>
              <a:t>that</a:t>
            </a:r>
            <a:r>
              <a:rPr lang="de-DE" sz="1400" dirty="0" smtClean="0"/>
              <a:t> </a:t>
            </a:r>
            <a:r>
              <a:rPr lang="de-DE" sz="1400" dirty="0" err="1" smtClean="0"/>
              <a:t>current</a:t>
            </a:r>
            <a:r>
              <a:rPr lang="de-DE" sz="1400" dirty="0" smtClean="0"/>
              <a:t> (</a:t>
            </a:r>
            <a:r>
              <a:rPr lang="de-DE" sz="1400" dirty="0" err="1" smtClean="0"/>
              <a:t>which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quadratic</a:t>
            </a:r>
            <a:r>
              <a:rPr lang="de-DE" sz="1400" dirty="0" smtClean="0"/>
              <a:t> in </a:t>
            </a:r>
            <a:r>
              <a:rPr lang="de-DE" sz="1400" dirty="0" smtClean="0">
                <a:sym typeface="Symbol"/>
              </a:rPr>
              <a:t>, </a:t>
            </a:r>
            <a:r>
              <a:rPr lang="de-DE" sz="1400" dirty="0" err="1" smtClean="0">
                <a:sym typeface="Symbol"/>
              </a:rPr>
              <a:t>hence</a:t>
            </a:r>
            <a:r>
              <a:rPr lang="de-DE" sz="1400" dirty="0" smtClean="0">
                <a:sym typeface="Symbol"/>
              </a:rPr>
              <a:t> “</a:t>
            </a:r>
            <a:r>
              <a:rPr lang="de-DE" sz="1400" dirty="0" err="1" smtClean="0">
                <a:sym typeface="Symbol"/>
              </a:rPr>
              <a:t>measurable</a:t>
            </a:r>
            <a:r>
              <a:rPr lang="de-DE" sz="1400" dirty="0" smtClean="0">
                <a:sym typeface="Symbol"/>
              </a:rPr>
              <a:t>“) </a:t>
            </a:r>
            <a:r>
              <a:rPr lang="de-DE" sz="1400" dirty="0" err="1" smtClean="0">
                <a:sym typeface="Symbol"/>
              </a:rPr>
              <a:t>as</a:t>
            </a:r>
            <a:r>
              <a:rPr lang="de-DE" sz="1400" dirty="0" smtClean="0">
                <a:sym typeface="Symbol"/>
              </a:rPr>
              <a:t> </a:t>
            </a:r>
            <a:r>
              <a:rPr lang="de-DE" sz="1400" dirty="0" err="1" smtClean="0">
                <a:sym typeface="Symbol"/>
              </a:rPr>
              <a:t>the</a:t>
            </a:r>
            <a:r>
              <a:rPr lang="de-DE" sz="1400" dirty="0" smtClean="0">
                <a:sym typeface="Symbol"/>
              </a:rPr>
              <a:t> relevant </a:t>
            </a:r>
            <a:br>
              <a:rPr lang="de-DE" sz="1400" dirty="0" smtClean="0">
                <a:sym typeface="Symbol"/>
              </a:rPr>
            </a:br>
            <a:r>
              <a:rPr lang="de-DE" sz="1400" dirty="0" err="1" smtClean="0">
                <a:sym typeface="Symbol"/>
              </a:rPr>
              <a:t>answer</a:t>
            </a:r>
            <a:r>
              <a:rPr lang="de-DE" sz="1400" dirty="0" smtClean="0">
                <a:sym typeface="Symbol"/>
              </a:rPr>
              <a:t>. </a:t>
            </a:r>
            <a:r>
              <a:rPr lang="de-DE" sz="1400" dirty="0" smtClean="0"/>
              <a:t>]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449430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1196752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[The </a:t>
            </a:r>
            <a:r>
              <a:rPr lang="de-DE" sz="1400" dirty="0" err="1"/>
              <a:t>eyes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Bohmian</a:t>
            </a:r>
            <a:r>
              <a:rPr lang="de-DE" sz="1400" dirty="0"/>
              <a:t> </a:t>
            </a:r>
            <a:r>
              <a:rPr lang="de-DE" sz="1400" dirty="0" err="1" smtClean="0"/>
              <a:t>Demon</a:t>
            </a:r>
            <a:r>
              <a:rPr lang="de-DE" sz="1400" dirty="0" smtClean="0"/>
              <a:t>]</a:t>
            </a:r>
            <a:endParaRPr lang="de-DE" sz="1400" dirty="0"/>
          </a:p>
          <a:p>
            <a:r>
              <a:rPr lang="de-DE" sz="1400" dirty="0">
                <a:solidFill>
                  <a:srgbClr val="0070C0"/>
                </a:solidFill>
              </a:rPr>
              <a:t>A </a:t>
            </a:r>
            <a:r>
              <a:rPr lang="de-DE" sz="1400" dirty="0" err="1">
                <a:solidFill>
                  <a:srgbClr val="0070C0"/>
                </a:solidFill>
              </a:rPr>
              <a:t>crucial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element</a:t>
            </a:r>
            <a:r>
              <a:rPr lang="de-DE" sz="1400" dirty="0">
                <a:solidFill>
                  <a:srgbClr val="0070C0"/>
                </a:solidFill>
              </a:rPr>
              <a:t> in </a:t>
            </a:r>
            <a:r>
              <a:rPr lang="de-DE" sz="1400" dirty="0" err="1">
                <a:solidFill>
                  <a:srgbClr val="0070C0"/>
                </a:solidFill>
              </a:rPr>
              <a:t>establishing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empirical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equivalence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between</a:t>
            </a:r>
            <a:r>
              <a:rPr lang="de-DE" sz="1400" dirty="0">
                <a:solidFill>
                  <a:srgbClr val="0070C0"/>
                </a:solidFill>
              </a:rPr>
              <a:t> BM </a:t>
            </a:r>
            <a:r>
              <a:rPr lang="de-DE" sz="1400" dirty="0" smtClean="0">
                <a:solidFill>
                  <a:srgbClr val="0070C0"/>
                </a:solidFill>
              </a:rPr>
              <a:t>and </a:t>
            </a:r>
            <a:r>
              <a:rPr lang="de-DE" sz="1400" dirty="0">
                <a:solidFill>
                  <a:srgbClr val="0070C0"/>
                </a:solidFill>
              </a:rPr>
              <a:t>orthodox </a:t>
            </a:r>
            <a:r>
              <a:rPr lang="de-DE" sz="1400" dirty="0" err="1">
                <a:solidFill>
                  <a:srgbClr val="0070C0"/>
                </a:solidFill>
              </a:rPr>
              <a:t>quantum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theory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proof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that</a:t>
            </a:r>
            <a:r>
              <a:rPr lang="de-DE" sz="1400" dirty="0">
                <a:solidFill>
                  <a:srgbClr val="0070C0"/>
                </a:solidFill>
              </a:rPr>
              <a:t>   a </a:t>
            </a:r>
            <a:r>
              <a:rPr lang="de-DE" sz="1400" dirty="0" err="1">
                <a:solidFill>
                  <a:srgbClr val="0070C0"/>
                </a:solidFill>
              </a:rPr>
              <a:t>Bohmian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demon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not </a:t>
            </a:r>
            <a:r>
              <a:rPr lang="de-DE" sz="1400" dirty="0" err="1" smtClean="0">
                <a:solidFill>
                  <a:srgbClr val="0070C0"/>
                </a:solidFill>
              </a:rPr>
              <a:t>possible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r>
              <a:rPr lang="de-DE" sz="1400" dirty="0">
                <a:solidFill>
                  <a:srgbClr val="0070C0"/>
                </a:solidFill>
              </a:rPr>
              <a:t>in a </a:t>
            </a:r>
            <a:r>
              <a:rPr lang="de-DE" sz="1400" dirty="0" err="1">
                <a:solidFill>
                  <a:srgbClr val="0070C0"/>
                </a:solidFill>
              </a:rPr>
              <a:t>typical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Bohmian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universe</a:t>
            </a:r>
            <a:r>
              <a:rPr lang="de-DE" sz="1400" dirty="0">
                <a:solidFill>
                  <a:srgbClr val="0070C0"/>
                </a:solidFill>
              </a:rPr>
              <a:t>: </a:t>
            </a:r>
            <a:r>
              <a:rPr lang="de-DE" sz="1400" dirty="0" err="1" smtClean="0">
                <a:solidFill>
                  <a:srgbClr val="0070C0"/>
                </a:solidFill>
              </a:rPr>
              <a:t>the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sort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system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that</a:t>
            </a:r>
            <a:r>
              <a:rPr lang="de-DE" sz="1400" dirty="0">
                <a:solidFill>
                  <a:srgbClr val="0070C0"/>
                </a:solidFill>
              </a:rPr>
              <a:t> such a </a:t>
            </a:r>
            <a:r>
              <a:rPr lang="de-DE" sz="1400" dirty="0" err="1">
                <a:solidFill>
                  <a:srgbClr val="0070C0"/>
                </a:solidFill>
              </a:rPr>
              <a:t>demon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would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have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to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no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more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possible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that</a:t>
            </a:r>
            <a:r>
              <a:rPr lang="de-DE" sz="1400" dirty="0">
                <a:solidFill>
                  <a:srgbClr val="0070C0"/>
                </a:solidFill>
              </a:rPr>
              <a:t>  a </a:t>
            </a:r>
            <a:r>
              <a:rPr lang="de-DE" sz="1400" dirty="0" err="1">
                <a:solidFill>
                  <a:srgbClr val="0070C0"/>
                </a:solidFill>
              </a:rPr>
              <a:t>perpetual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motion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machine</a:t>
            </a:r>
            <a:r>
              <a:rPr lang="de-DE" sz="1400" dirty="0">
                <a:solidFill>
                  <a:srgbClr val="0070C0"/>
                </a:solidFill>
              </a:rPr>
              <a:t>. So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restoration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microscopic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reality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not for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Bohmian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demon</a:t>
            </a:r>
            <a:r>
              <a:rPr lang="de-DE" sz="1400" dirty="0">
                <a:solidFill>
                  <a:srgbClr val="0070C0"/>
                </a:solidFill>
              </a:rPr>
              <a:t>. </a:t>
            </a:r>
            <a:r>
              <a:rPr lang="de-DE" sz="1400" dirty="0" err="1">
                <a:solidFill>
                  <a:srgbClr val="0070C0"/>
                </a:solidFill>
              </a:rPr>
              <a:t>Rather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its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point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this</a:t>
            </a:r>
            <a:r>
              <a:rPr lang="de-DE" sz="1400" dirty="0">
                <a:solidFill>
                  <a:srgbClr val="0070C0"/>
                </a:solidFill>
              </a:rPr>
              <a:t>: </a:t>
            </a:r>
            <a:r>
              <a:rPr lang="de-DE" sz="1400" dirty="0" err="1">
                <a:solidFill>
                  <a:srgbClr val="0070C0"/>
                </a:solidFill>
              </a:rPr>
              <a:t>Microscopic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reality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basis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macroscopic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reality</a:t>
            </a:r>
            <a:r>
              <a:rPr lang="de-DE" sz="1400" dirty="0">
                <a:solidFill>
                  <a:srgbClr val="0070C0"/>
                </a:solidFill>
              </a:rPr>
              <a:t>. And in </a:t>
            </a:r>
            <a:r>
              <a:rPr lang="de-DE" sz="1400" dirty="0" err="1">
                <a:solidFill>
                  <a:srgbClr val="0070C0"/>
                </a:solidFill>
              </a:rPr>
              <a:t>Bohmian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mechanics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behavior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fundamental </a:t>
            </a:r>
            <a:r>
              <a:rPr lang="de-DE" sz="1400" dirty="0" err="1">
                <a:solidFill>
                  <a:srgbClr val="0070C0"/>
                </a:solidFill>
              </a:rPr>
              <a:t>micro</a:t>
            </a:r>
            <a:r>
              <a:rPr lang="de-DE" sz="1400" dirty="0">
                <a:solidFill>
                  <a:srgbClr val="0070C0"/>
                </a:solidFill>
              </a:rPr>
              <a:t>-reality </a:t>
            </a:r>
            <a:r>
              <a:rPr lang="de-DE" sz="1400" dirty="0" err="1">
                <a:solidFill>
                  <a:srgbClr val="0070C0"/>
                </a:solidFill>
              </a:rPr>
              <a:t>yields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observed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behavior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macro</a:t>
            </a:r>
            <a:r>
              <a:rPr lang="de-DE" sz="1400" dirty="0">
                <a:solidFill>
                  <a:srgbClr val="0070C0"/>
                </a:solidFill>
              </a:rPr>
              <a:t>-reality on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basis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which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believe</a:t>
            </a:r>
            <a:r>
              <a:rPr lang="de-DE" sz="1400" dirty="0">
                <a:solidFill>
                  <a:srgbClr val="0070C0"/>
                </a:solidFill>
              </a:rPr>
              <a:t> in </a:t>
            </a:r>
            <a:r>
              <a:rPr lang="de-DE" sz="1400" dirty="0" err="1">
                <a:solidFill>
                  <a:srgbClr val="0070C0"/>
                </a:solidFill>
              </a:rPr>
              <a:t>quantum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mechanics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to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begin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with</a:t>
            </a:r>
            <a:r>
              <a:rPr lang="de-DE" sz="1400" dirty="0">
                <a:solidFill>
                  <a:srgbClr val="0070C0"/>
                </a:solidFill>
              </a:rPr>
              <a:t>. </a:t>
            </a:r>
            <a:endParaRPr lang="de-DE" sz="1400" dirty="0" smtClean="0">
              <a:solidFill>
                <a:srgbClr val="0070C0"/>
              </a:solidFill>
            </a:endParaRPr>
          </a:p>
          <a:p>
            <a:r>
              <a:rPr lang="de-DE" sz="1400" dirty="0" err="1" smtClean="0">
                <a:solidFill>
                  <a:srgbClr val="0070C0"/>
                </a:solidFill>
              </a:rPr>
              <a:t>Where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differ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here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this</a:t>
            </a:r>
            <a:r>
              <a:rPr lang="de-DE" sz="1400" dirty="0">
                <a:solidFill>
                  <a:srgbClr val="0070C0"/>
                </a:solidFill>
              </a:rPr>
              <a:t>: I  </a:t>
            </a:r>
            <a:r>
              <a:rPr lang="de-DE" sz="1400" dirty="0" err="1">
                <a:solidFill>
                  <a:srgbClr val="0070C0"/>
                </a:solidFill>
              </a:rPr>
              <a:t>insist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measurement</a:t>
            </a:r>
            <a:r>
              <a:rPr lang="de-DE" sz="1400" dirty="0">
                <a:solidFill>
                  <a:srgbClr val="0070C0"/>
                </a:solidFill>
              </a:rPr>
              <a:t> and </a:t>
            </a:r>
            <a:r>
              <a:rPr lang="de-DE" sz="1400" dirty="0" err="1">
                <a:solidFill>
                  <a:srgbClr val="0070C0"/>
                </a:solidFill>
              </a:rPr>
              <a:t>observation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are</a:t>
            </a:r>
            <a:r>
              <a:rPr lang="de-DE" sz="1400" dirty="0">
                <a:solidFill>
                  <a:srgbClr val="0070C0"/>
                </a:solidFill>
              </a:rPr>
              <a:t> not fundamental, and </a:t>
            </a:r>
            <a:r>
              <a:rPr lang="de-DE" sz="1400" dirty="0" err="1">
                <a:solidFill>
                  <a:srgbClr val="0070C0"/>
                </a:solidFill>
              </a:rPr>
              <a:t>should</a:t>
            </a:r>
            <a:r>
              <a:rPr lang="de-DE" sz="1400" dirty="0">
                <a:solidFill>
                  <a:srgbClr val="0070C0"/>
                </a:solidFill>
              </a:rPr>
              <a:t> not </a:t>
            </a:r>
            <a:r>
              <a:rPr lang="de-DE" sz="1400" dirty="0" err="1">
                <a:solidFill>
                  <a:srgbClr val="0070C0"/>
                </a:solidFill>
              </a:rPr>
              <a:t>be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mentioned</a:t>
            </a:r>
            <a:r>
              <a:rPr lang="de-DE" sz="1400" dirty="0">
                <a:solidFill>
                  <a:srgbClr val="0070C0"/>
                </a:solidFill>
              </a:rPr>
              <a:t> in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formulation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a fundamental </a:t>
            </a:r>
            <a:r>
              <a:rPr lang="de-DE" sz="1400" dirty="0" err="1">
                <a:solidFill>
                  <a:srgbClr val="0070C0"/>
                </a:solidFill>
              </a:rPr>
              <a:t>physical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theory</a:t>
            </a:r>
            <a:r>
              <a:rPr lang="de-DE" sz="1400" dirty="0">
                <a:solidFill>
                  <a:srgbClr val="0070C0"/>
                </a:solidFill>
              </a:rPr>
              <a:t>. I </a:t>
            </a:r>
            <a:r>
              <a:rPr lang="de-DE" sz="1400" dirty="0" err="1">
                <a:solidFill>
                  <a:srgbClr val="0070C0"/>
                </a:solidFill>
              </a:rPr>
              <a:t>insist</a:t>
            </a:r>
            <a:r>
              <a:rPr lang="de-DE" sz="1400" dirty="0">
                <a:solidFill>
                  <a:srgbClr val="0070C0"/>
                </a:solidFill>
              </a:rPr>
              <a:t>, in </a:t>
            </a:r>
            <a:r>
              <a:rPr lang="de-DE" sz="1400" dirty="0" err="1">
                <a:solidFill>
                  <a:srgbClr val="0070C0"/>
                </a:solidFill>
              </a:rPr>
              <a:t>other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words</a:t>
            </a:r>
            <a:r>
              <a:rPr lang="de-DE" sz="1400" dirty="0">
                <a:solidFill>
                  <a:srgbClr val="0070C0"/>
                </a:solidFill>
              </a:rPr>
              <a:t>, on a </a:t>
            </a:r>
            <a:r>
              <a:rPr lang="de-DE" sz="1400" dirty="0" err="1">
                <a:solidFill>
                  <a:srgbClr val="0070C0"/>
                </a:solidFill>
              </a:rPr>
              <a:t>quantum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theory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without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observers</a:t>
            </a:r>
            <a:r>
              <a:rPr lang="de-DE" sz="1400" dirty="0">
                <a:solidFill>
                  <a:srgbClr val="0070C0"/>
                </a:solidFill>
              </a:rPr>
              <a:t>. </a:t>
            </a:r>
            <a:r>
              <a:rPr lang="de-DE" sz="1400" dirty="0" err="1">
                <a:solidFill>
                  <a:srgbClr val="0070C0"/>
                </a:solidFill>
              </a:rPr>
              <a:t>You</a:t>
            </a:r>
            <a:r>
              <a:rPr lang="de-DE" sz="1400" dirty="0">
                <a:solidFill>
                  <a:srgbClr val="0070C0"/>
                </a:solidFill>
              </a:rPr>
              <a:t> do not. </a:t>
            </a:r>
            <a:r>
              <a:rPr lang="de-DE" sz="1400" dirty="0" err="1">
                <a:solidFill>
                  <a:srgbClr val="0070C0"/>
                </a:solidFill>
              </a:rPr>
              <a:t>You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take</a:t>
            </a:r>
            <a:r>
              <a:rPr lang="de-DE" sz="1400" dirty="0">
                <a:solidFill>
                  <a:srgbClr val="0070C0"/>
                </a:solidFill>
              </a:rPr>
              <a:t>  a </a:t>
            </a:r>
            <a:r>
              <a:rPr lang="de-DE" sz="1400" dirty="0" err="1">
                <a:solidFill>
                  <a:srgbClr val="0070C0"/>
                </a:solidFill>
              </a:rPr>
              <a:t>more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practical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stance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towards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physical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theory</a:t>
            </a:r>
            <a:r>
              <a:rPr lang="de-DE" sz="1400" dirty="0">
                <a:solidFill>
                  <a:srgbClr val="0070C0"/>
                </a:solidFill>
              </a:rPr>
              <a:t>. </a:t>
            </a:r>
            <a:r>
              <a:rPr lang="de-DE" sz="1400" dirty="0" err="1">
                <a:solidFill>
                  <a:srgbClr val="0070C0"/>
                </a:solidFill>
              </a:rPr>
              <a:t>Therefore</a:t>
            </a:r>
            <a:r>
              <a:rPr lang="de-DE" sz="1400" dirty="0">
                <a:solidFill>
                  <a:srgbClr val="0070C0"/>
                </a:solidFill>
              </a:rPr>
              <a:t> I </a:t>
            </a:r>
            <a:r>
              <a:rPr lang="de-DE" sz="1400" dirty="0" err="1">
                <a:solidFill>
                  <a:srgbClr val="0070C0"/>
                </a:solidFill>
              </a:rPr>
              <a:t>have</a:t>
            </a:r>
            <a:r>
              <a:rPr lang="de-DE" sz="1400" dirty="0">
                <a:solidFill>
                  <a:srgbClr val="0070C0"/>
                </a:solidFill>
              </a:rPr>
              <a:t> a </a:t>
            </a:r>
            <a:r>
              <a:rPr lang="de-DE" sz="1400" dirty="0" err="1">
                <a:solidFill>
                  <a:srgbClr val="0070C0"/>
                </a:solidFill>
              </a:rPr>
              <a:t>much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greater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need</a:t>
            </a:r>
            <a:r>
              <a:rPr lang="de-DE" sz="1400" dirty="0">
                <a:solidFill>
                  <a:srgbClr val="0070C0"/>
                </a:solidFill>
              </a:rPr>
              <a:t> for </a:t>
            </a:r>
            <a:r>
              <a:rPr lang="de-DE" sz="1400" dirty="0" err="1">
                <a:solidFill>
                  <a:srgbClr val="0070C0"/>
                </a:solidFill>
              </a:rPr>
              <a:t>micro</a:t>
            </a:r>
            <a:r>
              <a:rPr lang="de-DE" sz="1400" dirty="0">
                <a:solidFill>
                  <a:srgbClr val="0070C0"/>
                </a:solidFill>
              </a:rPr>
              <a:t>-reality. </a:t>
            </a:r>
            <a:r>
              <a:rPr lang="de-DE" sz="1400" dirty="0" err="1">
                <a:solidFill>
                  <a:srgbClr val="0070C0"/>
                </a:solidFill>
              </a:rPr>
              <a:t>Without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one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has</a:t>
            </a:r>
            <a:r>
              <a:rPr lang="de-DE" sz="1400" dirty="0">
                <a:solidFill>
                  <a:srgbClr val="0070C0"/>
                </a:solidFill>
              </a:rPr>
              <a:t> real </a:t>
            </a:r>
            <a:r>
              <a:rPr lang="de-DE" sz="1400" dirty="0" err="1">
                <a:solidFill>
                  <a:srgbClr val="0070C0"/>
                </a:solidFill>
              </a:rPr>
              <a:t>difficulty</a:t>
            </a:r>
            <a:r>
              <a:rPr lang="de-DE" sz="1400" dirty="0">
                <a:solidFill>
                  <a:srgbClr val="0070C0"/>
                </a:solidFill>
              </a:rPr>
              <a:t> in </a:t>
            </a:r>
            <a:r>
              <a:rPr lang="de-DE" sz="1400" dirty="0" err="1">
                <a:solidFill>
                  <a:srgbClr val="0070C0"/>
                </a:solidFill>
              </a:rPr>
              <a:t>insisting</a:t>
            </a:r>
            <a:r>
              <a:rPr lang="de-DE" sz="1400" dirty="0">
                <a:solidFill>
                  <a:srgbClr val="0070C0"/>
                </a:solidFill>
              </a:rPr>
              <a:t> on a </a:t>
            </a:r>
            <a:r>
              <a:rPr lang="de-DE" sz="1400" dirty="0" err="1">
                <a:solidFill>
                  <a:srgbClr val="0070C0"/>
                </a:solidFill>
              </a:rPr>
              <a:t>quantum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theory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without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observers</a:t>
            </a:r>
            <a:r>
              <a:rPr lang="de-DE" sz="1400" dirty="0" smtClean="0">
                <a:solidFill>
                  <a:srgbClr val="0070C0"/>
                </a:solidFill>
              </a:rPr>
              <a:t>.</a:t>
            </a:r>
          </a:p>
          <a:p>
            <a:endParaRPr lang="de-DE" sz="1400" dirty="0"/>
          </a:p>
          <a:p>
            <a:endParaRPr lang="de-DE" sz="1400" dirty="0" smtClean="0"/>
          </a:p>
          <a:p>
            <a:r>
              <a:rPr lang="de-DE" sz="1400" dirty="0" smtClean="0"/>
              <a:t>[I </a:t>
            </a:r>
            <a:r>
              <a:rPr lang="de-DE" sz="1400" dirty="0" err="1" smtClean="0"/>
              <a:t>agree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this</a:t>
            </a:r>
            <a:r>
              <a:rPr lang="de-DE" sz="1400" dirty="0" smtClean="0"/>
              <a:t> </a:t>
            </a:r>
            <a:r>
              <a:rPr lang="de-DE" sz="1400" dirty="0" err="1" smtClean="0"/>
              <a:t>description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our</a:t>
            </a:r>
            <a:r>
              <a:rPr lang="de-DE" sz="1400" dirty="0" smtClean="0"/>
              <a:t> </a:t>
            </a:r>
            <a:r>
              <a:rPr lang="de-DE" sz="1400" dirty="0" err="1" smtClean="0"/>
              <a:t>disagreement</a:t>
            </a:r>
            <a:r>
              <a:rPr lang="de-DE" sz="1400" dirty="0" smtClean="0"/>
              <a:t>]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7622184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185133"/>
            <a:ext cx="7920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[</a:t>
            </a:r>
            <a:r>
              <a:rPr lang="de-DE" sz="1400" dirty="0" err="1" smtClean="0"/>
              <a:t>Existence</a:t>
            </a:r>
            <a:r>
              <a:rPr lang="de-DE" sz="1400" dirty="0" smtClean="0"/>
              <a:t> </a:t>
            </a:r>
            <a:r>
              <a:rPr lang="de-DE" sz="1400" dirty="0" err="1"/>
              <a:t>proof</a:t>
            </a:r>
            <a:r>
              <a:rPr lang="de-DE" sz="1400" dirty="0"/>
              <a:t> for Hidden </a:t>
            </a:r>
            <a:r>
              <a:rPr lang="de-DE" sz="1400" dirty="0" smtClean="0"/>
              <a:t>Variables 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convincing</a:t>
            </a:r>
            <a:r>
              <a:rPr lang="de-DE" sz="1400" dirty="0"/>
              <a:t> </a:t>
            </a:r>
            <a:r>
              <a:rPr lang="de-DE" sz="1400" dirty="0" err="1"/>
              <a:t>demonstration</a:t>
            </a:r>
            <a:r>
              <a:rPr lang="de-DE" sz="1400" dirty="0"/>
              <a:t> </a:t>
            </a:r>
            <a:r>
              <a:rPr lang="de-DE" sz="1400" dirty="0" err="1"/>
              <a:t>why</a:t>
            </a:r>
            <a:r>
              <a:rPr lang="de-DE" sz="1400" dirty="0"/>
              <a:t> not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use</a:t>
            </a:r>
            <a:r>
              <a:rPr lang="de-DE" sz="1400" dirty="0"/>
              <a:t> </a:t>
            </a:r>
            <a:r>
              <a:rPr lang="de-DE" sz="1400" dirty="0" err="1" smtClean="0"/>
              <a:t>them</a:t>
            </a:r>
            <a:r>
              <a:rPr lang="de-DE" sz="1400" dirty="0" smtClean="0"/>
              <a:t>]</a:t>
            </a:r>
          </a:p>
          <a:p>
            <a:endParaRPr lang="de-DE" sz="1400" dirty="0"/>
          </a:p>
          <a:p>
            <a:r>
              <a:rPr lang="de-DE" sz="1400" dirty="0" err="1">
                <a:solidFill>
                  <a:srgbClr val="0070C0"/>
                </a:solidFill>
              </a:rPr>
              <a:t>Naturally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enough</a:t>
            </a:r>
            <a:r>
              <a:rPr lang="de-DE" sz="1400" dirty="0">
                <a:solidFill>
                  <a:srgbClr val="0070C0"/>
                </a:solidFill>
              </a:rPr>
              <a:t>, I </a:t>
            </a:r>
            <a:r>
              <a:rPr lang="de-DE" sz="1400" dirty="0" err="1">
                <a:solidFill>
                  <a:srgbClr val="0070C0"/>
                </a:solidFill>
              </a:rPr>
              <a:t>would</a:t>
            </a:r>
            <a:r>
              <a:rPr lang="de-DE" sz="1400" dirty="0">
                <a:solidFill>
                  <a:srgbClr val="0070C0"/>
                </a:solidFill>
              </a:rPr>
              <a:t> express </a:t>
            </a:r>
            <a:r>
              <a:rPr lang="de-DE" sz="1400" dirty="0" err="1">
                <a:solidFill>
                  <a:srgbClr val="0070C0"/>
                </a:solidFill>
              </a:rPr>
              <a:t>that</a:t>
            </a:r>
            <a:r>
              <a:rPr lang="de-DE" sz="1400" dirty="0">
                <a:solidFill>
                  <a:srgbClr val="0070C0"/>
                </a:solidFill>
              </a:rPr>
              <a:t> a </a:t>
            </a:r>
            <a:r>
              <a:rPr lang="de-DE" sz="1400" dirty="0" err="1">
                <a:solidFill>
                  <a:srgbClr val="0070C0"/>
                </a:solidFill>
              </a:rPr>
              <a:t>bit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differently</a:t>
            </a:r>
            <a:r>
              <a:rPr lang="de-DE" sz="1400" dirty="0">
                <a:solidFill>
                  <a:srgbClr val="0070C0"/>
                </a:solidFill>
              </a:rPr>
              <a:t>. </a:t>
            </a:r>
            <a:r>
              <a:rPr lang="de-DE" sz="1400" dirty="0" err="1">
                <a:solidFill>
                  <a:srgbClr val="0070C0"/>
                </a:solidFill>
              </a:rPr>
              <a:t>Bohmian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mechanics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demonstrates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despite</a:t>
            </a:r>
            <a:r>
              <a:rPr lang="de-DE" sz="1400" dirty="0">
                <a:solidFill>
                  <a:srgbClr val="0070C0"/>
                </a:solidFill>
              </a:rPr>
              <a:t> all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no</a:t>
            </a:r>
            <a:r>
              <a:rPr lang="de-DE" sz="1400" dirty="0">
                <a:solidFill>
                  <a:srgbClr val="0070C0"/>
                </a:solidFill>
              </a:rPr>
              <a:t>-</a:t>
            </a:r>
            <a:r>
              <a:rPr lang="de-DE" sz="1400" dirty="0" err="1">
                <a:solidFill>
                  <a:srgbClr val="0070C0"/>
                </a:solidFill>
              </a:rPr>
              <a:t>hidden</a:t>
            </a:r>
            <a:r>
              <a:rPr lang="de-DE" sz="1400" dirty="0">
                <a:solidFill>
                  <a:srgbClr val="0070C0"/>
                </a:solidFill>
              </a:rPr>
              <a:t>-variables </a:t>
            </a:r>
            <a:r>
              <a:rPr lang="de-DE" sz="1400" dirty="0" err="1">
                <a:solidFill>
                  <a:srgbClr val="0070C0"/>
                </a:solidFill>
              </a:rPr>
              <a:t>arguments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claiming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to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establish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impossibility</a:t>
            </a:r>
            <a:r>
              <a:rPr lang="de-DE" sz="1400" dirty="0">
                <a:solidFill>
                  <a:srgbClr val="0070C0"/>
                </a:solidFill>
              </a:rPr>
              <a:t> 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hidden</a:t>
            </a:r>
            <a:r>
              <a:rPr lang="de-DE" sz="1400" dirty="0">
                <a:solidFill>
                  <a:srgbClr val="0070C0"/>
                </a:solidFill>
              </a:rPr>
              <a:t> variables in </a:t>
            </a:r>
            <a:r>
              <a:rPr lang="de-DE" sz="1400" dirty="0" err="1">
                <a:solidFill>
                  <a:srgbClr val="0070C0"/>
                </a:solidFill>
              </a:rPr>
              <a:t>quantum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mechanics</a:t>
            </a:r>
            <a:r>
              <a:rPr lang="de-DE" sz="1400" dirty="0">
                <a:solidFill>
                  <a:srgbClr val="0070C0"/>
                </a:solidFill>
              </a:rPr>
              <a:t>, </a:t>
            </a:r>
            <a:r>
              <a:rPr lang="de-DE" sz="1400" dirty="0" err="1">
                <a:solidFill>
                  <a:srgbClr val="0070C0"/>
                </a:solidFill>
              </a:rPr>
              <a:t>what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Bohmian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mechanics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shows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this</a:t>
            </a:r>
            <a:r>
              <a:rPr lang="de-DE" sz="1400" dirty="0">
                <a:solidFill>
                  <a:srgbClr val="0070C0"/>
                </a:solidFill>
              </a:rPr>
              <a:t>: in  </a:t>
            </a:r>
            <a:r>
              <a:rPr lang="de-DE" sz="1400" dirty="0" err="1">
                <a:solidFill>
                  <a:srgbClr val="0070C0"/>
                </a:solidFill>
              </a:rPr>
              <a:t>order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to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overcome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these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argument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one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need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only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invoke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obvious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ontology</a:t>
            </a:r>
            <a:r>
              <a:rPr lang="de-DE" sz="1400" dirty="0">
                <a:solidFill>
                  <a:srgbClr val="0070C0"/>
                </a:solidFill>
              </a:rPr>
              <a:t> (</a:t>
            </a:r>
            <a:r>
              <a:rPr lang="de-DE" sz="1400" dirty="0" err="1">
                <a:solidFill>
                  <a:srgbClr val="0070C0"/>
                </a:solidFill>
              </a:rPr>
              <a:t>that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, </a:t>
            </a:r>
            <a:r>
              <a:rPr lang="de-DE" sz="1400" dirty="0" err="1">
                <a:solidFill>
                  <a:srgbClr val="0070C0"/>
                </a:solidFill>
              </a:rPr>
              <a:t>one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requiring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little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imagination</a:t>
            </a:r>
            <a:r>
              <a:rPr lang="de-DE" sz="1400" dirty="0">
                <a:solidFill>
                  <a:srgbClr val="0070C0"/>
                </a:solidFill>
              </a:rPr>
              <a:t>)---</a:t>
            </a:r>
            <a:r>
              <a:rPr lang="de-DE" sz="1400" dirty="0" err="1">
                <a:solidFill>
                  <a:srgbClr val="0070C0"/>
                </a:solidFill>
              </a:rPr>
              <a:t>namely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particles</a:t>
            </a:r>
            <a:r>
              <a:rPr lang="de-DE" sz="1400" dirty="0">
                <a:solidFill>
                  <a:srgbClr val="0070C0"/>
                </a:solidFill>
              </a:rPr>
              <a:t>, </a:t>
            </a:r>
            <a:r>
              <a:rPr lang="de-DE" sz="1400" dirty="0" err="1">
                <a:solidFill>
                  <a:srgbClr val="0070C0"/>
                </a:solidFill>
              </a:rPr>
              <a:t>described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their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positions</a:t>
            </a:r>
            <a:r>
              <a:rPr lang="de-DE" sz="1400" dirty="0">
                <a:solidFill>
                  <a:srgbClr val="0070C0"/>
                </a:solidFill>
              </a:rPr>
              <a:t> ---</a:t>
            </a:r>
            <a:r>
              <a:rPr lang="de-DE" sz="1400" dirty="0" err="1">
                <a:solidFill>
                  <a:srgbClr val="0070C0"/>
                </a:solidFill>
              </a:rPr>
              <a:t>evolving</a:t>
            </a:r>
            <a:r>
              <a:rPr lang="de-DE" sz="1400" dirty="0">
                <a:solidFill>
                  <a:srgbClr val="0070C0"/>
                </a:solidFill>
              </a:rPr>
              <a:t> in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obvious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way</a:t>
            </a:r>
            <a:r>
              <a:rPr lang="de-DE" sz="1400" dirty="0">
                <a:solidFill>
                  <a:srgbClr val="0070C0"/>
                </a:solidFill>
              </a:rPr>
              <a:t>, </a:t>
            </a:r>
            <a:r>
              <a:rPr lang="de-DE" sz="1400" dirty="0" err="1">
                <a:solidFill>
                  <a:srgbClr val="0070C0"/>
                </a:solidFill>
              </a:rPr>
              <a:t>namely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according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to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guiding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equation</a:t>
            </a:r>
            <a:r>
              <a:rPr lang="de-DE" sz="1400" dirty="0">
                <a:solidFill>
                  <a:srgbClr val="0070C0"/>
                </a:solidFill>
              </a:rPr>
              <a:t>, </a:t>
            </a:r>
            <a:r>
              <a:rPr lang="de-DE" sz="1400" dirty="0" err="1">
                <a:solidFill>
                  <a:srgbClr val="0070C0"/>
                </a:solidFill>
              </a:rPr>
              <a:t>which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one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could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hardly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fail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to</a:t>
            </a:r>
            <a:r>
              <a:rPr lang="de-DE" sz="1400" dirty="0">
                <a:solidFill>
                  <a:srgbClr val="0070C0"/>
                </a:solidFill>
              </a:rPr>
              <a:t> find, in a </a:t>
            </a:r>
            <a:r>
              <a:rPr lang="de-DE" sz="1400" dirty="0" err="1">
                <a:solidFill>
                  <a:srgbClr val="0070C0"/>
                </a:solidFill>
              </a:rPr>
              <a:t>great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variety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ways</a:t>
            </a:r>
            <a:r>
              <a:rPr lang="de-DE" sz="1400" dirty="0">
                <a:solidFill>
                  <a:srgbClr val="0070C0"/>
                </a:solidFill>
              </a:rPr>
              <a:t>, </a:t>
            </a:r>
            <a:r>
              <a:rPr lang="de-DE" sz="1400" dirty="0" err="1">
                <a:solidFill>
                  <a:srgbClr val="0070C0"/>
                </a:solidFill>
              </a:rPr>
              <a:t>as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soon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one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bothers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to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look</a:t>
            </a:r>
            <a:r>
              <a:rPr lang="de-DE" sz="1400" dirty="0">
                <a:solidFill>
                  <a:srgbClr val="0070C0"/>
                </a:solidFill>
              </a:rPr>
              <a:t> for it.  </a:t>
            </a:r>
            <a:r>
              <a:rPr lang="de-DE" sz="1400" dirty="0" err="1">
                <a:solidFill>
                  <a:srgbClr val="0070C0"/>
                </a:solidFill>
              </a:rPr>
              <a:t>From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this</a:t>
            </a:r>
            <a:r>
              <a:rPr lang="de-DE" sz="1400" dirty="0">
                <a:solidFill>
                  <a:srgbClr val="0070C0"/>
                </a:solidFill>
              </a:rPr>
              <a:t> OOEOW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quantum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formalism</a:t>
            </a:r>
            <a:r>
              <a:rPr lang="de-DE" sz="1400" dirty="0">
                <a:solidFill>
                  <a:srgbClr val="0070C0"/>
                </a:solidFill>
              </a:rPr>
              <a:t>, </a:t>
            </a:r>
            <a:r>
              <a:rPr lang="de-DE" sz="1400" dirty="0" err="1">
                <a:solidFill>
                  <a:srgbClr val="0070C0"/>
                </a:solidFill>
              </a:rPr>
              <a:t>probabilities</a:t>
            </a:r>
            <a:r>
              <a:rPr lang="de-DE" sz="1400" dirty="0">
                <a:solidFill>
                  <a:srgbClr val="0070C0"/>
                </a:solidFill>
              </a:rPr>
              <a:t> and all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rest</a:t>
            </a:r>
            <a:r>
              <a:rPr lang="de-DE" sz="1400" dirty="0">
                <a:solidFill>
                  <a:srgbClr val="0070C0"/>
                </a:solidFill>
              </a:rPr>
              <a:t>, </a:t>
            </a:r>
            <a:r>
              <a:rPr lang="de-DE" sz="1400" dirty="0" err="1">
                <a:solidFill>
                  <a:srgbClr val="0070C0"/>
                </a:solidFill>
              </a:rPr>
              <a:t>follows</a:t>
            </a:r>
            <a:r>
              <a:rPr lang="de-DE" sz="1400" dirty="0" smtClean="0">
                <a:solidFill>
                  <a:srgbClr val="0070C0"/>
                </a:solidFill>
              </a:rPr>
              <a:t>.</a:t>
            </a:r>
          </a:p>
          <a:p>
            <a:endParaRPr lang="de-DE" sz="1400" dirty="0">
              <a:solidFill>
                <a:srgbClr val="0070C0"/>
              </a:solidFill>
            </a:endParaRPr>
          </a:p>
          <a:p>
            <a:endParaRPr lang="de-DE" sz="1400" dirty="0" smtClean="0"/>
          </a:p>
          <a:p>
            <a:r>
              <a:rPr lang="de-DE" sz="1400" dirty="0" smtClean="0"/>
              <a:t>[I </a:t>
            </a:r>
            <a:r>
              <a:rPr lang="de-DE" sz="1400" dirty="0" err="1" smtClean="0"/>
              <a:t>couldn‘t</a:t>
            </a:r>
            <a:r>
              <a:rPr lang="de-DE" sz="1400" dirty="0" smtClean="0"/>
              <a:t> </a:t>
            </a:r>
            <a:r>
              <a:rPr lang="de-DE" sz="1400" dirty="0" err="1" smtClean="0"/>
              <a:t>make</a:t>
            </a:r>
            <a:r>
              <a:rPr lang="de-DE" sz="1400" dirty="0" smtClean="0"/>
              <a:t> sense </a:t>
            </a:r>
            <a:r>
              <a:rPr lang="de-DE" sz="1400" dirty="0" err="1" smtClean="0"/>
              <a:t>of</a:t>
            </a:r>
            <a:r>
              <a:rPr lang="de-DE" sz="1400" dirty="0" smtClean="0"/>
              <a:t> OOEOW. </a:t>
            </a:r>
          </a:p>
          <a:p>
            <a:r>
              <a:rPr lang="de-DE" sz="1400" dirty="0" smtClean="0"/>
              <a:t>And </a:t>
            </a:r>
            <a:r>
              <a:rPr lang="de-DE" sz="1400" dirty="0" err="1" smtClean="0"/>
              <a:t>probabilities</a:t>
            </a:r>
            <a:r>
              <a:rPr lang="de-DE" sz="1400" dirty="0" smtClean="0"/>
              <a:t> </a:t>
            </a:r>
            <a:r>
              <a:rPr lang="de-DE" sz="1400" dirty="0" err="1" smtClean="0"/>
              <a:t>are</a:t>
            </a:r>
            <a:r>
              <a:rPr lang="de-DE" sz="1400" dirty="0" smtClean="0"/>
              <a:t> </a:t>
            </a:r>
            <a:r>
              <a:rPr lang="de-DE" sz="1400" dirty="0" err="1" smtClean="0"/>
              <a:t>clearly</a:t>
            </a:r>
            <a:r>
              <a:rPr lang="de-DE" sz="1400" dirty="0" smtClean="0"/>
              <a:t> </a:t>
            </a:r>
            <a:r>
              <a:rPr lang="de-DE" sz="1400" dirty="0" err="1" smtClean="0"/>
              <a:t>among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inputs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theory</a:t>
            </a:r>
            <a:r>
              <a:rPr lang="de-DE" sz="1400" dirty="0" smtClean="0"/>
              <a:t>, </a:t>
            </a:r>
            <a:r>
              <a:rPr lang="de-DE" sz="1400" dirty="0" err="1" smtClean="0"/>
              <a:t>as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initial</a:t>
            </a:r>
            <a:r>
              <a:rPr lang="de-DE" sz="1400" dirty="0" smtClean="0"/>
              <a:t> </a:t>
            </a:r>
            <a:r>
              <a:rPr lang="de-DE" sz="1400" dirty="0" err="1" smtClean="0"/>
              <a:t>deed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demon</a:t>
            </a:r>
            <a:r>
              <a:rPr lang="de-DE" sz="1400" dirty="0" smtClean="0"/>
              <a:t> </a:t>
            </a:r>
            <a:r>
              <a:rPr lang="de-DE" sz="1400" dirty="0" err="1" smtClean="0"/>
              <a:t>or</a:t>
            </a:r>
            <a:r>
              <a:rPr lang="de-DE" sz="1400" dirty="0" smtClean="0"/>
              <a:t> </a:t>
            </a:r>
            <a:r>
              <a:rPr lang="de-DE" sz="1400" dirty="0" err="1" smtClean="0"/>
              <a:t>God</a:t>
            </a:r>
            <a:r>
              <a:rPr lang="de-DE" sz="1400" dirty="0" smtClean="0"/>
              <a:t> </a:t>
            </a:r>
            <a:r>
              <a:rPr lang="de-DE" sz="1400" dirty="0" err="1" smtClean="0"/>
              <a:t>or</a:t>
            </a:r>
            <a:r>
              <a:rPr lang="de-DE" sz="1400" dirty="0" smtClean="0"/>
              <a:t> </a:t>
            </a:r>
            <a:r>
              <a:rPr lang="de-DE" sz="1400" dirty="0" err="1" smtClean="0"/>
              <a:t>whoever</a:t>
            </a:r>
            <a:r>
              <a:rPr lang="de-DE" sz="1400" dirty="0" smtClean="0"/>
              <a:t>,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establishing</a:t>
            </a:r>
            <a:r>
              <a:rPr lang="de-DE" sz="1400" dirty="0" smtClean="0"/>
              <a:t> </a:t>
            </a:r>
            <a:r>
              <a:rPr lang="de-DE" sz="1400" dirty="0" err="1" smtClean="0"/>
              <a:t>quantum</a:t>
            </a:r>
            <a:r>
              <a:rPr lang="de-DE" sz="1400" dirty="0" smtClean="0"/>
              <a:t> </a:t>
            </a:r>
            <a:r>
              <a:rPr lang="de-DE" sz="1400" dirty="0" err="1" smtClean="0"/>
              <a:t>equilibrium</a:t>
            </a:r>
            <a:r>
              <a:rPr lang="de-DE" sz="1400" dirty="0" smtClean="0"/>
              <a:t>. </a:t>
            </a:r>
            <a:r>
              <a:rPr lang="de-DE" sz="1400" dirty="0" smtClean="0"/>
              <a:t>]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5077944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7544" y="548680"/>
            <a:ext cx="856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[The </a:t>
            </a:r>
            <a:r>
              <a:rPr lang="de-DE" sz="1400" dirty="0" err="1" smtClean="0"/>
              <a:t>Bohmian</a:t>
            </a:r>
            <a:r>
              <a:rPr lang="de-DE" sz="1400" dirty="0" smtClean="0"/>
              <a:t> </a:t>
            </a:r>
            <a:r>
              <a:rPr lang="de-DE" sz="1400" dirty="0" err="1" smtClean="0"/>
              <a:t>micro</a:t>
            </a:r>
            <a:r>
              <a:rPr lang="de-DE" sz="1400" dirty="0" smtClean="0"/>
              <a:t>/</a:t>
            </a:r>
            <a:r>
              <a:rPr lang="de-DE" sz="1400" dirty="0" err="1" smtClean="0"/>
              <a:t>macro</a:t>
            </a:r>
            <a:r>
              <a:rPr lang="de-DE" sz="1400" dirty="0" smtClean="0"/>
              <a:t> </a:t>
            </a:r>
            <a:r>
              <a:rPr lang="de-DE" sz="1400" dirty="0" err="1" smtClean="0"/>
              <a:t>divide</a:t>
            </a:r>
            <a:r>
              <a:rPr lang="de-DE" sz="1400" dirty="0" smtClean="0"/>
              <a:t>: </a:t>
            </a:r>
            <a:r>
              <a:rPr lang="de-DE" sz="1400" dirty="0" err="1" smtClean="0"/>
              <a:t>slide</a:t>
            </a:r>
            <a:r>
              <a:rPr lang="de-DE" sz="1400" dirty="0" smtClean="0"/>
              <a:t> 45]</a:t>
            </a:r>
          </a:p>
          <a:p>
            <a:endParaRPr lang="de-DE" sz="1400" dirty="0"/>
          </a:p>
          <a:p>
            <a:r>
              <a:rPr lang="de-DE" sz="1400" dirty="0" smtClean="0">
                <a:solidFill>
                  <a:srgbClr val="0070C0"/>
                </a:solidFill>
              </a:rPr>
              <a:t>This </a:t>
            </a:r>
            <a:r>
              <a:rPr lang="de-DE" sz="1400" dirty="0" err="1">
                <a:solidFill>
                  <a:srgbClr val="0070C0"/>
                </a:solidFill>
              </a:rPr>
              <a:t>makes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sound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one</a:t>
            </a:r>
            <a:r>
              <a:rPr lang="de-DE" sz="1400" dirty="0">
                <a:solidFill>
                  <a:srgbClr val="0070C0"/>
                </a:solidFill>
              </a:rPr>
              <a:t> *</a:t>
            </a:r>
            <a:r>
              <a:rPr lang="de-DE" sz="1400" dirty="0" err="1">
                <a:solidFill>
                  <a:srgbClr val="0070C0"/>
                </a:solidFill>
              </a:rPr>
              <a:t>stipuates</a:t>
            </a:r>
            <a:r>
              <a:rPr lang="de-DE" sz="1400" dirty="0">
                <a:solidFill>
                  <a:srgbClr val="0070C0"/>
                </a:solidFill>
              </a:rPr>
              <a:t>* </a:t>
            </a:r>
            <a:r>
              <a:rPr lang="de-DE" sz="1400" dirty="0" err="1">
                <a:solidFill>
                  <a:srgbClr val="0070C0"/>
                </a:solidFill>
              </a:rPr>
              <a:t>that</a:t>
            </a:r>
            <a:r>
              <a:rPr lang="de-DE" sz="1400" dirty="0">
                <a:solidFill>
                  <a:srgbClr val="0070C0"/>
                </a:solidFill>
              </a:rPr>
              <a:t> for </a:t>
            </a:r>
            <a:r>
              <a:rPr lang="de-DE" sz="1400" dirty="0" err="1">
                <a:solidFill>
                  <a:srgbClr val="0070C0"/>
                </a:solidFill>
              </a:rPr>
              <a:t>small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systems</a:t>
            </a:r>
            <a:r>
              <a:rPr lang="de-DE" sz="1400" dirty="0">
                <a:solidFill>
                  <a:srgbClr val="0070C0"/>
                </a:solidFill>
              </a:rPr>
              <a:t> Q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hidden</a:t>
            </a:r>
            <a:r>
              <a:rPr lang="de-DE" sz="1400" dirty="0">
                <a:solidFill>
                  <a:srgbClr val="0070C0"/>
                </a:solidFill>
              </a:rPr>
              <a:t> (in </a:t>
            </a:r>
            <a:r>
              <a:rPr lang="de-DE" sz="1400" dirty="0" err="1">
                <a:solidFill>
                  <a:srgbClr val="0070C0"/>
                </a:solidFill>
              </a:rPr>
              <a:t>order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to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avoid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some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undesirable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features</a:t>
            </a:r>
            <a:r>
              <a:rPr lang="de-DE" sz="1400" dirty="0">
                <a:solidFill>
                  <a:srgbClr val="0070C0"/>
                </a:solidFill>
              </a:rPr>
              <a:t>). But </a:t>
            </a:r>
            <a:r>
              <a:rPr lang="de-DE" sz="1400" dirty="0" err="1">
                <a:solidFill>
                  <a:srgbClr val="0070C0"/>
                </a:solidFill>
              </a:rPr>
              <a:t>this</a:t>
            </a:r>
            <a:r>
              <a:rPr lang="de-DE" sz="1400" dirty="0">
                <a:solidFill>
                  <a:srgbClr val="0070C0"/>
                </a:solidFill>
              </a:rPr>
              <a:t> not so. </a:t>
            </a:r>
          </a:p>
          <a:p>
            <a:r>
              <a:rPr lang="de-DE" sz="1400" dirty="0" err="1">
                <a:solidFill>
                  <a:srgbClr val="0070C0"/>
                </a:solidFill>
              </a:rPr>
              <a:t>One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does</a:t>
            </a:r>
            <a:r>
              <a:rPr lang="de-DE" sz="1400" dirty="0">
                <a:solidFill>
                  <a:srgbClr val="0070C0"/>
                </a:solidFill>
              </a:rPr>
              <a:t> not </a:t>
            </a:r>
            <a:r>
              <a:rPr lang="de-DE" sz="1400" dirty="0" err="1">
                <a:solidFill>
                  <a:srgbClr val="0070C0"/>
                </a:solidFill>
              </a:rPr>
              <a:t>stipulate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any</a:t>
            </a:r>
            <a:r>
              <a:rPr lang="de-DE" sz="1400" dirty="0">
                <a:solidFill>
                  <a:srgbClr val="0070C0"/>
                </a:solidFill>
              </a:rPr>
              <a:t> such </a:t>
            </a:r>
            <a:r>
              <a:rPr lang="de-DE" sz="1400" dirty="0" err="1">
                <a:solidFill>
                  <a:srgbClr val="0070C0"/>
                </a:solidFill>
              </a:rPr>
              <a:t>thing</a:t>
            </a:r>
            <a:r>
              <a:rPr lang="de-DE" sz="1400" dirty="0">
                <a:solidFill>
                  <a:srgbClr val="0070C0"/>
                </a:solidFill>
              </a:rPr>
              <a:t>. </a:t>
            </a:r>
            <a:r>
              <a:rPr lang="de-DE" sz="1400" dirty="0" err="1">
                <a:solidFill>
                  <a:srgbClr val="0070C0"/>
                </a:solidFill>
              </a:rPr>
              <a:t>Rather</a:t>
            </a:r>
            <a:r>
              <a:rPr lang="de-DE" sz="1400" dirty="0">
                <a:solidFill>
                  <a:srgbClr val="0070C0"/>
                </a:solidFill>
              </a:rPr>
              <a:t>, </a:t>
            </a:r>
            <a:r>
              <a:rPr lang="de-DE" sz="1400" dirty="0" err="1">
                <a:solidFill>
                  <a:srgbClr val="0070C0"/>
                </a:solidFill>
              </a:rPr>
              <a:t>it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simply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turns</a:t>
            </a:r>
            <a:r>
              <a:rPr lang="de-DE" sz="1400" dirty="0">
                <a:solidFill>
                  <a:srgbClr val="0070C0"/>
                </a:solidFill>
              </a:rPr>
              <a:t> out </a:t>
            </a:r>
            <a:r>
              <a:rPr lang="de-DE" sz="1400" dirty="0" err="1">
                <a:solidFill>
                  <a:srgbClr val="0070C0"/>
                </a:solidFill>
              </a:rPr>
              <a:t>that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when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one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analyzes</a:t>
            </a:r>
            <a:r>
              <a:rPr lang="de-DE" sz="1400" dirty="0">
                <a:solidFill>
                  <a:srgbClr val="0070C0"/>
                </a:solidFill>
              </a:rPr>
              <a:t> BM </a:t>
            </a:r>
            <a:r>
              <a:rPr lang="de-DE" sz="1400" dirty="0" err="1">
                <a:solidFill>
                  <a:srgbClr val="0070C0"/>
                </a:solidFill>
              </a:rPr>
              <a:t>one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finds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sorts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correlations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typically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can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arise</a:t>
            </a:r>
            <a:r>
              <a:rPr lang="de-DE" sz="1400" dirty="0">
                <a:solidFill>
                  <a:srgbClr val="0070C0"/>
                </a:solidFill>
              </a:rPr>
              <a:t> in a </a:t>
            </a:r>
            <a:r>
              <a:rPr lang="de-DE" sz="1400" dirty="0" err="1">
                <a:solidFill>
                  <a:srgbClr val="0070C0"/>
                </a:solidFill>
              </a:rPr>
              <a:t>Bohmian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universe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are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incompatible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with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sort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knowledge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would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allow</a:t>
            </a:r>
            <a:r>
              <a:rPr lang="de-DE" sz="1400" dirty="0">
                <a:solidFill>
                  <a:srgbClr val="0070C0"/>
                </a:solidFill>
              </a:rPr>
              <a:t> for </a:t>
            </a:r>
            <a:r>
              <a:rPr lang="de-DE" sz="1400" dirty="0" err="1">
                <a:solidFill>
                  <a:srgbClr val="0070C0"/>
                </a:solidFill>
              </a:rPr>
              <a:t>signalliing</a:t>
            </a:r>
            <a:r>
              <a:rPr lang="de-DE" sz="1400" dirty="0">
                <a:solidFill>
                  <a:srgbClr val="0070C0"/>
                </a:solidFill>
              </a:rPr>
              <a:t>, </a:t>
            </a:r>
            <a:r>
              <a:rPr lang="de-DE" sz="1400" dirty="0" err="1">
                <a:solidFill>
                  <a:srgbClr val="0070C0"/>
                </a:solidFill>
              </a:rPr>
              <a:t>or</a:t>
            </a:r>
            <a:r>
              <a:rPr lang="de-DE" sz="1400" dirty="0">
                <a:solidFill>
                  <a:srgbClr val="0070C0"/>
                </a:solidFill>
              </a:rPr>
              <a:t> for </a:t>
            </a:r>
            <a:r>
              <a:rPr lang="de-DE" sz="1400" dirty="0" err="1">
                <a:solidFill>
                  <a:srgbClr val="0070C0"/>
                </a:solidFill>
              </a:rPr>
              <a:t>violation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uncertainy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principle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or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quantum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probability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formulas</a:t>
            </a:r>
            <a:r>
              <a:rPr lang="de-DE" sz="1400" dirty="0">
                <a:solidFill>
                  <a:srgbClr val="0070C0"/>
                </a:solidFill>
              </a:rPr>
              <a:t>.</a:t>
            </a:r>
          </a:p>
          <a:p>
            <a:r>
              <a:rPr lang="de-DE" sz="1400" dirty="0">
                <a:solidFill>
                  <a:srgbClr val="0070C0"/>
                </a:solidFill>
              </a:rPr>
              <a:t> </a:t>
            </a:r>
          </a:p>
          <a:p>
            <a:r>
              <a:rPr lang="de-DE" sz="1400" dirty="0">
                <a:solidFill>
                  <a:srgbClr val="0070C0"/>
                </a:solidFill>
              </a:rPr>
              <a:t>  </a:t>
            </a:r>
            <a:r>
              <a:rPr lang="de-DE" sz="1400" dirty="0" err="1">
                <a:solidFill>
                  <a:srgbClr val="0070C0"/>
                </a:solidFill>
              </a:rPr>
              <a:t>What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you've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written</a:t>
            </a:r>
            <a:r>
              <a:rPr lang="de-DE" sz="1400" dirty="0">
                <a:solidFill>
                  <a:srgbClr val="0070C0"/>
                </a:solidFill>
              </a:rPr>
              <a:t> also </a:t>
            </a:r>
            <a:r>
              <a:rPr lang="de-DE" sz="1400" dirty="0" err="1">
                <a:solidFill>
                  <a:srgbClr val="0070C0"/>
                </a:solidFill>
              </a:rPr>
              <a:t>makes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sound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there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a genuine </a:t>
            </a:r>
            <a:r>
              <a:rPr lang="de-DE" sz="1400" dirty="0" err="1">
                <a:solidFill>
                  <a:srgbClr val="0070C0"/>
                </a:solidFill>
              </a:rPr>
              <a:t>conflict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between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what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true</a:t>
            </a:r>
            <a:r>
              <a:rPr lang="de-DE" sz="1400" dirty="0">
                <a:solidFill>
                  <a:srgbClr val="0070C0"/>
                </a:solidFill>
              </a:rPr>
              <a:t> for </a:t>
            </a:r>
            <a:r>
              <a:rPr lang="de-DE" sz="1400" dirty="0" err="1">
                <a:solidFill>
                  <a:srgbClr val="0070C0"/>
                </a:solidFill>
              </a:rPr>
              <a:t>micro</a:t>
            </a:r>
            <a:r>
              <a:rPr lang="de-DE" sz="1400" dirty="0">
                <a:solidFill>
                  <a:srgbClr val="0070C0"/>
                </a:solidFill>
              </a:rPr>
              <a:t> and </a:t>
            </a:r>
            <a:r>
              <a:rPr lang="de-DE" sz="1400" dirty="0" err="1">
                <a:solidFill>
                  <a:srgbClr val="0070C0"/>
                </a:solidFill>
              </a:rPr>
              <a:t>what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true</a:t>
            </a:r>
            <a:r>
              <a:rPr lang="de-DE" sz="1400" dirty="0">
                <a:solidFill>
                  <a:srgbClr val="0070C0"/>
                </a:solidFill>
              </a:rPr>
              <a:t> for </a:t>
            </a:r>
            <a:r>
              <a:rPr lang="de-DE" sz="1400" dirty="0" err="1">
                <a:solidFill>
                  <a:srgbClr val="0070C0"/>
                </a:solidFill>
              </a:rPr>
              <a:t>macro</a:t>
            </a:r>
            <a:r>
              <a:rPr lang="de-DE" sz="1400" dirty="0">
                <a:solidFill>
                  <a:srgbClr val="0070C0"/>
                </a:solidFill>
              </a:rPr>
              <a:t>. </a:t>
            </a:r>
          </a:p>
          <a:p>
            <a:r>
              <a:rPr lang="de-DE" sz="1400" dirty="0" err="1">
                <a:solidFill>
                  <a:srgbClr val="0070C0"/>
                </a:solidFill>
              </a:rPr>
              <a:t>There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isn't</a:t>
            </a:r>
            <a:r>
              <a:rPr lang="de-DE" sz="1400" dirty="0">
                <a:solidFill>
                  <a:srgbClr val="0070C0"/>
                </a:solidFill>
              </a:rPr>
              <a:t>. </a:t>
            </a:r>
            <a:r>
              <a:rPr lang="de-DE" sz="1400" dirty="0" err="1">
                <a:solidFill>
                  <a:srgbClr val="0070C0"/>
                </a:solidFill>
              </a:rPr>
              <a:t>Both</a:t>
            </a:r>
            <a:r>
              <a:rPr lang="de-DE" sz="1400" dirty="0">
                <a:solidFill>
                  <a:srgbClr val="0070C0"/>
                </a:solidFill>
              </a:rPr>
              <a:t> for </a:t>
            </a:r>
            <a:r>
              <a:rPr lang="de-DE" sz="1400" dirty="0" err="1">
                <a:solidFill>
                  <a:srgbClr val="0070C0"/>
                </a:solidFill>
              </a:rPr>
              <a:t>micro</a:t>
            </a:r>
            <a:r>
              <a:rPr lang="de-DE" sz="1400" dirty="0">
                <a:solidFill>
                  <a:srgbClr val="0070C0"/>
                </a:solidFill>
              </a:rPr>
              <a:t> and for </a:t>
            </a:r>
            <a:r>
              <a:rPr lang="de-DE" sz="1400" dirty="0" err="1">
                <a:solidFill>
                  <a:srgbClr val="0070C0"/>
                </a:solidFill>
              </a:rPr>
              <a:t>macro</a:t>
            </a:r>
            <a:r>
              <a:rPr lang="de-DE" sz="1400" dirty="0">
                <a:solidFill>
                  <a:srgbClr val="0070C0"/>
                </a:solidFill>
              </a:rPr>
              <a:t> (e.g., </a:t>
            </a:r>
            <a:r>
              <a:rPr lang="de-DE" sz="1400" dirty="0" err="1">
                <a:solidFill>
                  <a:srgbClr val="0070C0"/>
                </a:solidFill>
              </a:rPr>
              <a:t>measuring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instruments</a:t>
            </a:r>
            <a:r>
              <a:rPr lang="de-DE" sz="1400" dirty="0">
                <a:solidFill>
                  <a:srgbClr val="0070C0"/>
                </a:solidFill>
              </a:rPr>
              <a:t>) </a:t>
            </a:r>
            <a:r>
              <a:rPr lang="de-DE" sz="1400" dirty="0" err="1">
                <a:solidFill>
                  <a:srgbClr val="0070C0"/>
                </a:solidFill>
              </a:rPr>
              <a:t>one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can</a:t>
            </a:r>
            <a:r>
              <a:rPr lang="de-DE" sz="1400" dirty="0">
                <a:solidFill>
                  <a:srgbClr val="0070C0"/>
                </a:solidFill>
              </a:rPr>
              <a:t> not </a:t>
            </a:r>
            <a:r>
              <a:rPr lang="de-DE" sz="1400" dirty="0" err="1">
                <a:solidFill>
                  <a:srgbClr val="0070C0"/>
                </a:solidFill>
              </a:rPr>
              <a:t>know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configuration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a </a:t>
            </a:r>
            <a:r>
              <a:rPr lang="de-DE" sz="1400" dirty="0" err="1">
                <a:solidFill>
                  <a:srgbClr val="0070C0"/>
                </a:solidFill>
              </a:rPr>
              <a:t>system</a:t>
            </a:r>
            <a:r>
              <a:rPr lang="de-DE" sz="1400" dirty="0">
                <a:solidFill>
                  <a:srgbClr val="0070C0"/>
                </a:solidFill>
              </a:rPr>
              <a:t> in </a:t>
            </a:r>
            <a:r>
              <a:rPr lang="de-DE" sz="1400" dirty="0" err="1">
                <a:solidFill>
                  <a:srgbClr val="0070C0"/>
                </a:solidFill>
              </a:rPr>
              <a:t>more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detail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that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its</a:t>
            </a:r>
            <a:r>
              <a:rPr lang="de-DE" sz="1400" dirty="0">
                <a:solidFill>
                  <a:srgbClr val="0070C0"/>
                </a:solidFill>
              </a:rPr>
              <a:t> Born </a:t>
            </a:r>
            <a:r>
              <a:rPr lang="de-DE" sz="1400" dirty="0" err="1">
                <a:solidFill>
                  <a:srgbClr val="0070C0"/>
                </a:solidFill>
              </a:rPr>
              <a:t>rule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probability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distribution</a:t>
            </a:r>
            <a:r>
              <a:rPr lang="de-DE" sz="1400" dirty="0">
                <a:solidFill>
                  <a:srgbClr val="0070C0"/>
                </a:solidFill>
              </a:rPr>
              <a:t>, </a:t>
            </a:r>
            <a:r>
              <a:rPr lang="de-DE" sz="1400" dirty="0" err="1">
                <a:solidFill>
                  <a:srgbClr val="0070C0"/>
                </a:solidFill>
              </a:rPr>
              <a:t>arising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from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its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wave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function</a:t>
            </a:r>
            <a:r>
              <a:rPr lang="de-DE" sz="1400" dirty="0">
                <a:solidFill>
                  <a:srgbClr val="0070C0"/>
                </a:solidFill>
              </a:rPr>
              <a:t>, </a:t>
            </a:r>
            <a:r>
              <a:rPr lang="de-DE" sz="1400" dirty="0" err="1">
                <a:solidFill>
                  <a:srgbClr val="0070C0"/>
                </a:solidFill>
              </a:rPr>
              <a:t>would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allow</a:t>
            </a:r>
            <a:r>
              <a:rPr lang="de-DE" sz="1400" dirty="0">
                <a:solidFill>
                  <a:srgbClr val="0070C0"/>
                </a:solidFill>
              </a:rPr>
              <a:t>. For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microrealm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this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is</a:t>
            </a:r>
            <a:r>
              <a:rPr lang="de-DE" sz="1400" dirty="0">
                <a:solidFill>
                  <a:srgbClr val="0070C0"/>
                </a:solidFill>
              </a:rPr>
              <a:t> a strong </a:t>
            </a:r>
            <a:r>
              <a:rPr lang="de-DE" sz="1400" dirty="0" err="1">
                <a:solidFill>
                  <a:srgbClr val="0070C0"/>
                </a:solidFill>
              </a:rPr>
              <a:t>limitation</a:t>
            </a:r>
            <a:r>
              <a:rPr lang="de-DE" sz="1400" dirty="0">
                <a:solidFill>
                  <a:srgbClr val="0070C0"/>
                </a:solidFill>
              </a:rPr>
              <a:t>. For </a:t>
            </a:r>
            <a:r>
              <a:rPr lang="de-DE" sz="1400" dirty="0" err="1">
                <a:solidFill>
                  <a:srgbClr val="0070C0"/>
                </a:solidFill>
              </a:rPr>
              <a:t>the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macrorealm</a:t>
            </a:r>
            <a:r>
              <a:rPr lang="de-DE" sz="1400" dirty="0">
                <a:solidFill>
                  <a:srgbClr val="0070C0"/>
                </a:solidFill>
              </a:rPr>
              <a:t>, </a:t>
            </a:r>
            <a:r>
              <a:rPr lang="de-DE" sz="1400" dirty="0" err="1">
                <a:solidFill>
                  <a:srgbClr val="0070C0"/>
                </a:solidFill>
              </a:rPr>
              <a:t>it's</a:t>
            </a:r>
            <a:r>
              <a:rPr lang="de-DE" sz="1400" dirty="0">
                <a:solidFill>
                  <a:srgbClr val="0070C0"/>
                </a:solidFill>
              </a:rPr>
              <a:t> not </a:t>
            </a:r>
            <a:r>
              <a:rPr lang="de-DE" sz="1400" dirty="0" err="1">
                <a:solidFill>
                  <a:srgbClr val="0070C0"/>
                </a:solidFill>
              </a:rPr>
              <a:t>much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a </a:t>
            </a:r>
            <a:r>
              <a:rPr lang="de-DE" sz="1400" dirty="0" err="1">
                <a:solidFill>
                  <a:srgbClr val="0070C0"/>
                </a:solidFill>
              </a:rPr>
              <a:t>limitation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at</a:t>
            </a:r>
            <a:r>
              <a:rPr lang="de-DE" sz="1400" dirty="0">
                <a:solidFill>
                  <a:srgbClr val="0070C0"/>
                </a:solidFill>
              </a:rPr>
              <a:t> all---</a:t>
            </a:r>
            <a:r>
              <a:rPr lang="de-DE" sz="1400" dirty="0" err="1">
                <a:solidFill>
                  <a:srgbClr val="0070C0"/>
                </a:solidFill>
              </a:rPr>
              <a:t>because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macro-masses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are</a:t>
            </a:r>
            <a:r>
              <a:rPr lang="de-DE" sz="1400" dirty="0">
                <a:solidFill>
                  <a:srgbClr val="0070C0"/>
                </a:solidFill>
              </a:rPr>
              <a:t> so </a:t>
            </a:r>
            <a:r>
              <a:rPr lang="de-DE" sz="1400" dirty="0" err="1">
                <a:solidFill>
                  <a:srgbClr val="0070C0"/>
                </a:solidFill>
              </a:rPr>
              <a:t>very</a:t>
            </a:r>
            <a:r>
              <a:rPr lang="de-DE" sz="1400" dirty="0">
                <a:solidFill>
                  <a:srgbClr val="0070C0"/>
                </a:solidFill>
              </a:rPr>
              <a:t> large (and </a:t>
            </a:r>
            <a:r>
              <a:rPr lang="de-DE" sz="1400" dirty="0" err="1">
                <a:solidFill>
                  <a:srgbClr val="0070C0"/>
                </a:solidFill>
              </a:rPr>
              <a:t>because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mechanisms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of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decoherence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are</a:t>
            </a:r>
            <a:r>
              <a:rPr lang="de-DE" sz="1400" dirty="0">
                <a:solidFill>
                  <a:srgbClr val="0070C0"/>
                </a:solidFill>
              </a:rPr>
              <a:t> so </a:t>
            </a:r>
            <a:r>
              <a:rPr lang="de-DE" sz="1400" dirty="0" err="1">
                <a:solidFill>
                  <a:srgbClr val="0070C0"/>
                </a:solidFill>
              </a:rPr>
              <a:t>pervasive</a:t>
            </a:r>
            <a:r>
              <a:rPr lang="de-DE" sz="1400" dirty="0" smtClean="0">
                <a:solidFill>
                  <a:srgbClr val="0070C0"/>
                </a:solidFill>
              </a:rPr>
              <a:t>).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4149080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[Fair </a:t>
            </a:r>
            <a:r>
              <a:rPr lang="de-DE" sz="1400" dirty="0" err="1" smtClean="0"/>
              <a:t>enough</a:t>
            </a:r>
            <a:r>
              <a:rPr lang="de-DE" sz="1400" dirty="0" smtClean="0"/>
              <a:t>: The </a:t>
            </a:r>
            <a:r>
              <a:rPr lang="de-DE" sz="1400" dirty="0" err="1" smtClean="0"/>
              <a:t>trajectories</a:t>
            </a:r>
            <a:r>
              <a:rPr lang="de-DE" sz="1400" dirty="0" smtClean="0"/>
              <a:t> </a:t>
            </a:r>
            <a:r>
              <a:rPr lang="de-DE" sz="1400" dirty="0" err="1" smtClean="0"/>
              <a:t>are</a:t>
            </a:r>
            <a:r>
              <a:rPr lang="de-DE" sz="1400" dirty="0" smtClean="0"/>
              <a:t> irrelevant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microcase</a:t>
            </a:r>
            <a:r>
              <a:rPr lang="de-DE" sz="1400" dirty="0" smtClean="0"/>
              <a:t> and </a:t>
            </a:r>
            <a:r>
              <a:rPr lang="de-DE" sz="1400" dirty="0" err="1" smtClean="0"/>
              <a:t>superfluous</a:t>
            </a:r>
            <a:r>
              <a:rPr lang="de-DE" sz="1400" dirty="0" smtClean="0"/>
              <a:t> </a:t>
            </a:r>
            <a:r>
              <a:rPr lang="de-DE" sz="1400" dirty="0" err="1" smtClean="0"/>
              <a:t>at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macro</a:t>
            </a:r>
            <a:r>
              <a:rPr lang="de-DE" sz="1400" dirty="0" smtClean="0"/>
              <a:t>-level. The </a:t>
            </a:r>
            <a:r>
              <a:rPr lang="de-DE" sz="1400" dirty="0" err="1" smtClean="0"/>
              <a:t>reason</a:t>
            </a:r>
            <a:r>
              <a:rPr lang="de-DE" sz="1400" dirty="0" smtClean="0"/>
              <a:t> I bring </a:t>
            </a:r>
            <a:r>
              <a:rPr lang="de-DE" sz="1400" dirty="0" err="1" smtClean="0"/>
              <a:t>this</a:t>
            </a:r>
            <a:r>
              <a:rPr lang="de-DE" sz="1400" dirty="0" smtClean="0"/>
              <a:t> </a:t>
            </a:r>
            <a:r>
              <a:rPr lang="de-DE" sz="1400" dirty="0" err="1" smtClean="0"/>
              <a:t>up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tension</a:t>
            </a:r>
            <a:r>
              <a:rPr lang="de-DE" sz="1400" dirty="0" smtClean="0"/>
              <a:t> I </a:t>
            </a:r>
            <a:r>
              <a:rPr lang="de-DE" sz="1400" dirty="0" err="1" smtClean="0"/>
              <a:t>see</a:t>
            </a:r>
            <a:r>
              <a:rPr lang="de-DE" sz="1400" dirty="0" smtClean="0"/>
              <a:t> </a:t>
            </a:r>
            <a:r>
              <a:rPr lang="de-DE" sz="1400" dirty="0" err="1" smtClean="0"/>
              <a:t>between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proved</a:t>
            </a:r>
            <a:r>
              <a:rPr lang="de-DE" sz="1400" dirty="0" smtClean="0"/>
              <a:t> </a:t>
            </a:r>
            <a:r>
              <a:rPr lang="de-DE" sz="1400" dirty="0" err="1" smtClean="0"/>
              <a:t>invisibility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micro-trajectories</a:t>
            </a:r>
            <a:r>
              <a:rPr lang="de-DE" sz="1400" dirty="0" smtClean="0"/>
              <a:t> and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err="1" smtClean="0"/>
              <a:t>supposed</a:t>
            </a:r>
            <a:r>
              <a:rPr lang="de-DE" sz="1400" dirty="0" smtClean="0"/>
              <a:t> </a:t>
            </a:r>
            <a:r>
              <a:rPr lang="de-DE" sz="1400" dirty="0" err="1" smtClean="0"/>
              <a:t>obviousness</a:t>
            </a:r>
            <a:r>
              <a:rPr lang="de-DE" sz="1400" dirty="0" smtClean="0"/>
              <a:t> </a:t>
            </a:r>
            <a:r>
              <a:rPr lang="de-DE" sz="1400" dirty="0" err="1" smtClean="0"/>
              <a:t>at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macro</a:t>
            </a:r>
            <a:r>
              <a:rPr lang="de-DE" sz="1400" dirty="0" smtClean="0"/>
              <a:t>-level, </a:t>
            </a:r>
            <a:r>
              <a:rPr lang="de-DE" sz="1400" dirty="0" err="1" smtClean="0"/>
              <a:t>when</a:t>
            </a:r>
            <a:r>
              <a:rPr lang="de-DE" sz="1400" dirty="0" smtClean="0"/>
              <a:t> </a:t>
            </a:r>
            <a:r>
              <a:rPr lang="de-DE" sz="1400" dirty="0" err="1" smtClean="0"/>
              <a:t>they</a:t>
            </a:r>
            <a:r>
              <a:rPr lang="de-DE" sz="1400" dirty="0" smtClean="0"/>
              <a:t> </a:t>
            </a:r>
            <a:r>
              <a:rPr lang="de-DE" sz="1400" dirty="0" err="1" smtClean="0"/>
              <a:t>are</a:t>
            </a:r>
            <a:r>
              <a:rPr lang="de-DE" sz="1400" dirty="0" smtClean="0"/>
              <a:t> </a:t>
            </a:r>
            <a:r>
              <a:rPr lang="de-DE" sz="1400" dirty="0" err="1" smtClean="0"/>
              <a:t>used</a:t>
            </a:r>
            <a:r>
              <a:rPr lang="de-DE" sz="1400" dirty="0" smtClean="0"/>
              <a:t> </a:t>
            </a:r>
            <a:r>
              <a:rPr lang="de-DE" sz="1400" dirty="0" err="1" smtClean="0"/>
              <a:t>as</a:t>
            </a:r>
            <a:r>
              <a:rPr lang="de-DE" sz="1400" dirty="0" smtClean="0"/>
              <a:t> reality-</a:t>
            </a:r>
            <a:r>
              <a:rPr lang="de-DE" sz="1400" dirty="0" err="1" smtClean="0"/>
              <a:t>givers</a:t>
            </a:r>
            <a:r>
              <a:rPr lang="de-DE" sz="1400" dirty="0" smtClean="0"/>
              <a:t> for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measurement</a:t>
            </a:r>
            <a:r>
              <a:rPr lang="de-DE" sz="1400" dirty="0" smtClean="0"/>
              <a:t> </a:t>
            </a:r>
            <a:r>
              <a:rPr lang="de-DE" sz="1400" dirty="0" err="1" smtClean="0"/>
              <a:t>results</a:t>
            </a:r>
            <a:r>
              <a:rPr lang="de-DE" sz="1400" dirty="0" smtClean="0"/>
              <a:t>. An </a:t>
            </a:r>
            <a:r>
              <a:rPr lang="de-DE" sz="1400" dirty="0" err="1" smtClean="0"/>
              <a:t>example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invoking</a:t>
            </a:r>
            <a:r>
              <a:rPr lang="de-DE" sz="1400" dirty="0" smtClean="0"/>
              <a:t> such “</a:t>
            </a:r>
            <a:r>
              <a:rPr lang="de-DE" sz="1400" dirty="0" err="1" smtClean="0"/>
              <a:t>obvious</a:t>
            </a:r>
            <a:r>
              <a:rPr lang="de-DE" sz="1400" dirty="0" smtClean="0"/>
              <a:t>  </a:t>
            </a:r>
            <a:r>
              <a:rPr lang="de-DE" sz="1400" dirty="0" err="1" smtClean="0"/>
              <a:t>relevance</a:t>
            </a:r>
            <a:r>
              <a:rPr lang="de-DE" sz="1400" dirty="0" smtClean="0"/>
              <a:t>“ was </a:t>
            </a:r>
            <a:r>
              <a:rPr lang="de-DE" sz="1400" dirty="0" err="1" smtClean="0"/>
              <a:t>given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Tim in </a:t>
            </a:r>
            <a:r>
              <a:rPr lang="de-DE" sz="1400" dirty="0" err="1" smtClean="0"/>
              <a:t>our</a:t>
            </a:r>
            <a:r>
              <a:rPr lang="de-DE" sz="1400" dirty="0" smtClean="0"/>
              <a:t> </a:t>
            </a:r>
            <a:r>
              <a:rPr lang="de-DE" sz="1400" dirty="0" err="1" smtClean="0"/>
              <a:t>recent</a:t>
            </a:r>
            <a:r>
              <a:rPr lang="de-DE" sz="1400" dirty="0" smtClean="0"/>
              <a:t> email </a:t>
            </a:r>
            <a:r>
              <a:rPr lang="de-DE" sz="1400" dirty="0" err="1" smtClean="0"/>
              <a:t>exchange</a:t>
            </a:r>
            <a:r>
              <a:rPr lang="de-DE" sz="1400" dirty="0" smtClean="0"/>
              <a:t>, </a:t>
            </a:r>
            <a:r>
              <a:rPr lang="de-DE" sz="1400" dirty="0" err="1" smtClean="0"/>
              <a:t>asking</a:t>
            </a:r>
            <a:r>
              <a:rPr lang="de-DE" sz="1400" dirty="0" smtClean="0"/>
              <a:t> </a:t>
            </a:r>
            <a:r>
              <a:rPr lang="de-DE" sz="1400" dirty="0" err="1" smtClean="0"/>
              <a:t>me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consider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kind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theoretical</a:t>
            </a:r>
            <a:r>
              <a:rPr lang="de-DE" sz="1400" dirty="0" smtClean="0"/>
              <a:t> </a:t>
            </a:r>
            <a:r>
              <a:rPr lang="de-DE" sz="1400" dirty="0" err="1" smtClean="0"/>
              <a:t>prediction</a:t>
            </a:r>
            <a:r>
              <a:rPr lang="de-DE" sz="1400" dirty="0" smtClean="0"/>
              <a:t>  </a:t>
            </a:r>
            <a:endParaRPr lang="de-DE" sz="1400" dirty="0"/>
          </a:p>
          <a:p>
            <a:pPr marL="355600"/>
            <a:r>
              <a:rPr lang="en-US" sz="1200" dirty="0"/>
              <a:t>that there is a large collection of particles with the shape of a cat moving in stereotypically cat motions, and the theory also (although this is less important) validates lot's of claims about how this collection would move if, say, a dog-shaped collection of particles came charging at </a:t>
            </a:r>
            <a:r>
              <a:rPr lang="en-US" sz="1200" dirty="0" smtClean="0"/>
              <a:t>it...</a:t>
            </a:r>
            <a:endParaRPr lang="de-DE" sz="1200" dirty="0" smtClean="0"/>
          </a:p>
          <a:p>
            <a:r>
              <a:rPr lang="de-DE" sz="1400" dirty="0" smtClean="0"/>
              <a:t>In Washington </a:t>
            </a:r>
            <a:r>
              <a:rPr lang="de-DE" sz="1400" dirty="0" err="1" smtClean="0"/>
              <a:t>you</a:t>
            </a:r>
            <a:r>
              <a:rPr lang="de-DE" sz="1400" dirty="0" smtClean="0"/>
              <a:t> </a:t>
            </a:r>
            <a:r>
              <a:rPr lang="de-DE" sz="1400" dirty="0" err="1" smtClean="0"/>
              <a:t>mentioned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paper</a:t>
            </a:r>
            <a:r>
              <a:rPr lang="de-DE" sz="1400" dirty="0" smtClean="0"/>
              <a:t> on </a:t>
            </a:r>
            <a:r>
              <a:rPr lang="de-DE" sz="1400" dirty="0" err="1" smtClean="0"/>
              <a:t>the</a:t>
            </a:r>
            <a:r>
              <a:rPr lang="de-DE" sz="1400" dirty="0" smtClean="0"/>
              <a:t> “Origin </a:t>
            </a:r>
            <a:r>
              <a:rPr lang="de-DE" sz="1400" dirty="0" err="1" smtClean="0"/>
              <a:t>of</a:t>
            </a:r>
            <a:r>
              <a:rPr lang="de-DE" sz="1400" dirty="0" smtClean="0"/>
              <a:t> absolute </a:t>
            </a:r>
            <a:r>
              <a:rPr lang="de-DE" sz="1400" dirty="0" err="1" smtClean="0"/>
              <a:t>uncertainty</a:t>
            </a:r>
            <a:r>
              <a:rPr lang="de-DE" sz="1400" dirty="0" smtClean="0"/>
              <a:t>“ </a:t>
            </a:r>
            <a:r>
              <a:rPr lang="de-DE" sz="1400" dirty="0" err="1" smtClean="0"/>
              <a:t>as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place</a:t>
            </a:r>
            <a:r>
              <a:rPr lang="de-DE" sz="1400" dirty="0" smtClean="0"/>
              <a:t> </a:t>
            </a:r>
            <a:r>
              <a:rPr lang="de-DE" sz="1400" dirty="0" err="1" smtClean="0"/>
              <a:t>where</a:t>
            </a:r>
            <a:r>
              <a:rPr lang="de-DE" sz="1400" dirty="0" smtClean="0"/>
              <a:t> </a:t>
            </a:r>
            <a:r>
              <a:rPr lang="de-DE" sz="1400" dirty="0" err="1" smtClean="0"/>
              <a:t>your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err="1" smtClean="0"/>
              <a:t>above</a:t>
            </a:r>
            <a:r>
              <a:rPr lang="de-DE" sz="1400" dirty="0" smtClean="0"/>
              <a:t> Born </a:t>
            </a:r>
            <a:r>
              <a:rPr lang="de-DE" sz="1400" dirty="0" err="1" smtClean="0"/>
              <a:t>rule</a:t>
            </a:r>
            <a:r>
              <a:rPr lang="de-DE" sz="1400" dirty="0" smtClean="0"/>
              <a:t> </a:t>
            </a:r>
            <a:r>
              <a:rPr lang="de-DE" sz="1400" dirty="0" err="1" smtClean="0"/>
              <a:t>argument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made</a:t>
            </a:r>
            <a:r>
              <a:rPr lang="de-DE" sz="1400" dirty="0" smtClean="0"/>
              <a:t>. </a:t>
            </a:r>
            <a:r>
              <a:rPr lang="de-DE" sz="1400" dirty="0" err="1" smtClean="0"/>
              <a:t>I‘ll</a:t>
            </a:r>
            <a:r>
              <a:rPr lang="de-DE" sz="1400" dirty="0" smtClean="0"/>
              <a:t> </a:t>
            </a:r>
            <a:r>
              <a:rPr lang="de-DE" sz="1400" dirty="0" err="1" smtClean="0"/>
              <a:t>look</a:t>
            </a:r>
            <a:r>
              <a:rPr lang="de-DE" sz="1400" dirty="0" smtClean="0"/>
              <a:t> </a:t>
            </a:r>
            <a:r>
              <a:rPr lang="de-DE" sz="1400" dirty="0" err="1" smtClean="0"/>
              <a:t>at</a:t>
            </a:r>
            <a:r>
              <a:rPr lang="de-DE" sz="1400" dirty="0" smtClean="0"/>
              <a:t> </a:t>
            </a:r>
            <a:r>
              <a:rPr lang="de-DE" sz="1400" dirty="0" err="1" smtClean="0"/>
              <a:t>that</a:t>
            </a:r>
            <a:r>
              <a:rPr lang="de-DE" sz="1400" dirty="0" smtClean="0"/>
              <a:t> </a:t>
            </a:r>
            <a:r>
              <a:rPr lang="de-DE" sz="1400" dirty="0" err="1" smtClean="0"/>
              <a:t>again</a:t>
            </a:r>
            <a:r>
              <a:rPr lang="de-DE" sz="1400" dirty="0" smtClean="0"/>
              <a:t>, but I am not </a:t>
            </a:r>
            <a:r>
              <a:rPr lang="de-DE" sz="1400" dirty="0" err="1" smtClean="0"/>
              <a:t>convinced</a:t>
            </a:r>
            <a:r>
              <a:rPr lang="de-DE" sz="1400" dirty="0" smtClean="0"/>
              <a:t> </a:t>
            </a:r>
            <a:r>
              <a:rPr lang="de-DE" sz="1400" dirty="0" err="1" smtClean="0"/>
              <a:t>that</a:t>
            </a:r>
            <a:r>
              <a:rPr lang="de-DE" sz="1400" dirty="0" smtClean="0"/>
              <a:t> </a:t>
            </a:r>
            <a:r>
              <a:rPr lang="de-DE" sz="1400" dirty="0" err="1" smtClean="0"/>
              <a:t>this</a:t>
            </a:r>
            <a:r>
              <a:rPr lang="de-DE" sz="1400" dirty="0" smtClean="0"/>
              <a:t> will </a:t>
            </a:r>
            <a:r>
              <a:rPr lang="de-DE" sz="1400" dirty="0" err="1" smtClean="0"/>
              <a:t>resolve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tension</a:t>
            </a:r>
            <a:r>
              <a:rPr lang="de-DE" sz="1400" dirty="0" smtClean="0"/>
              <a:t>.]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40899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7544" y="332656"/>
            <a:ext cx="3773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Introduction</a:t>
            </a:r>
            <a:endParaRPr lang="de-D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292635" y="427311"/>
            <a:ext cx="48878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</a:t>
            </a:r>
            <a:r>
              <a:rPr lang="de-DE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introducing</a:t>
            </a:r>
            <a:r>
              <a:rPr lang="de-DE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de-DE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myself</a:t>
            </a:r>
            <a:r>
              <a:rPr lang="de-DE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)</a:t>
            </a:r>
            <a:endParaRPr lang="de-DE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484784"/>
            <a:ext cx="82255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 smtClean="0"/>
              <a:t>mathematical</a:t>
            </a:r>
            <a:r>
              <a:rPr lang="de-DE" sz="2800" dirty="0" smtClean="0"/>
              <a:t> </a:t>
            </a:r>
            <a:r>
              <a:rPr lang="de-DE" sz="2800" dirty="0" err="1" smtClean="0"/>
              <a:t>quantum</a:t>
            </a:r>
            <a:r>
              <a:rPr lang="de-DE" sz="2800" dirty="0" smtClean="0"/>
              <a:t> </a:t>
            </a:r>
            <a:r>
              <a:rPr lang="de-DE" sz="2800" dirty="0" err="1" smtClean="0"/>
              <a:t>physicist</a:t>
            </a:r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Statistical </a:t>
            </a:r>
            <a:r>
              <a:rPr lang="de-DE" sz="2800" dirty="0" err="1" smtClean="0"/>
              <a:t>Mechanics</a:t>
            </a:r>
            <a:r>
              <a:rPr lang="de-DE" sz="2800" dirty="0" smtClean="0"/>
              <a:t>, </a:t>
            </a:r>
            <a:r>
              <a:rPr lang="de-DE" sz="2800" dirty="0" err="1" smtClean="0"/>
              <a:t>recently</a:t>
            </a:r>
            <a:r>
              <a:rPr lang="de-DE" sz="2800" dirty="0" smtClean="0"/>
              <a:t> </a:t>
            </a:r>
            <a:r>
              <a:rPr lang="de-DE" sz="2800" dirty="0" err="1" smtClean="0"/>
              <a:t>mostly</a:t>
            </a:r>
            <a:r>
              <a:rPr lang="de-DE" sz="2800" dirty="0" smtClean="0"/>
              <a:t> Q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 smtClean="0"/>
              <a:t>student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Günter Ludwig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7544" y="3412157"/>
            <a:ext cx="811754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I </a:t>
            </a:r>
            <a:r>
              <a:rPr lang="de-DE" sz="2800" dirty="0" err="1" smtClean="0"/>
              <a:t>see</a:t>
            </a:r>
            <a:r>
              <a:rPr lang="de-DE" sz="2800" dirty="0" smtClean="0"/>
              <a:t> </a:t>
            </a:r>
            <a:r>
              <a:rPr lang="de-DE" sz="2800" dirty="0" err="1" smtClean="0"/>
              <a:t>my</a:t>
            </a:r>
            <a:r>
              <a:rPr lang="de-DE" sz="2800" dirty="0" smtClean="0"/>
              <a:t> </a:t>
            </a:r>
            <a:r>
              <a:rPr lang="de-DE" sz="2800" dirty="0" err="1" smtClean="0"/>
              <a:t>job</a:t>
            </a:r>
            <a:r>
              <a:rPr lang="de-DE" sz="2800" dirty="0" smtClean="0"/>
              <a:t> </a:t>
            </a:r>
            <a:r>
              <a:rPr lang="de-DE" sz="2800" dirty="0" err="1" smtClean="0"/>
              <a:t>as</a:t>
            </a:r>
            <a:r>
              <a:rPr lang="de-DE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 smtClean="0"/>
              <a:t>Explaining</a:t>
            </a:r>
            <a:r>
              <a:rPr lang="de-DE" sz="2800" dirty="0" smtClean="0"/>
              <a:t> </a:t>
            </a:r>
            <a:r>
              <a:rPr lang="de-DE" sz="2800" dirty="0" err="1" smtClean="0"/>
              <a:t>how</a:t>
            </a:r>
            <a:r>
              <a:rPr lang="de-DE" sz="2800" dirty="0" smtClean="0"/>
              <a:t> QM </a:t>
            </a:r>
            <a:r>
              <a:rPr lang="de-DE" sz="2800" dirty="0" err="1" smtClean="0"/>
              <a:t>works</a:t>
            </a:r>
            <a:r>
              <a:rPr lang="de-DE" sz="2800" dirty="0" smtClean="0"/>
              <a:t> and </a:t>
            </a:r>
            <a:r>
              <a:rPr lang="de-DE" sz="2800" dirty="0" err="1" smtClean="0"/>
              <a:t>what</a:t>
            </a:r>
            <a:r>
              <a:rPr lang="de-DE" sz="2800" dirty="0" smtClean="0"/>
              <a:t> </a:t>
            </a:r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expect</a:t>
            </a:r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 smtClean="0"/>
              <a:t>Clarifying</a:t>
            </a:r>
            <a:r>
              <a:rPr lang="de-DE" sz="2800" dirty="0" smtClean="0"/>
              <a:t> </a:t>
            </a:r>
            <a:r>
              <a:rPr lang="de-DE" sz="2800" dirty="0" err="1" smtClean="0"/>
              <a:t>conceptual</a:t>
            </a:r>
            <a:r>
              <a:rPr lang="de-DE" sz="2800" dirty="0" smtClean="0"/>
              <a:t> </a:t>
            </a:r>
            <a:r>
              <a:rPr lang="de-DE" sz="2800" dirty="0" err="1" smtClean="0"/>
              <a:t>issues</a:t>
            </a:r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 smtClean="0"/>
              <a:t>Increasing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strength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quantum</a:t>
            </a:r>
            <a:r>
              <a:rPr lang="de-DE" sz="2800" dirty="0" smtClean="0"/>
              <a:t> </a:t>
            </a:r>
            <a:r>
              <a:rPr lang="de-DE" sz="2800" dirty="0" err="1" smtClean="0"/>
              <a:t>formalism</a:t>
            </a:r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 smtClean="0"/>
              <a:t>Increasing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expressive power </a:t>
            </a:r>
            <a:r>
              <a:rPr lang="de-DE" sz="2800" dirty="0" err="1" smtClean="0"/>
              <a:t>of</a:t>
            </a:r>
            <a:r>
              <a:rPr lang="de-DE" sz="2800" dirty="0" smtClean="0"/>
              <a:t> QM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/>
              <a:t>Consolidating</a:t>
            </a:r>
            <a:r>
              <a:rPr lang="de-DE" sz="2800" dirty="0"/>
              <a:t> </a:t>
            </a:r>
            <a:r>
              <a:rPr lang="de-DE" sz="2800" dirty="0" err="1" smtClean="0"/>
              <a:t>reduction</a:t>
            </a:r>
            <a:r>
              <a:rPr lang="de-DE" sz="2800" dirty="0" smtClean="0"/>
              <a:t> </a:t>
            </a:r>
            <a:r>
              <a:rPr lang="de-DE" sz="2800" dirty="0" err="1" smtClean="0"/>
              <a:t>relations</a:t>
            </a:r>
            <a:r>
              <a:rPr lang="de-DE" sz="2800" dirty="0" smtClean="0"/>
              <a:t> </a:t>
            </a:r>
            <a:r>
              <a:rPr lang="de-DE" sz="2800" dirty="0" err="1" smtClean="0"/>
              <a:t>between</a:t>
            </a:r>
            <a:r>
              <a:rPr lang="de-DE" sz="2800" dirty="0" smtClean="0"/>
              <a:t> </a:t>
            </a:r>
            <a:r>
              <a:rPr lang="de-DE" sz="2800" dirty="0" err="1" smtClean="0"/>
              <a:t>theories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and </a:t>
            </a:r>
            <a:r>
              <a:rPr lang="de-DE" sz="2800" dirty="0" err="1" smtClean="0"/>
              <a:t>models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24599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22375" y="2852936"/>
            <a:ext cx="5942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Historical </a:t>
            </a:r>
            <a:r>
              <a:rPr lang="de-DE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Examples</a:t>
            </a:r>
            <a:endParaRPr lang="de-DE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AutoShape 2" descr="Image result for red her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4" descr="Image result for red herr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6" descr="Image result for red herr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8" descr="Image result for red herri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10" descr="Image result for red herr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2" descr="Image result for red herri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16" descr="Image result for copernicus"/>
          <p:cNvSpPr>
            <a:spLocks noChangeAspect="1" noChangeArrowheads="1"/>
          </p:cNvSpPr>
          <p:nvPr/>
        </p:nvSpPr>
        <p:spPr bwMode="auto">
          <a:xfrm>
            <a:off x="155575" y="-731838"/>
            <a:ext cx="13049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18" descr="Image result for copernicus"/>
          <p:cNvSpPr>
            <a:spLocks noChangeAspect="1" noChangeArrowheads="1"/>
          </p:cNvSpPr>
          <p:nvPr/>
        </p:nvSpPr>
        <p:spPr bwMode="auto">
          <a:xfrm>
            <a:off x="307975" y="-579438"/>
            <a:ext cx="13049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0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5536" y="188640"/>
            <a:ext cx="5166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Earth </a:t>
            </a:r>
            <a:r>
              <a:rPr lang="de-DE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around</a:t>
            </a:r>
            <a:r>
              <a:rPr lang="de-D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Sun</a:t>
            </a:r>
            <a:endParaRPr lang="de-D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AutoShape 2" descr="Image result for red her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4" descr="Image result for red herr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6" descr="Image result for red herr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8" descr="Image result for red herri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10" descr="Image result for red herr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2" descr="Image result for red herri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2302" name="Picture 14" descr="http://static.tvtropes.org/pmwiki/pub/images/redherr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05985"/>
            <a:ext cx="2808312" cy="199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6" descr="Image result for copernicus"/>
          <p:cNvSpPr>
            <a:spLocks noChangeAspect="1" noChangeArrowheads="1"/>
          </p:cNvSpPr>
          <p:nvPr/>
        </p:nvSpPr>
        <p:spPr bwMode="auto">
          <a:xfrm>
            <a:off x="155575" y="-731838"/>
            <a:ext cx="13049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18" descr="Image result for copernicus"/>
          <p:cNvSpPr>
            <a:spLocks noChangeAspect="1" noChangeArrowheads="1"/>
          </p:cNvSpPr>
          <p:nvPr/>
        </p:nvSpPr>
        <p:spPr bwMode="auto">
          <a:xfrm>
            <a:off x="307975" y="-579438"/>
            <a:ext cx="13049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2308" name="Picture 20" descr="Nikolaus Koperniku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b="21944"/>
          <a:stretch/>
        </p:blipFill>
        <p:spPr bwMode="auto">
          <a:xfrm>
            <a:off x="683568" y="1360440"/>
            <a:ext cx="1502826" cy="163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22" descr="Justus Sustermans - Portrait of Galileo Galilei, 163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6" t="4122" r="26452" b="54296"/>
          <a:stretch/>
        </p:blipFill>
        <p:spPr bwMode="auto">
          <a:xfrm>
            <a:off x="2277899" y="1360440"/>
            <a:ext cx="1397181" cy="163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http://upload.wikimedia.org/wikipedia/commons/thumb/3/39/GodfreyKneller-IsaacNewton-1689.jpg/220px-GodfreyKneller-IsaacNewton-168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 t="265" r="8591" b="40224"/>
          <a:stretch/>
        </p:blipFill>
        <p:spPr bwMode="auto">
          <a:xfrm>
            <a:off x="671592" y="3232648"/>
            <a:ext cx="1524144" cy="163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4" name="Picture 26" descr="Albert Einstein by Zuzahi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1" t="3594" r="36019" b="36741"/>
          <a:stretch/>
        </p:blipFill>
        <p:spPr bwMode="auto">
          <a:xfrm>
            <a:off x="638732" y="5085184"/>
            <a:ext cx="1643536" cy="163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355976" y="184482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Really</a:t>
            </a:r>
            <a:r>
              <a:rPr lang="de-DE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de-DE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de-DE" sz="360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2843808" y="3789040"/>
            <a:ext cx="4854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Sun </a:t>
            </a:r>
            <a:r>
              <a:rPr lang="de-DE" sz="2800" dirty="0" err="1" smtClean="0"/>
              <a:t>gives</a:t>
            </a:r>
            <a:r>
              <a:rPr lang="de-DE" sz="2800" dirty="0" smtClean="0"/>
              <a:t> </a:t>
            </a:r>
            <a:r>
              <a:rPr lang="de-DE" sz="2800" dirty="0" err="1" smtClean="0"/>
              <a:t>better</a:t>
            </a:r>
            <a:r>
              <a:rPr lang="de-DE" sz="2800" dirty="0" smtClean="0"/>
              <a:t> </a:t>
            </a:r>
            <a:r>
              <a:rPr lang="de-DE" sz="2800" dirty="0" err="1" smtClean="0"/>
              <a:t>inertial</a:t>
            </a:r>
            <a:r>
              <a:rPr lang="de-DE" sz="2800" dirty="0" smtClean="0"/>
              <a:t> </a:t>
            </a:r>
            <a:r>
              <a:rPr lang="de-DE" sz="2800" dirty="0" err="1" smtClean="0"/>
              <a:t>frame</a:t>
            </a:r>
            <a:r>
              <a:rPr lang="de-DE" sz="2800" dirty="0" smtClean="0"/>
              <a:t> !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843808" y="5570076"/>
            <a:ext cx="4330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Coordinate</a:t>
            </a:r>
            <a:r>
              <a:rPr lang="de-DE" sz="2800" dirty="0" smtClean="0"/>
              <a:t> </a:t>
            </a:r>
            <a:r>
              <a:rPr lang="de-DE" sz="2800" dirty="0" err="1" smtClean="0"/>
              <a:t>choice</a:t>
            </a:r>
            <a:r>
              <a:rPr lang="de-DE" sz="2800" dirty="0" smtClean="0"/>
              <a:t>. So </a:t>
            </a:r>
            <a:r>
              <a:rPr lang="de-DE" sz="2800" dirty="0" err="1" smtClean="0"/>
              <a:t>what</a:t>
            </a:r>
            <a:r>
              <a:rPr lang="de-DE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338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352364" y="174543"/>
            <a:ext cx="2939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Ether</a:t>
            </a:r>
            <a:endParaRPr lang="de-D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4657992" y="1250100"/>
            <a:ext cx="3569209" cy="1810718"/>
            <a:chOff x="4657992" y="1250100"/>
            <a:chExt cx="3569209" cy="1810718"/>
          </a:xfrm>
        </p:grpSpPr>
        <p:pic>
          <p:nvPicPr>
            <p:cNvPr id="18434" name="Picture 2" descr="Ether domain structure. &#10;Moving of the phase ether along interdomain border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992" y="1250100"/>
              <a:ext cx="2074248" cy="1810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6732240" y="1395894"/>
              <a:ext cx="1494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Maxwell 1861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210920" y="1318950"/>
            <a:ext cx="3898440" cy="3978221"/>
            <a:chOff x="210920" y="1318950"/>
            <a:chExt cx="3898440" cy="3978221"/>
          </a:xfrm>
        </p:grpSpPr>
        <p:sp>
          <p:nvSpPr>
            <p:cNvPr id="4" name="Textfeld 3"/>
            <p:cNvSpPr txBox="1"/>
            <p:nvPr/>
          </p:nvSpPr>
          <p:spPr>
            <a:xfrm>
              <a:off x="210920" y="1318950"/>
              <a:ext cx="3898440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2800" dirty="0" err="1" smtClean="0"/>
                <a:t>Mechanical</a:t>
              </a:r>
              <a:r>
                <a:rPr lang="de-DE" sz="2800" dirty="0" smtClean="0"/>
                <a:t> metamaterial</a:t>
              </a: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491061" y="2326988"/>
              <a:ext cx="3338158" cy="95410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2800" dirty="0" err="1" smtClean="0"/>
                <a:t>Continuous</a:t>
              </a:r>
              <a:r>
                <a:rPr lang="de-DE" sz="2800" dirty="0" smtClean="0"/>
                <a:t> medium</a:t>
              </a:r>
            </a:p>
            <a:p>
              <a:r>
                <a:rPr lang="de-DE" sz="2800" dirty="0" err="1" smtClean="0"/>
                <a:t>with</a:t>
              </a:r>
              <a:r>
                <a:rPr lang="de-DE" sz="2800" dirty="0" smtClean="0"/>
                <a:t> funny </a:t>
              </a:r>
              <a:r>
                <a:rPr lang="de-DE" sz="2800" dirty="0" err="1" smtClean="0"/>
                <a:t>properties</a:t>
              </a:r>
              <a:endParaRPr lang="de-DE" sz="2800" dirty="0" smtClean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1247871" y="3765913"/>
              <a:ext cx="1824538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2800" dirty="0" err="1" smtClean="0"/>
                <a:t>dispensible</a:t>
              </a:r>
              <a:endParaRPr lang="de-DE" sz="2800" dirty="0" smtClean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385633" y="4773951"/>
              <a:ext cx="1549014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2800" dirty="0" err="1" smtClean="0"/>
                <a:t>forgotten</a:t>
              </a:r>
              <a:endParaRPr lang="de-DE" sz="2800" dirty="0" smtClean="0"/>
            </a:p>
          </p:txBody>
        </p:sp>
        <p:sp>
          <p:nvSpPr>
            <p:cNvPr id="5" name="Pfeil nach unten 4"/>
            <p:cNvSpPr/>
            <p:nvPr/>
          </p:nvSpPr>
          <p:spPr>
            <a:xfrm>
              <a:off x="1986568" y="1904559"/>
              <a:ext cx="347145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Pfeil nach unten 9"/>
            <p:cNvSpPr/>
            <p:nvPr/>
          </p:nvSpPr>
          <p:spPr>
            <a:xfrm>
              <a:off x="1986568" y="3343484"/>
              <a:ext cx="347145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Pfeil nach unten 10"/>
            <p:cNvSpPr/>
            <p:nvPr/>
          </p:nvSpPr>
          <p:spPr>
            <a:xfrm>
              <a:off x="1986568" y="4351522"/>
              <a:ext cx="347145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3300788" y="3504303"/>
            <a:ext cx="591110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matters</a:t>
            </a:r>
            <a:r>
              <a:rPr lang="de-DE" sz="2000" dirty="0" smtClean="0"/>
              <a:t> </a:t>
            </a:r>
            <a:r>
              <a:rPr lang="de-DE" sz="2000" dirty="0" err="1" smtClean="0"/>
              <a:t>little</a:t>
            </a:r>
            <a:r>
              <a:rPr lang="de-DE" sz="2000" dirty="0" smtClean="0"/>
              <a:t> </a:t>
            </a:r>
            <a:r>
              <a:rPr lang="de-DE" sz="2000" dirty="0" err="1" smtClean="0"/>
              <a:t>whether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ether</a:t>
            </a:r>
            <a:r>
              <a:rPr lang="de-DE" sz="2000" dirty="0" smtClean="0"/>
              <a:t> </a:t>
            </a:r>
            <a:r>
              <a:rPr lang="de-DE" sz="2000" dirty="0" err="1" smtClean="0"/>
              <a:t>really</a:t>
            </a:r>
            <a:r>
              <a:rPr lang="de-DE" sz="2000" dirty="0" smtClean="0"/>
              <a:t> </a:t>
            </a:r>
            <a:r>
              <a:rPr lang="de-DE" sz="2000" dirty="0" err="1" smtClean="0"/>
              <a:t>exists</a:t>
            </a:r>
            <a:r>
              <a:rPr lang="de-DE" sz="2000" dirty="0" smtClean="0"/>
              <a:t>;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affair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metaphysicians</a:t>
            </a:r>
            <a:r>
              <a:rPr lang="de-DE" sz="2000" dirty="0" smtClean="0"/>
              <a:t>. The essential </a:t>
            </a:r>
            <a:r>
              <a:rPr lang="de-DE" sz="2000" dirty="0" err="1" smtClean="0"/>
              <a:t>thing</a:t>
            </a:r>
            <a:r>
              <a:rPr lang="de-DE" sz="2000" dirty="0" smtClean="0"/>
              <a:t> for</a:t>
            </a:r>
            <a:br>
              <a:rPr lang="de-DE" sz="2000" dirty="0" smtClean="0"/>
            </a:br>
            <a:r>
              <a:rPr lang="de-DE" sz="2000" dirty="0" err="1" smtClean="0"/>
              <a:t>us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[...]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this</a:t>
            </a:r>
            <a:r>
              <a:rPr lang="de-DE" sz="2000" dirty="0" smtClean="0"/>
              <a:t> </a:t>
            </a:r>
            <a:r>
              <a:rPr lang="de-DE" sz="2000" dirty="0" err="1" smtClean="0"/>
              <a:t>hypothesis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convenient</a:t>
            </a:r>
            <a:r>
              <a:rPr lang="de-DE" sz="2000" dirty="0" smtClean="0"/>
              <a:t> for </a:t>
            </a:r>
            <a:r>
              <a:rPr lang="de-DE" sz="2000" dirty="0" err="1" smtClean="0"/>
              <a:t>the</a:t>
            </a:r>
            <a:r>
              <a:rPr lang="de-DE" sz="2000" dirty="0" smtClean="0"/>
              <a:t> ex-</a:t>
            </a:r>
            <a:br>
              <a:rPr lang="de-DE" sz="2000" dirty="0" smtClean="0"/>
            </a:br>
            <a:r>
              <a:rPr lang="de-DE" sz="2000" dirty="0" err="1" smtClean="0"/>
              <a:t>planation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phenomena</a:t>
            </a:r>
            <a:r>
              <a:rPr lang="de-DE" sz="2000" dirty="0" smtClean="0"/>
              <a:t>. After all, </a:t>
            </a:r>
            <a:r>
              <a:rPr lang="de-DE" sz="2000" dirty="0" err="1" smtClean="0"/>
              <a:t>have</a:t>
            </a:r>
            <a:r>
              <a:rPr lang="de-DE" sz="2000" dirty="0" smtClean="0"/>
              <a:t>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any</a:t>
            </a:r>
            <a:r>
              <a:rPr lang="de-DE" sz="2000" dirty="0" smtClean="0"/>
              <a:t> </a:t>
            </a: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err="1" smtClean="0"/>
              <a:t>reason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/>
              <a:t> </a:t>
            </a:r>
            <a:r>
              <a:rPr lang="de-DE" sz="2000" dirty="0" err="1" smtClean="0"/>
              <a:t>believe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existence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material </a:t>
            </a:r>
            <a:r>
              <a:rPr lang="de-DE" sz="2000" dirty="0" err="1" smtClean="0"/>
              <a:t>objects</a:t>
            </a:r>
            <a:r>
              <a:rPr lang="de-DE" sz="2000" dirty="0" smtClean="0"/>
              <a:t>?</a:t>
            </a:r>
          </a:p>
          <a:p>
            <a:r>
              <a:rPr lang="de-DE" sz="2000" dirty="0" smtClean="0"/>
              <a:t>[...]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doubt</a:t>
            </a:r>
            <a:r>
              <a:rPr lang="de-DE" sz="2000" dirty="0" smtClean="0"/>
              <a:t>, </a:t>
            </a:r>
            <a:r>
              <a:rPr lang="de-DE" sz="2000" dirty="0" err="1" smtClean="0"/>
              <a:t>some</a:t>
            </a:r>
            <a:r>
              <a:rPr lang="de-DE" sz="2000" dirty="0" smtClean="0"/>
              <a:t> </a:t>
            </a:r>
            <a:r>
              <a:rPr lang="de-DE" sz="2000" dirty="0" err="1" smtClean="0"/>
              <a:t>day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ether</a:t>
            </a:r>
            <a:r>
              <a:rPr lang="de-DE" sz="2000" dirty="0" smtClean="0"/>
              <a:t> will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thrown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err="1" smtClean="0"/>
              <a:t>aside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useless</a:t>
            </a:r>
            <a:r>
              <a:rPr lang="de-DE" sz="2000" dirty="0" smtClean="0"/>
              <a:t>.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dirty="0" err="1" smtClean="0"/>
              <a:t>Poincaré</a:t>
            </a:r>
            <a:r>
              <a:rPr lang="de-DE" sz="2000" dirty="0" smtClean="0"/>
              <a:t> 1888 (</a:t>
            </a:r>
            <a:r>
              <a:rPr lang="de-DE" sz="2000" dirty="0" err="1" smtClean="0"/>
              <a:t>cited</a:t>
            </a:r>
            <a:r>
              <a:rPr lang="de-DE" sz="2000" dirty="0" smtClean="0"/>
              <a:t> after </a:t>
            </a:r>
            <a:r>
              <a:rPr lang="de-DE" sz="2000" dirty="0" err="1" smtClean="0"/>
              <a:t>Darrigol</a:t>
            </a:r>
            <a:r>
              <a:rPr lang="de-DE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51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8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800" dirty="0" err="1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2_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3246</Words>
  <Application>Microsoft Office PowerPoint</Application>
  <PresentationFormat>Bildschirmpräsentation (4:3)</PresentationFormat>
  <Paragraphs>498</Paragraphs>
  <Slides>53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6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53</vt:i4>
      </vt:variant>
    </vt:vector>
  </HeadingPairs>
  <TitlesOfParts>
    <vt:vector size="61" baseType="lpstr">
      <vt:lpstr>Larissa</vt:lpstr>
      <vt:lpstr>2_Standarddesign</vt:lpstr>
      <vt:lpstr>1_Leere Präsentation</vt:lpstr>
      <vt:lpstr>Standarddesign</vt:lpstr>
      <vt:lpstr>Larissa-Design</vt:lpstr>
      <vt:lpstr>2_Leere Präsentation</vt:lpstr>
      <vt:lpstr>Bitmap</vt:lpstr>
      <vt:lpstr>Formel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Apfel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</dc:creator>
  <cp:lastModifiedBy>Werner</cp:lastModifiedBy>
  <cp:revision>251</cp:revision>
  <dcterms:created xsi:type="dcterms:W3CDTF">2014-04-21T10:08:27Z</dcterms:created>
  <dcterms:modified xsi:type="dcterms:W3CDTF">2015-05-05T22:20:14Z</dcterms:modified>
</cp:coreProperties>
</file>