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9" r:id="rId3"/>
    <p:sldId id="257" r:id="rId4"/>
    <p:sldId id="284" r:id="rId5"/>
    <p:sldId id="259" r:id="rId6"/>
    <p:sldId id="261" r:id="rId7"/>
    <p:sldId id="258" r:id="rId8"/>
    <p:sldId id="293" r:id="rId9"/>
    <p:sldId id="295" r:id="rId10"/>
    <p:sldId id="320" r:id="rId11"/>
    <p:sldId id="321" r:id="rId12"/>
    <p:sldId id="304" r:id="rId13"/>
    <p:sldId id="305" r:id="rId14"/>
    <p:sldId id="306" r:id="rId15"/>
    <p:sldId id="307" r:id="rId16"/>
    <p:sldId id="337" r:id="rId17"/>
    <p:sldId id="338" r:id="rId18"/>
    <p:sldId id="339" r:id="rId19"/>
    <p:sldId id="340" r:id="rId20"/>
    <p:sldId id="273" r:id="rId21"/>
    <p:sldId id="318" r:id="rId22"/>
    <p:sldId id="322" r:id="rId23"/>
    <p:sldId id="333" r:id="rId24"/>
    <p:sldId id="329" r:id="rId25"/>
    <p:sldId id="327" r:id="rId26"/>
    <p:sldId id="334" r:id="rId27"/>
    <p:sldId id="328" r:id="rId28"/>
    <p:sldId id="330" r:id="rId29"/>
    <p:sldId id="324" r:id="rId30"/>
    <p:sldId id="335" r:id="rId31"/>
    <p:sldId id="331" r:id="rId32"/>
    <p:sldId id="332" r:id="rId33"/>
    <p:sldId id="312" r:id="rId34"/>
    <p:sldId id="281" r:id="rId35"/>
    <p:sldId id="336" r:id="rId36"/>
    <p:sldId id="341" r:id="rId37"/>
    <p:sldId id="296" r:id="rId38"/>
    <p:sldId id="299" r:id="rId39"/>
    <p:sldId id="294" r:id="rId40"/>
    <p:sldId id="302" r:id="rId41"/>
    <p:sldId id="342" r:id="rId42"/>
    <p:sldId id="343" r:id="rId43"/>
    <p:sldId id="344" r:id="rId44"/>
    <p:sldId id="345" r:id="rId45"/>
    <p:sldId id="346" r:id="rId46"/>
    <p:sldId id="347" r:id="rId47"/>
    <p:sldId id="34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2586" autoAdjust="0"/>
  </p:normalViewPr>
  <p:slideViewPr>
    <p:cSldViewPr>
      <p:cViewPr varScale="1">
        <p:scale>
          <a:sx n="99" d="100"/>
          <a:sy n="99" d="100"/>
        </p:scale>
        <p:origin x="-187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7AAA1-6F22-B04D-83B4-42B54A7F78FF}" type="datetimeFigureOut">
              <a:rPr lang="en-US" smtClean="0"/>
              <a:t>01/05/2015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14EA6-CD1C-524A-88AC-92033C6F2E20}" type="slidenum">
              <a:rPr lang="en-US" smtClean="0"/>
              <a:t>‹#›</a:t>
            </a:fld>
            <a:endParaRPr lang="en-US"/>
          </a:p>
        </p:txBody>
      </p:sp>
    </p:spTree>
    <p:extLst>
      <p:ext uri="{BB962C8B-B14F-4D97-AF65-F5344CB8AC3E}">
        <p14:creationId xmlns:p14="http://schemas.microsoft.com/office/powerpoint/2010/main" val="4243684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1</a:t>
            </a:fld>
            <a:endParaRPr lang="en-US"/>
          </a:p>
        </p:txBody>
      </p:sp>
    </p:spTree>
    <p:extLst>
      <p:ext uri="{BB962C8B-B14F-4D97-AF65-F5344CB8AC3E}">
        <p14:creationId xmlns:p14="http://schemas.microsoft.com/office/powerpoint/2010/main" val="344545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a:t>
            </a:r>
            <a:r>
              <a:rPr lang="en-US" baseline="0" dirty="0" smtClean="0"/>
              <a:t> of these attempts make it more attractive to consider ideas that require more investigation of QM.</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20</a:t>
            </a:fld>
            <a:endParaRPr lang="en-US"/>
          </a:p>
        </p:txBody>
      </p:sp>
    </p:spTree>
    <p:extLst>
      <p:ext uri="{BB962C8B-B14F-4D97-AF65-F5344CB8AC3E}">
        <p14:creationId xmlns:p14="http://schemas.microsoft.com/office/powerpoint/2010/main" val="86018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price of clarity</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21</a:t>
            </a:fld>
            <a:endParaRPr lang="en-US"/>
          </a:p>
        </p:txBody>
      </p:sp>
    </p:spTree>
    <p:extLst>
      <p:ext uri="{BB962C8B-B14F-4D97-AF65-F5344CB8AC3E}">
        <p14:creationId xmlns:p14="http://schemas.microsoft.com/office/powerpoint/2010/main" val="385949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I want to salvage some aspects of causal reasoning of the type </a:t>
            </a:r>
            <a:r>
              <a:rPr lang="en-US" baseline="0" dirty="0" err="1" smtClean="0"/>
              <a:t>Reichenbach</a:t>
            </a:r>
            <a:r>
              <a:rPr lang="en-US" baseline="0" dirty="0" smtClean="0"/>
              <a:t>, Bell and Einstein are associated with, I’ll first need to say a bit more about what causal reasoning is.  These days the acme of causal reasoning is the theory of Bayesian networks.  This program has shown that, as I’ve already argued causal reasoning is not some ill defined folk science but can be used as a powerful tool, in places like machine learning and medicine.</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22</a:t>
            </a:fld>
            <a:endParaRPr lang="en-US"/>
          </a:p>
        </p:txBody>
      </p:sp>
    </p:spTree>
    <p:extLst>
      <p:ext uri="{BB962C8B-B14F-4D97-AF65-F5344CB8AC3E}">
        <p14:creationId xmlns:p14="http://schemas.microsoft.com/office/powerpoint/2010/main" val="88780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relation of condition independence is crucial for causal reasoning.</a:t>
            </a:r>
          </a:p>
          <a:p>
            <a:r>
              <a:rPr lang="en-US" dirty="0" smtClean="0"/>
              <a:t>It can be rewritten in an additive way using </a:t>
            </a:r>
            <a:r>
              <a:rPr lang="en-US" dirty="0" err="1" smtClean="0"/>
              <a:t>shannon</a:t>
            </a:r>
            <a:r>
              <a:rPr lang="en-US" dirty="0" smtClean="0"/>
              <a:t> entropies</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24</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25</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26</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Symbol" charset="2"/>
                <a:cs typeface="Symbol" charset="2"/>
              </a:rPr>
              <a:t>L </a:t>
            </a:r>
            <a:r>
              <a:rPr lang="en-US" dirty="0" smtClean="0"/>
              <a:t>in this literature is called a ``latent variable’’. Considering only conditional independence relations that </a:t>
            </a:r>
            <a:r>
              <a:rPr lang="en-US" i="1" dirty="0" smtClean="0"/>
              <a:t>do not involve latent variables, </a:t>
            </a:r>
            <a:r>
              <a:rPr lang="en-US" dirty="0" smtClean="0"/>
              <a:t>gives back so-</a:t>
            </a:r>
            <a:r>
              <a:rPr lang="en-US" dirty="0" err="1" smtClean="0"/>
              <a:t>signalling</a:t>
            </a:r>
            <a:r>
              <a:rPr lang="en-US" dirty="0" smtClean="0"/>
              <a:t> instead of locality for this graph.</a:t>
            </a:r>
          </a:p>
          <a:p>
            <a:r>
              <a:rPr lang="en-US" dirty="0" smtClean="0"/>
              <a:t>Here,</a:t>
            </a:r>
            <a:r>
              <a:rPr lang="en-US" baseline="0" dirty="0" smtClean="0"/>
              <a:t> if you ask “what distributions are compatible with with DAG?” you get local correlations.  If you say, “what distributions are compatible with all the conditional independencies that the DAG implies between set of observable nodes?” you get no signaling.  This letter condition is thus considerably weaker.</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27</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 recover as much of the power of causal reasoning as we can, while still remaining compatible with quantum mechanics.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reformulation is </a:t>
            </a:r>
            <a:r>
              <a:rPr lang="en-US" dirty="0" smtClean="0"/>
              <a:t>in order to see how close the analogy can be made.  What consequences of causal reasoning are still operative in QM?</a:t>
            </a:r>
            <a:r>
              <a:rPr lang="en-US" sz="1200" baseline="0" dirty="0" smtClean="0"/>
              <a:t> </a:t>
            </a:r>
            <a:r>
              <a:rPr lang="en-US" dirty="0" smtClean="0"/>
              <a:t>No </a:t>
            </a:r>
            <a:r>
              <a:rPr lang="en-US" dirty="0" err="1" smtClean="0"/>
              <a:t>signalling</a:t>
            </a:r>
            <a:r>
              <a:rPr lang="en-US" dirty="0" smtClean="0"/>
              <a:t> is the tip of the iceberg.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That</a:t>
            </a:r>
            <a:r>
              <a:rPr lang="en-US" baseline="0" dirty="0" smtClean="0"/>
              <a:t> is, what a</a:t>
            </a:r>
            <a:r>
              <a:rPr lang="en-US" dirty="0" smtClean="0"/>
              <a:t>llows the analogy to causal reasoning to be stronger in this theory than in general?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28</a:t>
            </a:fld>
            <a:endParaRPr lang="en-US"/>
          </a:p>
        </p:txBody>
      </p:sp>
    </p:spTree>
    <p:extLst>
      <p:ext uri="{BB962C8B-B14F-4D97-AF65-F5344CB8AC3E}">
        <p14:creationId xmlns:p14="http://schemas.microsoft.com/office/powerpoint/2010/main" val="375426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PR boxes.</a:t>
            </a:r>
            <a:r>
              <a:rPr lang="en-US" baseline="0" dirty="0" smtClean="0"/>
              <a:t> </a:t>
            </a:r>
            <a:r>
              <a:rPr lang="en-US" dirty="0" smtClean="0"/>
              <a:t>Classically</a:t>
            </a:r>
            <a:r>
              <a:rPr lang="en-US" baseline="0" dirty="0" smtClean="0"/>
              <a:t> zero conditional mutual information </a:t>
            </a:r>
            <a:r>
              <a:rPr lang="en-US" dirty="0" smtClean="0"/>
              <a:t>is equivalent to conditional independence, on which </a:t>
            </a:r>
            <a:r>
              <a:rPr lang="en-US" dirty="0" err="1" smtClean="0"/>
              <a:t>Reichenbach’s</a:t>
            </a:r>
            <a:r>
              <a:rPr lang="en-US" dirty="0" smtClean="0"/>
              <a:t> principle is based.  The quantum analog</a:t>
            </a:r>
            <a:r>
              <a:rPr lang="en-US" baseline="0" dirty="0" smtClean="0"/>
              <a:t> of this has many interesting properties analogous to the classical case.</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29</a:t>
            </a:fld>
            <a:endParaRPr lang="en-US"/>
          </a:p>
        </p:txBody>
      </p:sp>
    </p:spTree>
    <p:extLst>
      <p:ext uri="{BB962C8B-B14F-4D97-AF65-F5344CB8AC3E}">
        <p14:creationId xmlns:p14="http://schemas.microsoft.com/office/powerpoint/2010/main" val="2755292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actual definition of GBNs is quite involved, I would have to explain not only a lot about </a:t>
            </a:r>
            <a:r>
              <a:rPr lang="en-US" baseline="0" dirty="0" err="1" smtClean="0"/>
              <a:t>Baysian</a:t>
            </a:r>
            <a:r>
              <a:rPr lang="en-US" baseline="0" dirty="0" smtClean="0"/>
              <a:t> networks and generalized probabilistic theories but also how to combine them.  I will sketch the relation here.  For quantum mechanics, Lambda would be a state preparation, the outgoing edges have Hilbert spaces with states on them, and e.g. A is a random variable got from a measurement of the incoming quantum systems, which can depend on the incoming classical variables.  More generally Lambda prepares some </a:t>
            </a:r>
            <a:r>
              <a:rPr lang="en-US" baseline="0" dirty="0" err="1" smtClean="0"/>
              <a:t>generalised</a:t>
            </a:r>
            <a:r>
              <a:rPr lang="en-US" baseline="0" dirty="0" smtClean="0"/>
              <a:t> state and the edges have </a:t>
            </a:r>
            <a:r>
              <a:rPr lang="en-US" baseline="0" dirty="0" err="1" smtClean="0"/>
              <a:t>generalised</a:t>
            </a:r>
            <a:r>
              <a:rPr lang="en-US" baseline="0" dirty="0" smtClean="0"/>
              <a:t> systems on them, but the same thing is true.  The assumption we make about the GPT involved enforce no </a:t>
            </a:r>
            <a:r>
              <a:rPr lang="en-US" baseline="0" dirty="0" err="1" smtClean="0"/>
              <a:t>signalling</a:t>
            </a:r>
            <a:r>
              <a:rPr lang="en-US" baseline="0" dirty="0" smtClean="0"/>
              <a:t>, but for the above graph, no other restriction.  This gives us a playground in which to say that some such theories are more analogous to the classical one than others, and starts to give us ideas about what kinds of questions to ask here.</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31</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Many reasons to preserve some PCC-like idea in physics: causal explanation; new theories; why no </a:t>
            </a:r>
            <a:r>
              <a:rPr lang="en-CA" dirty="0" smtClean="0"/>
              <a:t>signalling, and why</a:t>
            </a:r>
            <a:r>
              <a:rPr lang="en-CA" baseline="0" dirty="0" smtClean="0"/>
              <a:t> do </a:t>
            </a:r>
            <a:r>
              <a:rPr lang="en-CA" baseline="0" dirty="0" err="1" smtClean="0"/>
              <a:t>spacelike</a:t>
            </a:r>
            <a:r>
              <a:rPr lang="en-CA" baseline="0" dirty="0" smtClean="0"/>
              <a:t> correlations have an operational ``cause’’</a:t>
            </a:r>
            <a:r>
              <a:rPr lang="en-CA" dirty="0" smtClean="0"/>
              <a:t>?</a:t>
            </a:r>
            <a:endParaRPr lang="en-CA" dirty="0" smtClean="0"/>
          </a:p>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3</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actual definition of GBNs is quite involved, I would have to explain not only a lot about </a:t>
            </a:r>
            <a:r>
              <a:rPr lang="en-US" baseline="0" dirty="0" err="1" smtClean="0"/>
              <a:t>Baysian</a:t>
            </a:r>
            <a:r>
              <a:rPr lang="en-US" baseline="0" dirty="0" smtClean="0"/>
              <a:t> networks and generalized probabilistic theories but also how to combine them.  I will sketch the relation here.  For quantum mechanics, Lambda would be a state preparation, the outgoing edges have Hilbert spaces with states on them, and e.g. A is a random variable got from a measurement of the incoming quantum systems, which can depend on the incoming classical variables.  More generally Lambda prepares some </a:t>
            </a:r>
            <a:r>
              <a:rPr lang="en-US" baseline="0" dirty="0" err="1" smtClean="0"/>
              <a:t>generalised</a:t>
            </a:r>
            <a:r>
              <a:rPr lang="en-US" baseline="0" dirty="0" smtClean="0"/>
              <a:t> state and the edges have </a:t>
            </a:r>
            <a:r>
              <a:rPr lang="en-US" baseline="0" dirty="0" err="1" smtClean="0"/>
              <a:t>generalised</a:t>
            </a:r>
            <a:r>
              <a:rPr lang="en-US" baseline="0" dirty="0" smtClean="0"/>
              <a:t> systems on them, but the same thing is true.  The assumption we make about the GPT involved enforce no </a:t>
            </a:r>
            <a:r>
              <a:rPr lang="en-US" baseline="0" dirty="0" err="1" smtClean="0"/>
              <a:t>signalling</a:t>
            </a:r>
            <a:r>
              <a:rPr lang="en-US" baseline="0" dirty="0" smtClean="0"/>
              <a:t>, but for the above graph, no other restriction.  This gives us a playground in which to say that some such theories are more analogous to the classical one than others, and starts to give us ideas about what kinds </a:t>
            </a:r>
            <a:r>
              <a:rPr lang="en-US" baseline="0" smtClean="0"/>
              <a:t>of questions to ask here.</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32</a:t>
            </a:fld>
            <a:endParaRPr lang="en-US"/>
          </a:p>
        </p:txBody>
      </p:sp>
    </p:spTree>
    <p:extLst>
      <p:ext uri="{BB962C8B-B14F-4D97-AF65-F5344CB8AC3E}">
        <p14:creationId xmlns:p14="http://schemas.microsoft.com/office/powerpoint/2010/main" val="3904452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37</a:t>
            </a:fld>
            <a:endParaRPr lang="en-US"/>
          </a:p>
        </p:txBody>
      </p:sp>
    </p:spTree>
    <p:extLst>
      <p:ext uri="{BB962C8B-B14F-4D97-AF65-F5344CB8AC3E}">
        <p14:creationId xmlns:p14="http://schemas.microsoft.com/office/powerpoint/2010/main" val="385949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414EA6-CD1C-524A-88AC-92033C6F2E20}" type="slidenum">
              <a:rPr lang="en-US" smtClean="0"/>
              <a:t>38</a:t>
            </a:fld>
            <a:endParaRPr lang="en-US"/>
          </a:p>
        </p:txBody>
      </p:sp>
    </p:spTree>
    <p:extLst>
      <p:ext uri="{BB962C8B-B14F-4D97-AF65-F5344CB8AC3E}">
        <p14:creationId xmlns:p14="http://schemas.microsoft.com/office/powerpoint/2010/main" val="202469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40</a:t>
            </a:fld>
            <a:endParaRPr lang="en-US"/>
          </a:p>
        </p:txBody>
      </p:sp>
    </p:spTree>
    <p:extLst>
      <p:ext uri="{BB962C8B-B14F-4D97-AF65-F5344CB8AC3E}">
        <p14:creationId xmlns:p14="http://schemas.microsoft.com/office/powerpoint/2010/main" val="3859492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43</a:t>
            </a:fld>
            <a:endParaRPr lang="en-US"/>
          </a:p>
        </p:txBody>
      </p:sp>
    </p:spTree>
    <p:extLst>
      <p:ext uri="{BB962C8B-B14F-4D97-AF65-F5344CB8AC3E}">
        <p14:creationId xmlns:p14="http://schemas.microsoft.com/office/powerpoint/2010/main" val="379692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44</a:t>
            </a:fld>
            <a:endParaRPr lang="en-US"/>
          </a:p>
        </p:txBody>
      </p:sp>
    </p:spTree>
    <p:extLst>
      <p:ext uri="{BB962C8B-B14F-4D97-AF65-F5344CB8AC3E}">
        <p14:creationId xmlns:p14="http://schemas.microsoft.com/office/powerpoint/2010/main" val="379692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Bell’s condition can be applied to </a:t>
            </a:r>
            <a:r>
              <a:rPr lang="en-GB" i="1" dirty="0" smtClean="0"/>
              <a:t>any</a:t>
            </a:r>
            <a:r>
              <a:rPr lang="en-GB" dirty="0" smtClean="0"/>
              <a:t> theory in which we can define some random events that take place in </a:t>
            </a:r>
            <a:r>
              <a:rPr lang="en-GB" dirty="0" err="1" smtClean="0"/>
              <a:t>spacetime</a:t>
            </a:r>
            <a:r>
              <a:rPr lang="en-GB" dirty="0" smtClean="0"/>
              <a:t>.  If it can’t do that it can’t make any predictions.  The</a:t>
            </a:r>
            <a:r>
              <a:rPr lang="en-GB" baseline="0" dirty="0" smtClean="0"/>
              <a:t> idea that Bell’s condition cannot fail if there are no </a:t>
            </a:r>
            <a:r>
              <a:rPr lang="en-GB" baseline="0" dirty="0" smtClean="0"/>
              <a:t>hidden </a:t>
            </a:r>
            <a:r>
              <a:rPr lang="en-GB" baseline="0" dirty="0" smtClean="0"/>
              <a:t>variables is wrong: there are still </a:t>
            </a:r>
            <a:r>
              <a:rPr lang="en-GB" baseline="0" dirty="0" err="1" smtClean="0"/>
              <a:t>beables</a:t>
            </a:r>
            <a:r>
              <a:rPr lang="en-GB" baseline="0" dirty="0" smtClean="0"/>
              <a:t> and there must be for any sensible theory.</a:t>
            </a:r>
            <a:endParaRPr lang="en-GB" dirty="0" smtClean="0"/>
          </a:p>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4</a:t>
            </a:fld>
            <a:endParaRPr lang="en-US"/>
          </a:p>
        </p:txBody>
      </p:sp>
    </p:spTree>
    <p:extLst>
      <p:ext uri="{BB962C8B-B14F-4D97-AF65-F5344CB8AC3E}">
        <p14:creationId xmlns:p14="http://schemas.microsoft.com/office/powerpoint/2010/main" val="202501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condition</a:t>
            </a:r>
            <a:r>
              <a:rPr lang="en-US" baseline="0" dirty="0" smtClean="0"/>
              <a:t> on models in theories.</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5</a:t>
            </a:fld>
            <a:endParaRPr lang="en-US"/>
          </a:p>
        </p:txBody>
      </p:sp>
    </p:spTree>
    <p:extLst>
      <p:ext uri="{BB962C8B-B14F-4D97-AF65-F5344CB8AC3E}">
        <p14:creationId xmlns:p14="http://schemas.microsoft.com/office/powerpoint/2010/main" val="209475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price of clarity.  When giving up the PCC</a:t>
            </a:r>
            <a:r>
              <a:rPr lang="en-US" baseline="0" dirty="0" smtClean="0"/>
              <a:t> we are really saying that we </a:t>
            </a:r>
            <a:r>
              <a:rPr lang="en-GB" baseline="0" dirty="0" smtClean="0"/>
              <a:t>give up even on being able to define ``causal influence’’ at the fundamental level, and indeed there have been reoccurring attempts to say that causality is just folk science</a:t>
            </a:r>
            <a:r>
              <a:rPr lang="en-US" baseline="0" dirty="0" smtClean="0"/>
              <a:t>.  </a:t>
            </a:r>
            <a:r>
              <a:rPr lang="en-US" dirty="0" smtClean="0"/>
              <a:t>The tear:</a:t>
            </a:r>
            <a:r>
              <a:rPr lang="en-US" baseline="0" dirty="0" smtClean="0"/>
              <a:t> the PCC is at the root of causal explanation, we use it e.g. in machine learning and medicine.  Throwing it away throws away this very important kind of explanatory power, and that is why we shed the tear at this step. A correlation demands an explanation, and not just the explanation ``its there our theory says that correlation must appear if we do X earlier on”.  This is asking for more than that “its there because </a:t>
            </a:r>
            <a:r>
              <a:rPr lang="en-GB" baseline="0" dirty="0" smtClean="0"/>
              <a:t>we don</a:t>
            </a:r>
            <a:r>
              <a:rPr lang="fr-FR" baseline="0" dirty="0" smtClean="0"/>
              <a:t>’</a:t>
            </a:r>
            <a:r>
              <a:rPr lang="en-GB" baseline="0" dirty="0" smtClean="0"/>
              <a:t>t know about some past events. If we did, the correlation would not be there</a:t>
            </a:r>
            <a:r>
              <a:rPr lang="en-US" baseline="0" dirty="0" smtClean="0"/>
              <a:t>.”  A deeper form of explanation that is not tied to one theory.  Thus it is e.g. a powerful tool for theory development.  For example the development of field theory could be said to rely on a demand for causal explanations (not just theory-based ones).  That is essentially what Einstein wanted to do in the case of the development of quantum theory, and what Bell has made into a clear principle here.  So this is not an otiose debate, locality and causal explanation have played an important role in science. </a:t>
            </a:r>
            <a:endParaRPr lang="en-US" dirty="0" smtClean="0"/>
          </a:p>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6</a:t>
            </a:fld>
            <a:endParaRPr lang="en-US"/>
          </a:p>
        </p:txBody>
      </p:sp>
    </p:spTree>
    <p:extLst>
      <p:ext uri="{BB962C8B-B14F-4D97-AF65-F5344CB8AC3E}">
        <p14:creationId xmlns:p14="http://schemas.microsoft.com/office/powerpoint/2010/main" val="385949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no-Signaling was enough, why talk about Bell at all??.</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7</a:t>
            </a:fld>
            <a:endParaRPr lang="en-US"/>
          </a:p>
        </p:txBody>
      </p:sp>
    </p:spTree>
    <p:extLst>
      <p:ext uri="{BB962C8B-B14F-4D97-AF65-F5344CB8AC3E}">
        <p14:creationId xmlns:p14="http://schemas.microsoft.com/office/powerpoint/2010/main" val="149252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8</a:t>
            </a:fld>
            <a:endParaRPr lang="en-US"/>
          </a:p>
        </p:txBody>
      </p:sp>
    </p:spTree>
    <p:extLst>
      <p:ext uri="{BB962C8B-B14F-4D97-AF65-F5344CB8AC3E}">
        <p14:creationId xmlns:p14="http://schemas.microsoft.com/office/powerpoint/2010/main" val="385949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9</a:t>
            </a:fld>
            <a:endParaRPr lang="en-US"/>
          </a:p>
        </p:txBody>
      </p:sp>
    </p:spTree>
    <p:extLst>
      <p:ext uri="{BB962C8B-B14F-4D97-AF65-F5344CB8AC3E}">
        <p14:creationId xmlns:p14="http://schemas.microsoft.com/office/powerpoint/2010/main" val="385949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said the settings of switches</a:t>
            </a:r>
            <a:r>
              <a:rPr lang="en-US" baseline="0" dirty="0" smtClean="0"/>
              <a:t> and reading of instruments must be </a:t>
            </a:r>
            <a:r>
              <a:rPr lang="en-US" baseline="0" dirty="0" err="1" smtClean="0"/>
              <a:t>beables</a:t>
            </a:r>
            <a:r>
              <a:rPr lang="en-US" baseline="0" dirty="0" smtClean="0"/>
              <a:t> to make any sort of contact between theory and experiment, but what about distant switches that we cannot actually measure?</a:t>
            </a:r>
            <a:endParaRPr lang="en-US" dirty="0"/>
          </a:p>
        </p:txBody>
      </p:sp>
      <p:sp>
        <p:nvSpPr>
          <p:cNvPr id="4" name="Slide Number Placeholder 3"/>
          <p:cNvSpPr>
            <a:spLocks noGrp="1"/>
          </p:cNvSpPr>
          <p:nvPr>
            <p:ph type="sldNum" sz="quarter" idx="10"/>
          </p:nvPr>
        </p:nvSpPr>
        <p:spPr/>
        <p:txBody>
          <a:bodyPr/>
          <a:lstStyle/>
          <a:p>
            <a:fld id="{AA414EA6-CD1C-524A-88AC-92033C6F2E20}" type="slidenum">
              <a:rPr lang="en-US" smtClean="0"/>
              <a:t>12</a:t>
            </a:fld>
            <a:endParaRPr lang="en-US"/>
          </a:p>
        </p:txBody>
      </p:sp>
    </p:spTree>
    <p:extLst>
      <p:ext uri="{BB962C8B-B14F-4D97-AF65-F5344CB8AC3E}">
        <p14:creationId xmlns:p14="http://schemas.microsoft.com/office/powerpoint/2010/main" val="373632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D8662F5-A257-4FB5-B596-FBA04B94F16C}" type="datetimeFigureOut">
              <a:rPr lang="en-CA" smtClean="0"/>
              <a:t>01/05/2015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33254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D8662F5-A257-4FB5-B596-FBA04B94F16C}" type="datetimeFigureOut">
              <a:rPr lang="en-CA" smtClean="0"/>
              <a:t>01/05/2015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2959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D8662F5-A257-4FB5-B596-FBA04B94F16C}" type="datetimeFigureOut">
              <a:rPr lang="en-CA" smtClean="0"/>
              <a:t>01/05/2015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327548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D8662F5-A257-4FB5-B596-FBA04B94F16C}" type="datetimeFigureOut">
              <a:rPr lang="en-CA" smtClean="0"/>
              <a:t>01/05/2015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349454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662F5-A257-4FB5-B596-FBA04B94F16C}" type="datetimeFigureOut">
              <a:rPr lang="en-CA" smtClean="0"/>
              <a:t>01/05/2015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421815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D8662F5-A257-4FB5-B596-FBA04B94F16C}" type="datetimeFigureOut">
              <a:rPr lang="en-CA" smtClean="0"/>
              <a:t>01/05/2015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68673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D8662F5-A257-4FB5-B596-FBA04B94F16C}" type="datetimeFigureOut">
              <a:rPr lang="en-CA" smtClean="0"/>
              <a:t>01/05/2015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362624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D8662F5-A257-4FB5-B596-FBA04B94F16C}" type="datetimeFigureOut">
              <a:rPr lang="en-CA" smtClean="0"/>
              <a:t>01/05/2015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365305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662F5-A257-4FB5-B596-FBA04B94F16C}" type="datetimeFigureOut">
              <a:rPr lang="en-CA" smtClean="0"/>
              <a:t>01/05/2015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320337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662F5-A257-4FB5-B596-FBA04B94F16C}" type="datetimeFigureOut">
              <a:rPr lang="en-CA" smtClean="0"/>
              <a:t>01/05/2015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154016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662F5-A257-4FB5-B596-FBA04B94F16C}" type="datetimeFigureOut">
              <a:rPr lang="en-CA" smtClean="0"/>
              <a:t>01/05/2015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E9B40B-86FD-4862-8B53-B8A5B01B9250}" type="slidenum">
              <a:rPr lang="en-CA" smtClean="0"/>
              <a:t>‹#›</a:t>
            </a:fld>
            <a:endParaRPr lang="en-CA"/>
          </a:p>
        </p:txBody>
      </p:sp>
    </p:spTree>
    <p:extLst>
      <p:ext uri="{BB962C8B-B14F-4D97-AF65-F5344CB8AC3E}">
        <p14:creationId xmlns:p14="http://schemas.microsoft.com/office/powerpoint/2010/main" val="28934976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662F5-A257-4FB5-B596-FBA04B94F16C}" type="datetimeFigureOut">
              <a:rPr lang="en-CA" smtClean="0"/>
              <a:t>01/05/2015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9B40B-86FD-4862-8B53-B8A5B01B9250}" type="slidenum">
              <a:rPr lang="en-CA" smtClean="0"/>
              <a:t>‹#›</a:t>
            </a:fld>
            <a:endParaRPr lang="en-CA"/>
          </a:p>
        </p:txBody>
      </p:sp>
    </p:spTree>
    <p:extLst>
      <p:ext uri="{BB962C8B-B14F-4D97-AF65-F5344CB8AC3E}">
        <p14:creationId xmlns:p14="http://schemas.microsoft.com/office/powerpoint/2010/main" val="303639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jpeg"/><Relationship Id="rId11"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jpeg"/><Relationship Id="rId5" Type="http://schemas.openxmlformats.org/officeDocument/2006/relationships/image" Target="../media/image11.png"/><Relationship Id="rId6" Type="http://schemas.openxmlformats.org/officeDocument/2006/relationships/image" Target="../media/image18.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 Id="rId11"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8" Type="http://schemas.openxmlformats.org/officeDocument/2006/relationships/image" Target="../media/image65.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42.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image" Target="../media/image72.emf"/></Relationships>
</file>

<file path=ppt/slides/_rels/slide4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4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jpeg"/><Relationship Id="rId5" Type="http://schemas.openxmlformats.org/officeDocument/2006/relationships/image" Target="../media/image11.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hyperlink" Target="http://en.wikipedia.org/wiki/Philosophy" TargetMode="Externa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3"/>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64771" y="274965"/>
            <a:ext cx="842173" cy="631630"/>
          </a:xfrm>
          <a:prstGeom prst="rect">
            <a:avLst/>
          </a:prstGeom>
          <a:noFill/>
          <a:ln>
            <a:noFill/>
          </a:ln>
          <a:effectLst/>
        </p:spPr>
      </p:pic>
      <p:pic>
        <p:nvPicPr>
          <p:cNvPr id="1036" name="Picture 1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31501" y="698638"/>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4771" y="671335"/>
            <a:ext cx="1498373" cy="112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828" y="-111887"/>
            <a:ext cx="791901" cy="59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7868" y="660386"/>
            <a:ext cx="663564" cy="4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3568" y="2708920"/>
            <a:ext cx="7772400" cy="1470025"/>
          </a:xfrm>
        </p:spPr>
        <p:txBody>
          <a:bodyPr>
            <a:normAutofit fontScale="90000"/>
          </a:bodyPr>
          <a:lstStyle/>
          <a:p>
            <a:r>
              <a:rPr lang="en-US" dirty="0" smtClean="0"/>
              <a:t/>
            </a:r>
            <a:br>
              <a:rPr lang="en-US" dirty="0" smtClean="0"/>
            </a:br>
            <a:r>
              <a:rPr lang="en-US" dirty="0" smtClean="0"/>
              <a:t>How causal is quantum theory?</a:t>
            </a:r>
            <a:r>
              <a:rPr lang="en-US" dirty="0"/>
              <a:t/>
            </a:r>
            <a:br>
              <a:rPr lang="en-US" dirty="0"/>
            </a:br>
            <a:endParaRPr lang="en-CA" dirty="0"/>
          </a:p>
        </p:txBody>
      </p:sp>
      <p:pic>
        <p:nvPicPr>
          <p:cNvPr id="1026"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90343" y="97212"/>
            <a:ext cx="1923669" cy="212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descr="http://blogs.hcpro.com/icd-10/wp-content/uploads/2012/09/blood-drop.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8876" y="274965"/>
            <a:ext cx="259807" cy="34776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blogs.hcpro.com/icd-10/wp-content/uploads/2012/09/blood-drop.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4662" y="482039"/>
            <a:ext cx="422630" cy="56570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p:txBody>
          <a:bodyPr/>
          <a:lstStyle/>
          <a:p>
            <a:r>
              <a:rPr lang="en-US" dirty="0" smtClean="0"/>
              <a:t>Does Bell’s theorem prevent the use of causal explanations in quantum mechanics?</a:t>
            </a:r>
            <a:endParaRPr lang="en-US" dirty="0"/>
          </a:p>
        </p:txBody>
      </p:sp>
    </p:spTree>
    <p:extLst>
      <p:ext uri="{BB962C8B-B14F-4D97-AF65-F5344CB8AC3E}">
        <p14:creationId xmlns:p14="http://schemas.microsoft.com/office/powerpoint/2010/main" val="282110629"/>
      </p:ext>
    </p:extLst>
  </p:cSld>
  <p:clrMapOvr>
    <a:masterClrMapping/>
  </p:clrMapOvr>
  <mc:AlternateContent xmlns:mc="http://schemas.openxmlformats.org/markup-compatibility/2006" xmlns:p14="http://schemas.microsoft.com/office/powerpoint/2010/main">
    <mc:Choice Requires="p14">
      <p:transition spd="slow" p14:dur="2000" advTm="48707"/>
    </mc:Choice>
    <mc:Fallback xmlns="">
      <p:transition xmlns:p14="http://schemas.microsoft.com/office/powerpoint/2010/main" spd="slow" advTm="4870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1380933"/>
            <a:ext cx="1689348" cy="2003448"/>
          </a:xfrm>
          <a:prstGeom prst="rect">
            <a:avLst/>
          </a:prstGeom>
        </p:spPr>
      </p:pic>
      <p:sp>
        <p:nvSpPr>
          <p:cNvPr id="2" name="Title 1"/>
          <p:cNvSpPr>
            <a:spLocks noGrp="1"/>
          </p:cNvSpPr>
          <p:nvPr>
            <p:ph type="title"/>
          </p:nvPr>
        </p:nvSpPr>
        <p:spPr/>
        <p:txBody>
          <a:bodyPr>
            <a:normAutofit fontScale="90000"/>
          </a:bodyPr>
          <a:lstStyle/>
          <a:p>
            <a:r>
              <a:rPr lang="en-US" dirty="0" smtClean="0"/>
              <a:t>Example: Free Settings is </a:t>
            </a:r>
            <a:r>
              <a:rPr lang="en-US" i="1" dirty="0" smtClean="0"/>
              <a:t>part</a:t>
            </a:r>
            <a:r>
              <a:rPr lang="en-US" dirty="0" smtClean="0"/>
              <a:t> of locality</a:t>
            </a:r>
            <a:endParaRPr lang="en-US" dirty="0"/>
          </a:p>
        </p:txBody>
      </p:sp>
      <p:sp>
        <p:nvSpPr>
          <p:cNvPr id="15" name="Rounded Rectangle 14"/>
          <p:cNvSpPr/>
          <p:nvPr/>
        </p:nvSpPr>
        <p:spPr>
          <a:xfrm>
            <a:off x="637220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Rectangle 15"/>
          <p:cNvSpPr/>
          <p:nvPr/>
        </p:nvSpPr>
        <p:spPr>
          <a:xfrm>
            <a:off x="6444208"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grpSp>
        <p:nvGrpSpPr>
          <p:cNvPr id="17" name="Group 16"/>
          <p:cNvGrpSpPr/>
          <p:nvPr/>
        </p:nvGrpSpPr>
        <p:grpSpPr>
          <a:xfrm>
            <a:off x="1979712" y="1772816"/>
            <a:ext cx="5544616" cy="1440160"/>
            <a:chOff x="1979712" y="1772816"/>
            <a:chExt cx="5544616" cy="1440160"/>
          </a:xfrm>
        </p:grpSpPr>
        <p:cxnSp>
          <p:nvCxnSpPr>
            <p:cNvPr id="18" name="Straight Connector 17"/>
            <p:cNvCxnSpPr/>
            <p:nvPr/>
          </p:nvCxnSpPr>
          <p:spPr>
            <a:xfrm flipV="1">
              <a:off x="1979712" y="1916832"/>
              <a:ext cx="459668" cy="44043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444208"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ON</a:t>
              </a:r>
              <a:endParaRPr lang="en-US" sz="3600" dirty="0"/>
            </a:p>
          </p:txBody>
        </p:sp>
        <p:sp>
          <p:nvSpPr>
            <p:cNvPr id="20" name="Oval 19"/>
            <p:cNvSpPr/>
            <p:nvPr/>
          </p:nvSpPr>
          <p:spPr>
            <a:xfrm>
              <a:off x="233975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21" name="Group 20"/>
          <p:cNvGrpSpPr/>
          <p:nvPr/>
        </p:nvGrpSpPr>
        <p:grpSpPr>
          <a:xfrm>
            <a:off x="1259632" y="1772816"/>
            <a:ext cx="684076" cy="576064"/>
            <a:chOff x="1259632" y="1772816"/>
            <a:chExt cx="684076" cy="576064"/>
          </a:xfrm>
        </p:grpSpPr>
        <p:cxnSp>
          <p:nvCxnSpPr>
            <p:cNvPr id="22" name="Straight Connector 21"/>
            <p:cNvCxnSpPr/>
            <p:nvPr/>
          </p:nvCxnSpPr>
          <p:spPr>
            <a:xfrm flipH="1" flipV="1">
              <a:off x="1403648" y="1916832"/>
              <a:ext cx="540060" cy="43204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125963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4" name="Rounded Rectangle 23"/>
          <p:cNvSpPr/>
          <p:nvPr/>
        </p:nvSpPr>
        <p:spPr>
          <a:xfrm>
            <a:off x="133164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TextBox 25"/>
          <p:cNvSpPr txBox="1"/>
          <p:nvPr/>
        </p:nvSpPr>
        <p:spPr>
          <a:xfrm>
            <a:off x="1403648" y="2276872"/>
            <a:ext cx="1080120" cy="369332"/>
          </a:xfrm>
          <a:prstGeom prst="rect">
            <a:avLst/>
          </a:prstGeom>
          <a:noFill/>
        </p:spPr>
        <p:txBody>
          <a:bodyPr wrap="square" rtlCol="0">
            <a:spAutoFit/>
          </a:bodyPr>
          <a:lstStyle/>
          <a:p>
            <a:r>
              <a:rPr lang="en-US" dirty="0" smtClean="0"/>
              <a:t>OFF    ON</a:t>
            </a:r>
            <a:endParaRPr lang="en-US" dirty="0"/>
          </a:p>
        </p:txBody>
      </p:sp>
    </p:spTree>
    <p:extLst>
      <p:ext uri="{BB962C8B-B14F-4D97-AF65-F5344CB8AC3E}">
        <p14:creationId xmlns:p14="http://schemas.microsoft.com/office/powerpoint/2010/main" val="4099827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07504" y="1380933"/>
            <a:ext cx="1689348" cy="2003448"/>
          </a:xfrm>
          <a:prstGeom prst="rect">
            <a:avLst/>
          </a:prstGeom>
        </p:spPr>
      </p:pic>
      <p:sp>
        <p:nvSpPr>
          <p:cNvPr id="2" name="Title 1"/>
          <p:cNvSpPr>
            <a:spLocks noGrp="1"/>
          </p:cNvSpPr>
          <p:nvPr>
            <p:ph type="title"/>
          </p:nvPr>
        </p:nvSpPr>
        <p:spPr/>
        <p:txBody>
          <a:bodyPr>
            <a:normAutofit fontScale="90000"/>
          </a:bodyPr>
          <a:lstStyle/>
          <a:p>
            <a:r>
              <a:rPr lang="en-US" dirty="0" smtClean="0"/>
              <a:t>Example: Free Settings is </a:t>
            </a:r>
            <a:r>
              <a:rPr lang="en-US" i="1" dirty="0" smtClean="0"/>
              <a:t>part</a:t>
            </a:r>
            <a:r>
              <a:rPr lang="en-US" dirty="0" smtClean="0"/>
              <a:t> of locality</a:t>
            </a:r>
            <a:endParaRPr lang="en-US" dirty="0"/>
          </a:p>
        </p:txBody>
      </p:sp>
      <p:cxnSp>
        <p:nvCxnSpPr>
          <p:cNvPr id="27" name="Straight Connector 26"/>
          <p:cNvCxnSpPr/>
          <p:nvPr/>
        </p:nvCxnSpPr>
        <p:spPr>
          <a:xfrm flipV="1">
            <a:off x="1979712" y="1916832"/>
            <a:ext cx="459668" cy="44043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403648" y="1916832"/>
            <a:ext cx="540060" cy="43204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133164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Rounded Rectangle 29"/>
          <p:cNvSpPr/>
          <p:nvPr/>
        </p:nvSpPr>
        <p:spPr>
          <a:xfrm>
            <a:off x="637220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1" name="Rectangle 30"/>
          <p:cNvSpPr/>
          <p:nvPr/>
        </p:nvSpPr>
        <p:spPr>
          <a:xfrm>
            <a:off x="6444208"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sp>
        <p:nvSpPr>
          <p:cNvPr id="32" name="Rectangle 31"/>
          <p:cNvSpPr/>
          <p:nvPr/>
        </p:nvSpPr>
        <p:spPr>
          <a:xfrm>
            <a:off x="6444208"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ON</a:t>
            </a:r>
            <a:endParaRPr lang="en-US" sz="3600" dirty="0"/>
          </a:p>
        </p:txBody>
      </p:sp>
      <p:sp>
        <p:nvSpPr>
          <p:cNvPr id="33" name="Oval 32"/>
          <p:cNvSpPr/>
          <p:nvPr/>
        </p:nvSpPr>
        <p:spPr>
          <a:xfrm>
            <a:off x="233975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p:cNvSpPr txBox="1"/>
          <p:nvPr/>
        </p:nvSpPr>
        <p:spPr>
          <a:xfrm>
            <a:off x="1403648" y="2276872"/>
            <a:ext cx="1080120" cy="369332"/>
          </a:xfrm>
          <a:prstGeom prst="rect">
            <a:avLst/>
          </a:prstGeom>
          <a:noFill/>
        </p:spPr>
        <p:txBody>
          <a:bodyPr wrap="square" rtlCol="0">
            <a:spAutoFit/>
          </a:bodyPr>
          <a:lstStyle/>
          <a:p>
            <a:r>
              <a:rPr lang="en-US" dirty="0" smtClean="0"/>
              <a:t>OFF    ON</a:t>
            </a:r>
            <a:endParaRPr lang="en-US" dirty="0"/>
          </a:p>
        </p:txBody>
      </p:sp>
      <p:sp>
        <p:nvSpPr>
          <p:cNvPr id="35" name="Oval 34"/>
          <p:cNvSpPr/>
          <p:nvPr/>
        </p:nvSpPr>
        <p:spPr>
          <a:xfrm>
            <a:off x="125963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Left Arrow 9"/>
          <p:cNvSpPr/>
          <p:nvPr/>
        </p:nvSpPr>
        <p:spPr>
          <a:xfrm rot="13299355">
            <a:off x="1385999" y="3532505"/>
            <a:ext cx="3537602" cy="1076004"/>
          </a:xfrm>
          <a:custGeom>
            <a:avLst/>
            <a:gdLst>
              <a:gd name="connsiteX0" fmla="*/ 0 w 5485882"/>
              <a:gd name="connsiteY0" fmla="*/ 449814 h 899627"/>
              <a:gd name="connsiteX1" fmla="*/ 449814 w 5485882"/>
              <a:gd name="connsiteY1" fmla="*/ 0 h 899627"/>
              <a:gd name="connsiteX2" fmla="*/ 449814 w 5485882"/>
              <a:gd name="connsiteY2" fmla="*/ 224907 h 899627"/>
              <a:gd name="connsiteX3" fmla="*/ 5485882 w 5485882"/>
              <a:gd name="connsiteY3" fmla="*/ 224907 h 899627"/>
              <a:gd name="connsiteX4" fmla="*/ 5485882 w 5485882"/>
              <a:gd name="connsiteY4" fmla="*/ 674720 h 899627"/>
              <a:gd name="connsiteX5" fmla="*/ 449814 w 5485882"/>
              <a:gd name="connsiteY5" fmla="*/ 674720 h 899627"/>
              <a:gd name="connsiteX6" fmla="*/ 449814 w 5485882"/>
              <a:gd name="connsiteY6" fmla="*/ 899627 h 899627"/>
              <a:gd name="connsiteX7" fmla="*/ 0 w 5485882"/>
              <a:gd name="connsiteY7" fmla="*/ 449814 h 899627"/>
              <a:gd name="connsiteX0" fmla="*/ 0 w 5528095"/>
              <a:gd name="connsiteY0" fmla="*/ 449814 h 899627"/>
              <a:gd name="connsiteX1" fmla="*/ 449814 w 5528095"/>
              <a:gd name="connsiteY1" fmla="*/ 0 h 899627"/>
              <a:gd name="connsiteX2" fmla="*/ 449814 w 5528095"/>
              <a:gd name="connsiteY2" fmla="*/ 224907 h 899627"/>
              <a:gd name="connsiteX3" fmla="*/ 5485882 w 5528095"/>
              <a:gd name="connsiteY3" fmla="*/ 224907 h 899627"/>
              <a:gd name="connsiteX4" fmla="*/ 5528095 w 5528095"/>
              <a:gd name="connsiteY4" fmla="*/ 290227 h 899627"/>
              <a:gd name="connsiteX5" fmla="*/ 449814 w 5528095"/>
              <a:gd name="connsiteY5" fmla="*/ 674720 h 899627"/>
              <a:gd name="connsiteX6" fmla="*/ 449814 w 5528095"/>
              <a:gd name="connsiteY6" fmla="*/ 899627 h 899627"/>
              <a:gd name="connsiteX7" fmla="*/ 0 w 5528095"/>
              <a:gd name="connsiteY7" fmla="*/ 449814 h 899627"/>
              <a:gd name="connsiteX0" fmla="*/ 0 w 5528095"/>
              <a:gd name="connsiteY0" fmla="*/ 551840 h 1001653"/>
              <a:gd name="connsiteX1" fmla="*/ 449814 w 5528095"/>
              <a:gd name="connsiteY1" fmla="*/ 102026 h 1001653"/>
              <a:gd name="connsiteX2" fmla="*/ 449814 w 5528095"/>
              <a:gd name="connsiteY2" fmla="*/ 326933 h 1001653"/>
              <a:gd name="connsiteX3" fmla="*/ 5485882 w 5528095"/>
              <a:gd name="connsiteY3" fmla="*/ 326933 h 1001653"/>
              <a:gd name="connsiteX4" fmla="*/ 5528095 w 5528095"/>
              <a:gd name="connsiteY4" fmla="*/ 392253 h 1001653"/>
              <a:gd name="connsiteX5" fmla="*/ 449814 w 5528095"/>
              <a:gd name="connsiteY5" fmla="*/ 776746 h 1001653"/>
              <a:gd name="connsiteX6" fmla="*/ 449814 w 5528095"/>
              <a:gd name="connsiteY6" fmla="*/ 1001653 h 1001653"/>
              <a:gd name="connsiteX7" fmla="*/ 0 w 5528095"/>
              <a:gd name="connsiteY7" fmla="*/ 551840 h 1001653"/>
              <a:gd name="connsiteX0" fmla="*/ 0 w 5528095"/>
              <a:gd name="connsiteY0" fmla="*/ 772129 h 1221942"/>
              <a:gd name="connsiteX1" fmla="*/ 449814 w 5528095"/>
              <a:gd name="connsiteY1" fmla="*/ 322315 h 1221942"/>
              <a:gd name="connsiteX2" fmla="*/ 449814 w 5528095"/>
              <a:gd name="connsiteY2" fmla="*/ 547222 h 1221942"/>
              <a:gd name="connsiteX3" fmla="*/ 5485882 w 5528095"/>
              <a:gd name="connsiteY3" fmla="*/ 547222 h 1221942"/>
              <a:gd name="connsiteX4" fmla="*/ 5528095 w 5528095"/>
              <a:gd name="connsiteY4" fmla="*/ 612542 h 1221942"/>
              <a:gd name="connsiteX5" fmla="*/ 449814 w 5528095"/>
              <a:gd name="connsiteY5" fmla="*/ 997035 h 1221942"/>
              <a:gd name="connsiteX6" fmla="*/ 449814 w 5528095"/>
              <a:gd name="connsiteY6" fmla="*/ 1221942 h 1221942"/>
              <a:gd name="connsiteX7" fmla="*/ 0 w 5528095"/>
              <a:gd name="connsiteY7" fmla="*/ 772129 h 1221942"/>
              <a:gd name="connsiteX0" fmla="*/ 0 w 5528095"/>
              <a:gd name="connsiteY0" fmla="*/ 772129 h 1221942"/>
              <a:gd name="connsiteX1" fmla="*/ 449814 w 5528095"/>
              <a:gd name="connsiteY1" fmla="*/ 322315 h 1221942"/>
              <a:gd name="connsiteX2" fmla="*/ 449814 w 5528095"/>
              <a:gd name="connsiteY2" fmla="*/ 547222 h 1221942"/>
              <a:gd name="connsiteX3" fmla="*/ 5485882 w 5528095"/>
              <a:gd name="connsiteY3" fmla="*/ 547222 h 1221942"/>
              <a:gd name="connsiteX4" fmla="*/ 5528095 w 5528095"/>
              <a:gd name="connsiteY4" fmla="*/ 612542 h 1221942"/>
              <a:gd name="connsiteX5" fmla="*/ 449814 w 5528095"/>
              <a:gd name="connsiteY5" fmla="*/ 997035 h 1221942"/>
              <a:gd name="connsiteX6" fmla="*/ 449814 w 5528095"/>
              <a:gd name="connsiteY6" fmla="*/ 1221942 h 1221942"/>
              <a:gd name="connsiteX7" fmla="*/ 0 w 5528095"/>
              <a:gd name="connsiteY7" fmla="*/ 772129 h 1221942"/>
              <a:gd name="connsiteX0" fmla="*/ 0 w 5528095"/>
              <a:gd name="connsiteY0" fmla="*/ 932988 h 1382801"/>
              <a:gd name="connsiteX1" fmla="*/ 449814 w 5528095"/>
              <a:gd name="connsiteY1" fmla="*/ 483174 h 1382801"/>
              <a:gd name="connsiteX2" fmla="*/ 449814 w 5528095"/>
              <a:gd name="connsiteY2" fmla="*/ 708081 h 1382801"/>
              <a:gd name="connsiteX3" fmla="*/ 5485882 w 5528095"/>
              <a:gd name="connsiteY3" fmla="*/ 708081 h 1382801"/>
              <a:gd name="connsiteX4" fmla="*/ 5528095 w 5528095"/>
              <a:gd name="connsiteY4" fmla="*/ 773401 h 1382801"/>
              <a:gd name="connsiteX5" fmla="*/ 449814 w 5528095"/>
              <a:gd name="connsiteY5" fmla="*/ 1157894 h 1382801"/>
              <a:gd name="connsiteX6" fmla="*/ 449814 w 5528095"/>
              <a:gd name="connsiteY6" fmla="*/ 1382801 h 1382801"/>
              <a:gd name="connsiteX7" fmla="*/ 0 w 5528095"/>
              <a:gd name="connsiteY7" fmla="*/ 932988 h 1382801"/>
              <a:gd name="connsiteX0" fmla="*/ 0 w 5528095"/>
              <a:gd name="connsiteY0" fmla="*/ 932988 h 1382801"/>
              <a:gd name="connsiteX1" fmla="*/ 449814 w 5528095"/>
              <a:gd name="connsiteY1" fmla="*/ 483174 h 1382801"/>
              <a:gd name="connsiteX2" fmla="*/ 449814 w 5528095"/>
              <a:gd name="connsiteY2" fmla="*/ 708081 h 1382801"/>
              <a:gd name="connsiteX3" fmla="*/ 5485882 w 5528095"/>
              <a:gd name="connsiteY3" fmla="*/ 708081 h 1382801"/>
              <a:gd name="connsiteX4" fmla="*/ 5528095 w 5528095"/>
              <a:gd name="connsiteY4" fmla="*/ 773401 h 1382801"/>
              <a:gd name="connsiteX5" fmla="*/ 449814 w 5528095"/>
              <a:gd name="connsiteY5" fmla="*/ 1157894 h 1382801"/>
              <a:gd name="connsiteX6" fmla="*/ 449814 w 5528095"/>
              <a:gd name="connsiteY6" fmla="*/ 1382801 h 1382801"/>
              <a:gd name="connsiteX7" fmla="*/ 0 w 5528095"/>
              <a:gd name="connsiteY7" fmla="*/ 932988 h 1382801"/>
              <a:gd name="connsiteX0" fmla="*/ 0 w 5528095"/>
              <a:gd name="connsiteY0" fmla="*/ 449814 h 899627"/>
              <a:gd name="connsiteX1" fmla="*/ 449814 w 5528095"/>
              <a:gd name="connsiteY1" fmla="*/ 0 h 899627"/>
              <a:gd name="connsiteX2" fmla="*/ 449814 w 5528095"/>
              <a:gd name="connsiteY2" fmla="*/ 224907 h 899627"/>
              <a:gd name="connsiteX3" fmla="*/ 5485882 w 5528095"/>
              <a:gd name="connsiteY3" fmla="*/ 224907 h 899627"/>
              <a:gd name="connsiteX4" fmla="*/ 5528095 w 5528095"/>
              <a:gd name="connsiteY4" fmla="*/ 290227 h 899627"/>
              <a:gd name="connsiteX5" fmla="*/ 449814 w 5528095"/>
              <a:gd name="connsiteY5" fmla="*/ 674720 h 899627"/>
              <a:gd name="connsiteX6" fmla="*/ 449814 w 5528095"/>
              <a:gd name="connsiteY6" fmla="*/ 899627 h 899627"/>
              <a:gd name="connsiteX7" fmla="*/ 0 w 5528095"/>
              <a:gd name="connsiteY7" fmla="*/ 449814 h 899627"/>
              <a:gd name="connsiteX0" fmla="*/ 0 w 5528095"/>
              <a:gd name="connsiteY0" fmla="*/ 449814 h 1202150"/>
              <a:gd name="connsiteX1" fmla="*/ 449814 w 5528095"/>
              <a:gd name="connsiteY1" fmla="*/ 0 h 1202150"/>
              <a:gd name="connsiteX2" fmla="*/ 449814 w 5528095"/>
              <a:gd name="connsiteY2" fmla="*/ 224907 h 1202150"/>
              <a:gd name="connsiteX3" fmla="*/ 5485882 w 5528095"/>
              <a:gd name="connsiteY3" fmla="*/ 224907 h 1202150"/>
              <a:gd name="connsiteX4" fmla="*/ 5528095 w 5528095"/>
              <a:gd name="connsiteY4" fmla="*/ 290227 h 1202150"/>
              <a:gd name="connsiteX5" fmla="*/ 449814 w 5528095"/>
              <a:gd name="connsiteY5" fmla="*/ 674720 h 1202150"/>
              <a:gd name="connsiteX6" fmla="*/ 449814 w 5528095"/>
              <a:gd name="connsiteY6" fmla="*/ 899627 h 1202150"/>
              <a:gd name="connsiteX7" fmla="*/ 0 w 5528095"/>
              <a:gd name="connsiteY7" fmla="*/ 449814 h 1202150"/>
              <a:gd name="connsiteX0" fmla="*/ 0 w 5528095"/>
              <a:gd name="connsiteY0" fmla="*/ 449814 h 1202150"/>
              <a:gd name="connsiteX1" fmla="*/ 449814 w 5528095"/>
              <a:gd name="connsiteY1" fmla="*/ 0 h 1202150"/>
              <a:gd name="connsiteX2" fmla="*/ 449814 w 5528095"/>
              <a:gd name="connsiteY2" fmla="*/ 224907 h 1202150"/>
              <a:gd name="connsiteX3" fmla="*/ 5485882 w 5528095"/>
              <a:gd name="connsiteY3" fmla="*/ 224907 h 1202150"/>
              <a:gd name="connsiteX4" fmla="*/ 5528095 w 5528095"/>
              <a:gd name="connsiteY4" fmla="*/ 290227 h 1202150"/>
              <a:gd name="connsiteX5" fmla="*/ 449814 w 5528095"/>
              <a:gd name="connsiteY5" fmla="*/ 674720 h 1202150"/>
              <a:gd name="connsiteX6" fmla="*/ 449814 w 5528095"/>
              <a:gd name="connsiteY6" fmla="*/ 899627 h 1202150"/>
              <a:gd name="connsiteX7" fmla="*/ 0 w 5528095"/>
              <a:gd name="connsiteY7" fmla="*/ 449814 h 1202150"/>
              <a:gd name="connsiteX0" fmla="*/ 0 w 5736916"/>
              <a:gd name="connsiteY0" fmla="*/ 762210 h 1202150"/>
              <a:gd name="connsiteX1" fmla="*/ 658635 w 5736916"/>
              <a:gd name="connsiteY1" fmla="*/ 0 h 1202150"/>
              <a:gd name="connsiteX2" fmla="*/ 658635 w 5736916"/>
              <a:gd name="connsiteY2" fmla="*/ 224907 h 1202150"/>
              <a:gd name="connsiteX3" fmla="*/ 5694703 w 5736916"/>
              <a:gd name="connsiteY3" fmla="*/ 224907 h 1202150"/>
              <a:gd name="connsiteX4" fmla="*/ 5736916 w 5736916"/>
              <a:gd name="connsiteY4" fmla="*/ 290227 h 1202150"/>
              <a:gd name="connsiteX5" fmla="*/ 658635 w 5736916"/>
              <a:gd name="connsiteY5" fmla="*/ 674720 h 1202150"/>
              <a:gd name="connsiteX6" fmla="*/ 658635 w 5736916"/>
              <a:gd name="connsiteY6" fmla="*/ 899627 h 1202150"/>
              <a:gd name="connsiteX7" fmla="*/ 0 w 5736916"/>
              <a:gd name="connsiteY7" fmla="*/ 762210 h 1202150"/>
              <a:gd name="connsiteX0" fmla="*/ 0 w 5730772"/>
              <a:gd name="connsiteY0" fmla="*/ 339274 h 1202150"/>
              <a:gd name="connsiteX1" fmla="*/ 652491 w 5730772"/>
              <a:gd name="connsiteY1" fmla="*/ 0 h 1202150"/>
              <a:gd name="connsiteX2" fmla="*/ 652491 w 5730772"/>
              <a:gd name="connsiteY2" fmla="*/ 224907 h 1202150"/>
              <a:gd name="connsiteX3" fmla="*/ 5688559 w 5730772"/>
              <a:gd name="connsiteY3" fmla="*/ 224907 h 1202150"/>
              <a:gd name="connsiteX4" fmla="*/ 5730772 w 5730772"/>
              <a:gd name="connsiteY4" fmla="*/ 290227 h 1202150"/>
              <a:gd name="connsiteX5" fmla="*/ 652491 w 5730772"/>
              <a:gd name="connsiteY5" fmla="*/ 674720 h 1202150"/>
              <a:gd name="connsiteX6" fmla="*/ 652491 w 5730772"/>
              <a:gd name="connsiteY6" fmla="*/ 899627 h 1202150"/>
              <a:gd name="connsiteX7" fmla="*/ 0 w 5730772"/>
              <a:gd name="connsiteY7" fmla="*/ 339274 h 1202150"/>
              <a:gd name="connsiteX0" fmla="*/ 0 w 5837458"/>
              <a:gd name="connsiteY0" fmla="*/ 464450 h 1202150"/>
              <a:gd name="connsiteX1" fmla="*/ 759177 w 5837458"/>
              <a:gd name="connsiteY1" fmla="*/ 0 h 1202150"/>
              <a:gd name="connsiteX2" fmla="*/ 759177 w 5837458"/>
              <a:gd name="connsiteY2" fmla="*/ 224907 h 1202150"/>
              <a:gd name="connsiteX3" fmla="*/ 5795245 w 5837458"/>
              <a:gd name="connsiteY3" fmla="*/ 224907 h 1202150"/>
              <a:gd name="connsiteX4" fmla="*/ 5837458 w 5837458"/>
              <a:gd name="connsiteY4" fmla="*/ 290227 h 1202150"/>
              <a:gd name="connsiteX5" fmla="*/ 759177 w 5837458"/>
              <a:gd name="connsiteY5" fmla="*/ 674720 h 1202150"/>
              <a:gd name="connsiteX6" fmla="*/ 759177 w 5837458"/>
              <a:gd name="connsiteY6" fmla="*/ 899627 h 1202150"/>
              <a:gd name="connsiteX7" fmla="*/ 0 w 5837458"/>
              <a:gd name="connsiteY7" fmla="*/ 464450 h 120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7458" h="1202150">
                <a:moveTo>
                  <a:pt x="0" y="464450"/>
                </a:moveTo>
                <a:lnTo>
                  <a:pt x="759177" y="0"/>
                </a:lnTo>
                <a:lnTo>
                  <a:pt x="759177" y="224907"/>
                </a:lnTo>
                <a:cubicBezTo>
                  <a:pt x="2052629" y="844822"/>
                  <a:pt x="3181684" y="1015512"/>
                  <a:pt x="5795245" y="224907"/>
                </a:cubicBezTo>
                <a:lnTo>
                  <a:pt x="5837458" y="290227"/>
                </a:lnTo>
                <a:cubicBezTo>
                  <a:pt x="3031652" y="1574480"/>
                  <a:pt x="2418099" y="1307786"/>
                  <a:pt x="759177" y="674720"/>
                </a:cubicBezTo>
                <a:lnTo>
                  <a:pt x="759177" y="899627"/>
                </a:lnTo>
                <a:lnTo>
                  <a:pt x="0" y="464450"/>
                </a:lnTo>
                <a:close/>
              </a:path>
            </a:pathLst>
          </a:cu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a:scene3d>
            <a:camera prst="perspectiveContrastingLeftFacing"/>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Left Arrow 17"/>
          <p:cNvSpPr/>
          <p:nvPr/>
        </p:nvSpPr>
        <p:spPr>
          <a:xfrm rot="8027069">
            <a:off x="3797025" y="4167707"/>
            <a:ext cx="3210574" cy="723670"/>
          </a:xfrm>
          <a:custGeom>
            <a:avLst/>
            <a:gdLst>
              <a:gd name="connsiteX0" fmla="*/ 0 w 3187446"/>
              <a:gd name="connsiteY0" fmla="*/ 346856 h 693712"/>
              <a:gd name="connsiteX1" fmla="*/ 346856 w 3187446"/>
              <a:gd name="connsiteY1" fmla="*/ 0 h 693712"/>
              <a:gd name="connsiteX2" fmla="*/ 346856 w 3187446"/>
              <a:gd name="connsiteY2" fmla="*/ 173428 h 693712"/>
              <a:gd name="connsiteX3" fmla="*/ 3187446 w 3187446"/>
              <a:gd name="connsiteY3" fmla="*/ 173428 h 693712"/>
              <a:gd name="connsiteX4" fmla="*/ 3187446 w 3187446"/>
              <a:gd name="connsiteY4" fmla="*/ 520284 h 693712"/>
              <a:gd name="connsiteX5" fmla="*/ 346856 w 3187446"/>
              <a:gd name="connsiteY5" fmla="*/ 520284 h 693712"/>
              <a:gd name="connsiteX6" fmla="*/ 346856 w 3187446"/>
              <a:gd name="connsiteY6" fmla="*/ 693712 h 693712"/>
              <a:gd name="connsiteX7" fmla="*/ 0 w 3187446"/>
              <a:gd name="connsiteY7" fmla="*/ 346856 h 693712"/>
              <a:gd name="connsiteX0" fmla="*/ 0 w 3210574"/>
              <a:gd name="connsiteY0" fmla="*/ 346856 h 693712"/>
              <a:gd name="connsiteX1" fmla="*/ 346856 w 3210574"/>
              <a:gd name="connsiteY1" fmla="*/ 0 h 693712"/>
              <a:gd name="connsiteX2" fmla="*/ 346856 w 3210574"/>
              <a:gd name="connsiteY2" fmla="*/ 173428 h 693712"/>
              <a:gd name="connsiteX3" fmla="*/ 3187446 w 3210574"/>
              <a:gd name="connsiteY3" fmla="*/ 173428 h 693712"/>
              <a:gd name="connsiteX4" fmla="*/ 3210574 w 3210574"/>
              <a:gd name="connsiteY4" fmla="*/ 284875 h 693712"/>
              <a:gd name="connsiteX5" fmla="*/ 346856 w 3210574"/>
              <a:gd name="connsiteY5" fmla="*/ 520284 h 693712"/>
              <a:gd name="connsiteX6" fmla="*/ 346856 w 3210574"/>
              <a:gd name="connsiteY6" fmla="*/ 693712 h 693712"/>
              <a:gd name="connsiteX7" fmla="*/ 0 w 3210574"/>
              <a:gd name="connsiteY7" fmla="*/ 346856 h 693712"/>
              <a:gd name="connsiteX0" fmla="*/ 0 w 3210574"/>
              <a:gd name="connsiteY0" fmla="*/ 346856 h 693712"/>
              <a:gd name="connsiteX1" fmla="*/ 346856 w 3210574"/>
              <a:gd name="connsiteY1" fmla="*/ 0 h 693712"/>
              <a:gd name="connsiteX2" fmla="*/ 346856 w 3210574"/>
              <a:gd name="connsiteY2" fmla="*/ 173428 h 693712"/>
              <a:gd name="connsiteX3" fmla="*/ 3187446 w 3210574"/>
              <a:gd name="connsiteY3" fmla="*/ 173428 h 693712"/>
              <a:gd name="connsiteX4" fmla="*/ 3210574 w 3210574"/>
              <a:gd name="connsiteY4" fmla="*/ 284875 h 693712"/>
              <a:gd name="connsiteX5" fmla="*/ 346856 w 3210574"/>
              <a:gd name="connsiteY5" fmla="*/ 520284 h 693712"/>
              <a:gd name="connsiteX6" fmla="*/ 346856 w 3210574"/>
              <a:gd name="connsiteY6" fmla="*/ 693712 h 693712"/>
              <a:gd name="connsiteX7" fmla="*/ 0 w 3210574"/>
              <a:gd name="connsiteY7" fmla="*/ 346856 h 693712"/>
              <a:gd name="connsiteX0" fmla="*/ 0 w 3210574"/>
              <a:gd name="connsiteY0" fmla="*/ 346856 h 693712"/>
              <a:gd name="connsiteX1" fmla="*/ 346856 w 3210574"/>
              <a:gd name="connsiteY1" fmla="*/ 0 h 693712"/>
              <a:gd name="connsiteX2" fmla="*/ 346856 w 3210574"/>
              <a:gd name="connsiteY2" fmla="*/ 173428 h 693712"/>
              <a:gd name="connsiteX3" fmla="*/ 3187446 w 3210574"/>
              <a:gd name="connsiteY3" fmla="*/ 173428 h 693712"/>
              <a:gd name="connsiteX4" fmla="*/ 3210574 w 3210574"/>
              <a:gd name="connsiteY4" fmla="*/ 284875 h 693712"/>
              <a:gd name="connsiteX5" fmla="*/ 346856 w 3210574"/>
              <a:gd name="connsiteY5" fmla="*/ 520284 h 693712"/>
              <a:gd name="connsiteX6" fmla="*/ 346856 w 3210574"/>
              <a:gd name="connsiteY6" fmla="*/ 693712 h 693712"/>
              <a:gd name="connsiteX7" fmla="*/ 0 w 3210574"/>
              <a:gd name="connsiteY7" fmla="*/ 346856 h 693712"/>
              <a:gd name="connsiteX0" fmla="*/ 0 w 3210574"/>
              <a:gd name="connsiteY0" fmla="*/ 346856 h 723670"/>
              <a:gd name="connsiteX1" fmla="*/ 346856 w 3210574"/>
              <a:gd name="connsiteY1" fmla="*/ 0 h 723670"/>
              <a:gd name="connsiteX2" fmla="*/ 346856 w 3210574"/>
              <a:gd name="connsiteY2" fmla="*/ 173428 h 723670"/>
              <a:gd name="connsiteX3" fmla="*/ 3187446 w 3210574"/>
              <a:gd name="connsiteY3" fmla="*/ 173428 h 723670"/>
              <a:gd name="connsiteX4" fmla="*/ 3210574 w 3210574"/>
              <a:gd name="connsiteY4" fmla="*/ 284875 h 723670"/>
              <a:gd name="connsiteX5" fmla="*/ 346856 w 3210574"/>
              <a:gd name="connsiteY5" fmla="*/ 520284 h 723670"/>
              <a:gd name="connsiteX6" fmla="*/ 346856 w 3210574"/>
              <a:gd name="connsiteY6" fmla="*/ 693712 h 723670"/>
              <a:gd name="connsiteX7" fmla="*/ 0 w 3210574"/>
              <a:gd name="connsiteY7" fmla="*/ 346856 h 723670"/>
              <a:gd name="connsiteX0" fmla="*/ 0 w 3210574"/>
              <a:gd name="connsiteY0" fmla="*/ 346856 h 723670"/>
              <a:gd name="connsiteX1" fmla="*/ 346856 w 3210574"/>
              <a:gd name="connsiteY1" fmla="*/ 0 h 723670"/>
              <a:gd name="connsiteX2" fmla="*/ 346856 w 3210574"/>
              <a:gd name="connsiteY2" fmla="*/ 173428 h 723670"/>
              <a:gd name="connsiteX3" fmla="*/ 3187446 w 3210574"/>
              <a:gd name="connsiteY3" fmla="*/ 173428 h 723670"/>
              <a:gd name="connsiteX4" fmla="*/ 3210574 w 3210574"/>
              <a:gd name="connsiteY4" fmla="*/ 284875 h 723670"/>
              <a:gd name="connsiteX5" fmla="*/ 346856 w 3210574"/>
              <a:gd name="connsiteY5" fmla="*/ 520284 h 723670"/>
              <a:gd name="connsiteX6" fmla="*/ 346856 w 3210574"/>
              <a:gd name="connsiteY6" fmla="*/ 693712 h 723670"/>
              <a:gd name="connsiteX7" fmla="*/ 0 w 3210574"/>
              <a:gd name="connsiteY7" fmla="*/ 346856 h 72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0574" h="723670">
                <a:moveTo>
                  <a:pt x="0" y="346856"/>
                </a:moveTo>
                <a:lnTo>
                  <a:pt x="346856" y="0"/>
                </a:lnTo>
                <a:lnTo>
                  <a:pt x="346856" y="173428"/>
                </a:lnTo>
                <a:cubicBezTo>
                  <a:pt x="1350485" y="492196"/>
                  <a:pt x="1914532" y="574780"/>
                  <a:pt x="3187446" y="173428"/>
                </a:cubicBezTo>
                <a:lnTo>
                  <a:pt x="3210574" y="284875"/>
                </a:lnTo>
                <a:cubicBezTo>
                  <a:pt x="1734703" y="987372"/>
                  <a:pt x="1468943" y="672206"/>
                  <a:pt x="346856" y="520284"/>
                </a:cubicBezTo>
                <a:lnTo>
                  <a:pt x="346856" y="693712"/>
                </a:lnTo>
                <a:lnTo>
                  <a:pt x="0" y="346856"/>
                </a:lnTo>
                <a:close/>
              </a:path>
            </a:pathLst>
          </a:custGeom>
          <a:gradFill flip="none" rotWithShape="1">
            <a:gsLst>
              <a:gs pos="0">
                <a:schemeClr val="accent1">
                  <a:shade val="51000"/>
                  <a:satMod val="130000"/>
                  <a:alpha val="55000"/>
                </a:schemeClr>
              </a:gs>
              <a:gs pos="80000">
                <a:schemeClr val="accent1">
                  <a:shade val="93000"/>
                  <a:satMod val="130000"/>
                  <a:alpha val="55000"/>
                </a:schemeClr>
              </a:gs>
              <a:gs pos="100000">
                <a:schemeClr val="accent1">
                  <a:shade val="94000"/>
                  <a:satMod val="135000"/>
                  <a:alpha val="55000"/>
                </a:schemeClr>
              </a:gs>
            </a:gsLst>
            <a:lin ang="16200000" scaled="0"/>
            <a:tileRec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923928" y="5301208"/>
            <a:ext cx="720080"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987824" y="5949280"/>
            <a:ext cx="3312368" cy="707886"/>
          </a:xfrm>
          <a:prstGeom prst="rect">
            <a:avLst/>
          </a:prstGeom>
          <a:noFill/>
        </p:spPr>
        <p:txBody>
          <a:bodyPr wrap="square" rtlCol="0">
            <a:spAutoFit/>
          </a:bodyPr>
          <a:lstStyle/>
          <a:p>
            <a:r>
              <a:rPr lang="en-US" sz="4000" dirty="0" smtClean="0"/>
              <a:t>“Zigzag”</a:t>
            </a:r>
            <a:endParaRPr lang="en-US" sz="4000" dirty="0"/>
          </a:p>
        </p:txBody>
      </p:sp>
      <p:sp>
        <p:nvSpPr>
          <p:cNvPr id="40" name="Explosion 1 39"/>
          <p:cNvSpPr/>
          <p:nvPr/>
        </p:nvSpPr>
        <p:spPr>
          <a:xfrm>
            <a:off x="3563888" y="4941168"/>
            <a:ext cx="1512168" cy="1368152"/>
          </a:xfrm>
          <a:prstGeom prst="irregularSeal1">
            <a:avLst/>
          </a:prstGeom>
          <a:gradFill flip="none" rotWithShape="1">
            <a:gsLst>
              <a:gs pos="0">
                <a:srgbClr val="FF0000"/>
              </a:gs>
              <a:gs pos="80000">
                <a:srgbClr val="FF6600"/>
              </a:gs>
              <a:gs pos="100000">
                <a:srgbClr val="FFFF00"/>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11560" y="4005064"/>
            <a:ext cx="7920880" cy="1200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smtClean="0">
                <a:latin typeface="Times New Roman"/>
                <a:cs typeface="Times New Roman"/>
              </a:rPr>
              <a:t>“</a:t>
            </a:r>
            <a:r>
              <a:rPr lang="en-US" sz="2400" i="1" dirty="0" smtClean="0">
                <a:latin typeface="Times New Roman"/>
                <a:cs typeface="Times New Roman"/>
              </a:rPr>
              <a:t>without </a:t>
            </a:r>
            <a:r>
              <a:rPr lang="en-US" sz="2400" i="1" dirty="0">
                <a:latin typeface="Times New Roman"/>
                <a:cs typeface="Times New Roman"/>
              </a:rPr>
              <a:t>such freedom I would not know how to formulate </a:t>
            </a:r>
            <a:r>
              <a:rPr lang="en-US" sz="2400" i="1" dirty="0" smtClean="0">
                <a:latin typeface="Times New Roman"/>
                <a:cs typeface="Times New Roman"/>
              </a:rPr>
              <a:t>any idea </a:t>
            </a:r>
            <a:r>
              <a:rPr lang="en-US" sz="2400" i="1" dirty="0">
                <a:latin typeface="Times New Roman"/>
                <a:cs typeface="Times New Roman"/>
              </a:rPr>
              <a:t>of local </a:t>
            </a:r>
            <a:r>
              <a:rPr lang="en-US" sz="2400" i="1" dirty="0" smtClean="0">
                <a:latin typeface="Times New Roman"/>
                <a:cs typeface="Times New Roman"/>
              </a:rPr>
              <a:t>causality, even </a:t>
            </a:r>
            <a:r>
              <a:rPr lang="en-US" sz="2400" i="1" dirty="0">
                <a:latin typeface="Times New Roman"/>
                <a:cs typeface="Times New Roman"/>
              </a:rPr>
              <a:t>the modest human </a:t>
            </a:r>
            <a:r>
              <a:rPr lang="en-US" sz="2400" i="1" dirty="0" smtClean="0">
                <a:latin typeface="Times New Roman"/>
                <a:cs typeface="Times New Roman"/>
              </a:rPr>
              <a:t>one [signaling].</a:t>
            </a:r>
            <a:r>
              <a:rPr lang="en-US" sz="2400" dirty="0" smtClean="0">
                <a:latin typeface="Times New Roman"/>
                <a:cs typeface="Times New Roman"/>
              </a:rPr>
              <a:t>” </a:t>
            </a:r>
            <a:r>
              <a:rPr lang="en-US" sz="2400" dirty="0" smtClean="0"/>
              <a:t>(J. S. Bell p</a:t>
            </a:r>
            <a:r>
              <a:rPr lang="en-US" sz="2400" dirty="0"/>
              <a:t>.61).</a:t>
            </a:r>
          </a:p>
        </p:txBody>
      </p:sp>
    </p:spTree>
    <p:extLst>
      <p:ext uri="{BB962C8B-B14F-4D97-AF65-F5344CB8AC3E}">
        <p14:creationId xmlns:p14="http://schemas.microsoft.com/office/powerpoint/2010/main" val="4009980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animBg="1"/>
      <p:bldP spid="37"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Definiteness of distant outcomes: an unwarranted assumption?</a:t>
            </a:r>
          </a:p>
        </p:txBody>
      </p:sp>
      <p:sp>
        <p:nvSpPr>
          <p:cNvPr id="4" name="TextBox 3"/>
          <p:cNvSpPr txBox="1"/>
          <p:nvPr/>
        </p:nvSpPr>
        <p:spPr>
          <a:xfrm>
            <a:off x="467544" y="1556792"/>
            <a:ext cx="7920880" cy="830997"/>
          </a:xfrm>
          <a:prstGeom prst="rect">
            <a:avLst/>
          </a:prstGeom>
          <a:noFill/>
        </p:spPr>
        <p:txBody>
          <a:bodyPr wrap="square" rtlCol="0">
            <a:spAutoFit/>
          </a:bodyPr>
          <a:lstStyle/>
          <a:p>
            <a:r>
              <a:rPr lang="en-US" sz="2400" dirty="0" smtClean="0"/>
              <a:t>The account in </a:t>
            </a:r>
            <a:r>
              <a:rPr lang="en-US" sz="2400" dirty="0" err="1" smtClean="0"/>
              <a:t>QBism</a:t>
            </a:r>
            <a:r>
              <a:rPr lang="en-US" sz="2400" dirty="0" smtClean="0"/>
              <a:t>: for </a:t>
            </a:r>
            <a:r>
              <a:rPr lang="en-US" sz="2400" b="1" dirty="0" smtClean="0"/>
              <a:t>you</a:t>
            </a:r>
            <a:r>
              <a:rPr lang="en-US" sz="2400" dirty="0" smtClean="0"/>
              <a:t>, the measurement result in the distant wing is </a:t>
            </a:r>
            <a:r>
              <a:rPr lang="en-US" sz="2400" b="1" dirty="0" smtClean="0"/>
              <a:t>indefinite</a:t>
            </a:r>
            <a:r>
              <a:rPr lang="en-US" sz="2400" dirty="0" smtClean="0"/>
              <a:t>.</a:t>
            </a:r>
            <a:endParaRPr lang="en-US" sz="2400" dirty="0"/>
          </a:p>
        </p:txBody>
      </p:sp>
      <p:sp>
        <p:nvSpPr>
          <p:cNvPr id="5" name="Cloud 4"/>
          <p:cNvSpPr/>
          <p:nvPr/>
        </p:nvSpPr>
        <p:spPr>
          <a:xfrm>
            <a:off x="827584" y="4221088"/>
            <a:ext cx="2088232" cy="136815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p>
          <a:p>
            <a:pPr algn="ctr"/>
            <a:r>
              <a:rPr lang="en-US" dirty="0" smtClean="0"/>
              <a:t>Setting 1</a:t>
            </a:r>
          </a:p>
          <a:p>
            <a:pPr algn="ctr"/>
            <a:r>
              <a:rPr lang="en-US" dirty="0" smtClean="0"/>
              <a:t>Outcome +1</a:t>
            </a:r>
            <a:endParaRPr lang="en-US" dirty="0"/>
          </a:p>
        </p:txBody>
      </p:sp>
      <p:sp>
        <p:nvSpPr>
          <p:cNvPr id="10" name="Cloud 9"/>
          <p:cNvSpPr/>
          <p:nvPr/>
        </p:nvSpPr>
        <p:spPr>
          <a:xfrm>
            <a:off x="6084168" y="4149080"/>
            <a:ext cx="2088232" cy="1368152"/>
          </a:xfrm>
          <a:prstGeom prst="cloud">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endParaRPr lang="en-US" dirty="0" smtClean="0"/>
          </a:p>
          <a:p>
            <a:pPr algn="ctr"/>
            <a:r>
              <a:rPr lang="en-US" dirty="0" smtClean="0"/>
              <a:t>Setting ??</a:t>
            </a:r>
          </a:p>
          <a:p>
            <a:pPr algn="ctr"/>
            <a:r>
              <a:rPr lang="en-US" dirty="0" smtClean="0"/>
              <a:t>Outcome ??</a:t>
            </a:r>
            <a:endParaRPr lang="en-US" dirty="0"/>
          </a:p>
        </p:txBody>
      </p:sp>
      <p:sp>
        <p:nvSpPr>
          <p:cNvPr id="12" name="Cloud 11"/>
          <p:cNvSpPr/>
          <p:nvPr/>
        </p:nvSpPr>
        <p:spPr>
          <a:xfrm>
            <a:off x="2987824" y="2492896"/>
            <a:ext cx="2880320" cy="151216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Setting 1,1</a:t>
            </a:r>
          </a:p>
          <a:p>
            <a:pPr algn="ctr"/>
            <a:r>
              <a:rPr lang="en-US" dirty="0" smtClean="0"/>
              <a:t>Outcome +1,+1</a:t>
            </a:r>
            <a:endParaRPr lang="en-US" dirty="0"/>
          </a:p>
        </p:txBody>
      </p:sp>
      <p:sp>
        <p:nvSpPr>
          <p:cNvPr id="14" name="TextBox 13"/>
          <p:cNvSpPr txBox="1"/>
          <p:nvPr/>
        </p:nvSpPr>
        <p:spPr>
          <a:xfrm>
            <a:off x="467544" y="5589240"/>
            <a:ext cx="7920880" cy="830997"/>
          </a:xfrm>
          <a:prstGeom prst="rect">
            <a:avLst/>
          </a:prstGeom>
          <a:noFill/>
        </p:spPr>
        <p:txBody>
          <a:bodyPr wrap="square" rtlCol="0">
            <a:spAutoFit/>
          </a:bodyPr>
          <a:lstStyle/>
          <a:p>
            <a:r>
              <a:rPr lang="en-US" sz="2400" dirty="0" smtClean="0"/>
              <a:t>Influences here are local because the correlation is only </a:t>
            </a:r>
            <a:r>
              <a:rPr lang="en-US" sz="2400" dirty="0" err="1" smtClean="0"/>
              <a:t>realised</a:t>
            </a:r>
            <a:r>
              <a:rPr lang="en-US" sz="2400" dirty="0" smtClean="0"/>
              <a:t> when the agents meet.</a:t>
            </a:r>
            <a:endParaRPr lang="en-US" sz="2400" dirty="0"/>
          </a:p>
        </p:txBody>
      </p:sp>
    </p:spTree>
    <p:extLst>
      <p:ext uri="{BB962C8B-B14F-4D97-AF65-F5344CB8AC3E}">
        <p14:creationId xmlns:p14="http://schemas.microsoft.com/office/powerpoint/2010/main" val="2330978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43487E-6 1.76048E-6 L 0.22855 -0.18879 " pathEditMode="relative" rAng="0" ptsTypes="AA">
                                      <p:cBhvr>
                                        <p:cTn id="6" dur="2000" fill="hold"/>
                                        <p:tgtEl>
                                          <p:spTgt spid="5"/>
                                        </p:tgtEl>
                                        <p:attrNameLst>
                                          <p:attrName>ppt_x</p:attrName>
                                          <p:attrName>ppt_y</p:attrName>
                                        </p:attrNameLst>
                                      </p:cBhvr>
                                      <p:rCtr x="11428" y="-9451"/>
                                    </p:animMotion>
                                  </p:childTnLst>
                                </p:cTn>
                              </p:par>
                              <p:par>
                                <p:cTn id="7" presetID="42" presetClass="path" presetSubtype="0" accel="50000" decel="50000" fill="hold" grpId="0" nodeType="withEffect">
                                  <p:stCondLst>
                                    <p:cond delay="0"/>
                                  </p:stCondLst>
                                  <p:childTnLst>
                                    <p:animMotion origin="layout" path="M 8.26676E-7 -1.56127E-6 L -0.33866 -0.22052 " pathEditMode="relative" rAng="0" ptsTypes="AA">
                                      <p:cBhvr>
                                        <p:cTn id="8" dur="2000" fill="hold"/>
                                        <p:tgtEl>
                                          <p:spTgt spid="10"/>
                                        </p:tgtEl>
                                        <p:attrNameLst>
                                          <p:attrName>ppt_x</p:attrName>
                                          <p:attrName>ppt_y</p:attrName>
                                        </p:attrNameLst>
                                      </p:cBhvr>
                                      <p:rCtr x="-16933" y="-11026"/>
                                    </p:animMotion>
                                  </p:childTnLst>
                                </p:cTn>
                              </p:par>
                            </p:childTnLst>
                          </p:cTn>
                        </p:par>
                        <p:par>
                          <p:cTn id="9" fill="hold">
                            <p:stCondLst>
                              <p:cond delay="2000"/>
                            </p:stCondLst>
                            <p:childTnLst>
                              <p:par>
                                <p:cTn id="10" presetID="10" presetClass="exit" presetSubtype="0" fill="hold" grpId="1" nodeType="after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2"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QBist</a:t>
            </a:r>
            <a:r>
              <a:rPr lang="en-US" dirty="0" smtClean="0"/>
              <a:t> account of locality</a:t>
            </a:r>
            <a:endParaRPr lang="en-US" dirty="0"/>
          </a:p>
        </p:txBody>
      </p:sp>
      <p:sp>
        <p:nvSpPr>
          <p:cNvPr id="4" name="Rectangle 3"/>
          <p:cNvSpPr/>
          <p:nvPr/>
        </p:nvSpPr>
        <p:spPr>
          <a:xfrm>
            <a:off x="611560" y="2456795"/>
            <a:ext cx="7704856"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err="1">
                <a:latin typeface="Times New Roman"/>
                <a:cs typeface="Times New Roman"/>
              </a:rPr>
              <a:t>QBist</a:t>
            </a:r>
            <a:r>
              <a:rPr lang="en-US" b="1" dirty="0">
                <a:latin typeface="Times New Roman"/>
                <a:cs typeface="Times New Roman"/>
              </a:rPr>
              <a:t> quantum mechanics </a:t>
            </a:r>
            <a:r>
              <a:rPr lang="en-US" dirty="0">
                <a:latin typeface="Times New Roman"/>
                <a:cs typeface="Times New Roman"/>
              </a:rPr>
              <a:t>is local because its entire purpose is to enable any single agent </a:t>
            </a:r>
            <a:r>
              <a:rPr lang="en-US" dirty="0" smtClean="0">
                <a:latin typeface="Times New Roman"/>
                <a:cs typeface="Times New Roman"/>
              </a:rPr>
              <a:t>to organize </a:t>
            </a:r>
            <a:r>
              <a:rPr lang="en-US" dirty="0">
                <a:latin typeface="Times New Roman"/>
                <a:cs typeface="Times New Roman"/>
              </a:rPr>
              <a:t>her own degrees of belief about the contents of her own personal experience. No agent can move faster than light: the space-time trajectory of any agent is necessarily time-like. Her personal experience takes place along that </a:t>
            </a:r>
            <a:r>
              <a:rPr lang="en-US" dirty="0" smtClean="0">
                <a:latin typeface="Times New Roman"/>
                <a:cs typeface="Times New Roman"/>
              </a:rPr>
              <a:t>trajectory.</a:t>
            </a:r>
          </a:p>
          <a:p>
            <a:r>
              <a:rPr lang="en-US" dirty="0">
                <a:latin typeface="Times New Roman"/>
                <a:cs typeface="Times New Roman"/>
              </a:rPr>
              <a:t>	</a:t>
            </a:r>
            <a:r>
              <a:rPr lang="en-US" dirty="0" smtClean="0">
                <a:latin typeface="Times New Roman"/>
                <a:cs typeface="Times New Roman"/>
              </a:rPr>
              <a:t>Therefore </a:t>
            </a:r>
            <a:r>
              <a:rPr lang="en-US" dirty="0">
                <a:latin typeface="Times New Roman"/>
                <a:cs typeface="Times New Roman"/>
              </a:rPr>
              <a:t>when any agent uses </a:t>
            </a:r>
            <a:r>
              <a:rPr lang="en-US" b="1" dirty="0">
                <a:latin typeface="Times New Roman"/>
                <a:cs typeface="Times New Roman"/>
              </a:rPr>
              <a:t>quantum mechanics </a:t>
            </a:r>
            <a:r>
              <a:rPr lang="en-US" dirty="0">
                <a:latin typeface="Times New Roman"/>
                <a:cs typeface="Times New Roman"/>
              </a:rPr>
              <a:t>to calculate “[</a:t>
            </a:r>
            <a:r>
              <a:rPr lang="en-US" dirty="0" err="1">
                <a:latin typeface="Times New Roman"/>
                <a:cs typeface="Times New Roman"/>
              </a:rPr>
              <a:t>cor</a:t>
            </a:r>
            <a:r>
              <a:rPr lang="en-US" dirty="0">
                <a:latin typeface="Times New Roman"/>
                <a:cs typeface="Times New Roman"/>
              </a:rPr>
              <a:t>]relations between the manifold aspects of [her] experience”, those experiences cannot be space-like separated. </a:t>
            </a:r>
            <a:r>
              <a:rPr lang="en-US" b="1" dirty="0">
                <a:latin typeface="Times New Roman"/>
                <a:cs typeface="Times New Roman"/>
              </a:rPr>
              <a:t>Quantum correlations</a:t>
            </a:r>
            <a:r>
              <a:rPr lang="en-US" dirty="0">
                <a:latin typeface="Times New Roman"/>
                <a:cs typeface="Times New Roman"/>
              </a:rPr>
              <a:t>, by their very nature, refer only to time-like separated events: </a:t>
            </a:r>
            <a:r>
              <a:rPr lang="en-US" dirty="0" smtClean="0">
                <a:latin typeface="Times New Roman"/>
                <a:cs typeface="Times New Roman"/>
              </a:rPr>
              <a:t>the acquisition </a:t>
            </a:r>
            <a:r>
              <a:rPr lang="en-US" dirty="0">
                <a:latin typeface="Times New Roman"/>
                <a:cs typeface="Times New Roman"/>
              </a:rPr>
              <a:t>of experiences by any single agent. </a:t>
            </a:r>
            <a:r>
              <a:rPr lang="en-US" b="1" dirty="0">
                <a:latin typeface="Times New Roman"/>
                <a:cs typeface="Times New Roman"/>
              </a:rPr>
              <a:t>Quantum mechanics</a:t>
            </a:r>
            <a:r>
              <a:rPr lang="en-US" dirty="0">
                <a:latin typeface="Times New Roman"/>
                <a:cs typeface="Times New Roman"/>
              </a:rPr>
              <a:t>, in the </a:t>
            </a:r>
            <a:r>
              <a:rPr lang="en-US" dirty="0" err="1">
                <a:latin typeface="Times New Roman"/>
                <a:cs typeface="Times New Roman"/>
              </a:rPr>
              <a:t>QBist</a:t>
            </a:r>
            <a:r>
              <a:rPr lang="en-US" dirty="0">
                <a:latin typeface="Times New Roman"/>
                <a:cs typeface="Times New Roman"/>
              </a:rPr>
              <a:t> interpretation, cannot assign correlations, spooky or otherwise, to space-like separated events, since they cannot be experienced by any single agent. </a:t>
            </a:r>
            <a:r>
              <a:rPr lang="en-US" b="1" dirty="0">
                <a:latin typeface="Times New Roman"/>
                <a:cs typeface="Times New Roman"/>
              </a:rPr>
              <a:t>Quantum mechanics </a:t>
            </a:r>
            <a:r>
              <a:rPr lang="en-US" dirty="0">
                <a:latin typeface="Times New Roman"/>
                <a:cs typeface="Times New Roman"/>
              </a:rPr>
              <a:t>is thus explicitly local in the </a:t>
            </a:r>
            <a:r>
              <a:rPr lang="en-US" dirty="0" err="1">
                <a:latin typeface="Times New Roman"/>
                <a:cs typeface="Times New Roman"/>
              </a:rPr>
              <a:t>QBist</a:t>
            </a:r>
            <a:r>
              <a:rPr lang="en-US" dirty="0">
                <a:latin typeface="Times New Roman"/>
                <a:cs typeface="Times New Roman"/>
              </a:rPr>
              <a:t> </a:t>
            </a:r>
            <a:r>
              <a:rPr lang="en-US" dirty="0" smtClean="0">
                <a:latin typeface="Times New Roman"/>
                <a:cs typeface="Times New Roman"/>
              </a:rPr>
              <a:t>interpretation.</a:t>
            </a:r>
          </a:p>
          <a:p>
            <a:r>
              <a:rPr lang="en-US" dirty="0">
                <a:latin typeface="Times New Roman"/>
                <a:cs typeface="Times New Roman"/>
              </a:rPr>
              <a:t>	</a:t>
            </a:r>
            <a:r>
              <a:rPr lang="en-US" dirty="0" smtClean="0">
                <a:latin typeface="Times New Roman"/>
                <a:cs typeface="Times New Roman"/>
              </a:rPr>
              <a:t>And </a:t>
            </a:r>
            <a:r>
              <a:rPr lang="en-US" dirty="0">
                <a:latin typeface="Times New Roman"/>
                <a:cs typeface="Times New Roman"/>
              </a:rPr>
              <a:t>that’s all there is to it</a:t>
            </a:r>
            <a:r>
              <a:rPr lang="en-US" dirty="0" smtClean="0">
                <a:latin typeface="Times New Roman"/>
                <a:cs typeface="Times New Roman"/>
              </a:rPr>
              <a:t>.</a:t>
            </a:r>
            <a:endParaRPr lang="en-US" dirty="0"/>
          </a:p>
        </p:txBody>
      </p:sp>
      <p:sp>
        <p:nvSpPr>
          <p:cNvPr id="5" name="Rectangle 4"/>
          <p:cNvSpPr/>
          <p:nvPr/>
        </p:nvSpPr>
        <p:spPr>
          <a:xfrm>
            <a:off x="683568" y="1340768"/>
            <a:ext cx="7632848" cy="923330"/>
          </a:xfrm>
          <a:prstGeom prst="rect">
            <a:avLst/>
          </a:prstGeom>
        </p:spPr>
        <p:txBody>
          <a:bodyPr wrap="square">
            <a:spAutoFit/>
          </a:bodyPr>
          <a:lstStyle/>
          <a:p>
            <a:r>
              <a:rPr lang="en-US" i="1" dirty="0"/>
              <a:t>An Introduction to </a:t>
            </a:r>
            <a:r>
              <a:rPr lang="en-US" i="1" dirty="0" err="1"/>
              <a:t>QBism</a:t>
            </a:r>
            <a:r>
              <a:rPr lang="en-US" i="1" dirty="0"/>
              <a:t> with an Application to the Locality of Quantum </a:t>
            </a:r>
            <a:r>
              <a:rPr lang="en-US" i="1" dirty="0" smtClean="0"/>
              <a:t>Mechanics, </a:t>
            </a:r>
            <a:r>
              <a:rPr lang="en-US" dirty="0" smtClean="0"/>
              <a:t>C. </a:t>
            </a:r>
            <a:r>
              <a:rPr lang="en-US" dirty="0"/>
              <a:t>A. Fuchs, N. </a:t>
            </a:r>
            <a:r>
              <a:rPr lang="en-US" dirty="0" smtClean="0"/>
              <a:t>D. </a:t>
            </a:r>
            <a:r>
              <a:rPr lang="en-US" dirty="0" err="1"/>
              <a:t>Mermin</a:t>
            </a:r>
            <a:r>
              <a:rPr lang="en-US" dirty="0"/>
              <a:t>, </a:t>
            </a:r>
            <a:r>
              <a:rPr lang="en-US" dirty="0" smtClean="0"/>
              <a:t>R. </a:t>
            </a:r>
            <a:r>
              <a:rPr lang="en-US" dirty="0" err="1"/>
              <a:t>Schack</a:t>
            </a:r>
            <a:endParaRPr lang="en-US" dirty="0"/>
          </a:p>
          <a:p>
            <a:r>
              <a:rPr lang="en-US" i="1" dirty="0" smtClean="0"/>
              <a:t>Am</a:t>
            </a:r>
            <a:r>
              <a:rPr lang="en-US" i="1" dirty="0"/>
              <a:t>. J. Phys</a:t>
            </a:r>
            <a:r>
              <a:rPr lang="en-US" dirty="0"/>
              <a:t>., Vol. 82, No. 8, August </a:t>
            </a:r>
            <a:r>
              <a:rPr lang="en-US" dirty="0" smtClean="0"/>
              <a:t>2014, 749</a:t>
            </a:r>
            <a:r>
              <a:rPr lang="en-US" dirty="0"/>
              <a:t>-</a:t>
            </a:r>
            <a:r>
              <a:rPr lang="en-US" dirty="0" smtClean="0"/>
              <a:t>754, arxiv</a:t>
            </a:r>
            <a:r>
              <a:rPr lang="en-US" dirty="0"/>
              <a:t>:311.5253</a:t>
            </a:r>
          </a:p>
        </p:txBody>
      </p:sp>
    </p:spTree>
    <p:extLst>
      <p:ext uri="{BB962C8B-B14F-4D97-AF65-F5344CB8AC3E}">
        <p14:creationId xmlns:p14="http://schemas.microsoft.com/office/powerpoint/2010/main" val="33146705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crazy mechanics</a:t>
            </a:r>
            <a:endParaRPr lang="en-US" dirty="0"/>
          </a:p>
        </p:txBody>
      </p:sp>
      <p:sp>
        <p:nvSpPr>
          <p:cNvPr id="4" name="TextBox 3"/>
          <p:cNvSpPr txBox="1"/>
          <p:nvPr/>
        </p:nvSpPr>
        <p:spPr>
          <a:xfrm>
            <a:off x="539552" y="1556792"/>
            <a:ext cx="7920880" cy="830997"/>
          </a:xfrm>
          <a:prstGeom prst="rect">
            <a:avLst/>
          </a:prstGeom>
          <a:noFill/>
        </p:spPr>
        <p:txBody>
          <a:bodyPr wrap="square" rtlCol="0">
            <a:spAutoFit/>
          </a:bodyPr>
          <a:lstStyle/>
          <a:p>
            <a:r>
              <a:rPr lang="en-US" sz="2400" dirty="0" smtClean="0"/>
              <a:t>For </a:t>
            </a:r>
            <a:r>
              <a:rPr lang="en-US" sz="2400" b="1" dirty="0" smtClean="0"/>
              <a:t>you</a:t>
            </a:r>
            <a:r>
              <a:rPr lang="en-US" sz="2400" dirty="0" smtClean="0"/>
              <a:t>, the measurement result in the distant wing is </a:t>
            </a:r>
            <a:r>
              <a:rPr lang="en-US" sz="2400" b="1" dirty="0" smtClean="0"/>
              <a:t>indefinite</a:t>
            </a:r>
            <a:r>
              <a:rPr lang="en-US" sz="2400" dirty="0" smtClean="0"/>
              <a:t>.</a:t>
            </a:r>
            <a:endParaRPr lang="en-US" sz="2400" dirty="0"/>
          </a:p>
        </p:txBody>
      </p:sp>
      <p:sp>
        <p:nvSpPr>
          <p:cNvPr id="9" name="Cloud 8"/>
          <p:cNvSpPr/>
          <p:nvPr/>
        </p:nvSpPr>
        <p:spPr>
          <a:xfrm>
            <a:off x="395536" y="4005064"/>
            <a:ext cx="2088232" cy="1368152"/>
          </a:xfrm>
          <a:prstGeom prst="cloud">
            <a:avLst/>
          </a:prstGeom>
          <a:effectLst>
            <a:outerShdw blurRad="40000" dist="50800"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p>
          <a:p>
            <a:pPr algn="ctr"/>
            <a:r>
              <a:rPr lang="en-US" dirty="0" smtClean="0"/>
              <a:t>Setting +1</a:t>
            </a:r>
          </a:p>
        </p:txBody>
      </p:sp>
      <p:sp>
        <p:nvSpPr>
          <p:cNvPr id="10" name="Cloud 9"/>
          <p:cNvSpPr/>
          <p:nvPr/>
        </p:nvSpPr>
        <p:spPr>
          <a:xfrm>
            <a:off x="6084168" y="4077072"/>
            <a:ext cx="2088232" cy="1368152"/>
          </a:xfrm>
          <a:prstGeom prst="clou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p>
          <a:p>
            <a:pPr algn="ctr"/>
            <a:r>
              <a:rPr lang="en-US" dirty="0" smtClean="0"/>
              <a:t>Outcome ??</a:t>
            </a:r>
            <a:endParaRPr lang="en-US" dirty="0"/>
          </a:p>
        </p:txBody>
      </p:sp>
      <p:sp>
        <p:nvSpPr>
          <p:cNvPr id="12" name="Cloud 11"/>
          <p:cNvSpPr/>
          <p:nvPr/>
        </p:nvSpPr>
        <p:spPr>
          <a:xfrm>
            <a:off x="2699792" y="2852936"/>
            <a:ext cx="2880320" cy="151216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Setting +1 Outcome +1</a:t>
            </a:r>
            <a:endParaRPr lang="en-US" dirty="0"/>
          </a:p>
        </p:txBody>
      </p:sp>
      <p:sp>
        <p:nvSpPr>
          <p:cNvPr id="14" name="TextBox 13"/>
          <p:cNvSpPr txBox="1"/>
          <p:nvPr/>
        </p:nvSpPr>
        <p:spPr>
          <a:xfrm>
            <a:off x="467544" y="4941168"/>
            <a:ext cx="7920880" cy="830997"/>
          </a:xfrm>
          <a:prstGeom prst="rect">
            <a:avLst/>
          </a:prstGeom>
          <a:noFill/>
        </p:spPr>
        <p:txBody>
          <a:bodyPr wrap="square" rtlCol="0">
            <a:spAutoFit/>
          </a:bodyPr>
          <a:lstStyle/>
          <a:p>
            <a:r>
              <a:rPr lang="en-US" sz="2400" dirty="0" smtClean="0"/>
              <a:t>Influences here are local because the correlation is only </a:t>
            </a:r>
            <a:r>
              <a:rPr lang="en-US" sz="2400" dirty="0" err="1" smtClean="0"/>
              <a:t>realised</a:t>
            </a:r>
            <a:r>
              <a:rPr lang="en-US" sz="2400" dirty="0" smtClean="0"/>
              <a:t> when the agents meet.  But wait…</a:t>
            </a:r>
            <a:endParaRPr lang="en-US" sz="2400" dirty="0"/>
          </a:p>
        </p:txBody>
      </p:sp>
      <p:sp>
        <p:nvSpPr>
          <p:cNvPr id="15" name="TextBox 14"/>
          <p:cNvSpPr txBox="1"/>
          <p:nvPr/>
        </p:nvSpPr>
        <p:spPr>
          <a:xfrm rot="21183896">
            <a:off x="4167931" y="5553061"/>
            <a:ext cx="3018100" cy="646331"/>
          </a:xfrm>
          <a:prstGeom prst="rect">
            <a:avLst/>
          </a:prstGeom>
          <a:noFill/>
        </p:spPr>
        <p:txBody>
          <a:bodyPr wrap="square" rtlCol="0">
            <a:spAutoFit/>
          </a:bodyPr>
          <a:lstStyle/>
          <a:p>
            <a:r>
              <a:rPr lang="en-US" dirty="0" smtClean="0">
                <a:solidFill>
                  <a:srgbClr val="FF0000"/>
                </a:solidFill>
                <a:latin typeface="Braggadocio"/>
                <a:cs typeface="Braggadocio"/>
              </a:rPr>
              <a:t>SUPERLUMINAL SIGNALS</a:t>
            </a:r>
            <a:endParaRPr lang="en-US" dirty="0">
              <a:solidFill>
                <a:srgbClr val="FF0000"/>
              </a:solidFill>
              <a:latin typeface="Braggadocio"/>
              <a:cs typeface="Braggadocio"/>
            </a:endParaRPr>
          </a:p>
        </p:txBody>
      </p:sp>
    </p:spTree>
    <p:extLst>
      <p:ext uri="{BB962C8B-B14F-4D97-AF65-F5344CB8AC3E}">
        <p14:creationId xmlns:p14="http://schemas.microsoft.com/office/powerpoint/2010/main" val="1414686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874E-8 -1.48483E-6 L 0.31122 -0.11026 " pathEditMode="relative" rAng="0" ptsTypes="AA">
                                      <p:cBhvr>
                                        <p:cTn id="6" dur="2000" fill="hold"/>
                                        <p:tgtEl>
                                          <p:spTgt spid="9"/>
                                        </p:tgtEl>
                                        <p:attrNameLst>
                                          <p:attrName>ppt_x</p:attrName>
                                          <p:attrName>ppt_y</p:attrName>
                                        </p:attrNameLst>
                                      </p:cBhvr>
                                      <p:rCtr x="15561" y="-5513"/>
                                    </p:animMotion>
                                  </p:childTnLst>
                                </p:cTn>
                              </p:par>
                              <p:par>
                                <p:cTn id="7" presetID="42" presetClass="path" presetSubtype="0" accel="50000" decel="50000" fill="hold" grpId="0" nodeType="withEffect">
                                  <p:stCondLst>
                                    <p:cond delay="0"/>
                                  </p:stCondLst>
                                  <p:childTnLst>
                                    <p:animMotion origin="layout" path="M 8.26676E-7 -1.56127E-6 L -0.33866 -0.22052 " pathEditMode="relative" rAng="0" ptsTypes="AA">
                                      <p:cBhvr>
                                        <p:cTn id="8" dur="2000" fill="hold"/>
                                        <p:tgtEl>
                                          <p:spTgt spid="10"/>
                                        </p:tgtEl>
                                        <p:attrNameLst>
                                          <p:attrName>ppt_x</p:attrName>
                                          <p:attrName>ppt_y</p:attrName>
                                        </p:attrNameLst>
                                      </p:cBhvr>
                                      <p:rCtr x="-16933" y="-11026"/>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Scale>
                                      <p:cBhvr>
                                        <p:cTn id="2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5"/>
                                        </p:tgtEl>
                                        <p:attrNameLst>
                                          <p:attrName>ppt_x</p:attrName>
                                          <p:attrName>ppt_y</p:attrName>
                                        </p:attrNameLst>
                                      </p:cBhvr>
                                    </p:animMotion>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QBist</a:t>
            </a:r>
            <a:r>
              <a:rPr lang="en-US" dirty="0" smtClean="0"/>
              <a:t> account of locality</a:t>
            </a:r>
            <a:endParaRPr lang="en-US" dirty="0"/>
          </a:p>
        </p:txBody>
      </p:sp>
      <p:sp>
        <p:nvSpPr>
          <p:cNvPr id="4" name="Rectangle 3"/>
          <p:cNvSpPr/>
          <p:nvPr/>
        </p:nvSpPr>
        <p:spPr>
          <a:xfrm>
            <a:off x="611560" y="1700808"/>
            <a:ext cx="7704856"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latin typeface="Times New Roman"/>
                <a:cs typeface="Times New Roman"/>
              </a:rPr>
              <a:t>In </a:t>
            </a:r>
            <a:r>
              <a:rPr lang="en-US" dirty="0" err="1" smtClean="0">
                <a:latin typeface="Times New Roman"/>
                <a:cs typeface="Times New Roman"/>
              </a:rPr>
              <a:t>QBism</a:t>
            </a:r>
            <a:r>
              <a:rPr lang="en-US" b="1" dirty="0" smtClean="0">
                <a:latin typeface="Times New Roman"/>
                <a:cs typeface="Times New Roman"/>
              </a:rPr>
              <a:t>, Joe’s crazy mechanics </a:t>
            </a:r>
            <a:r>
              <a:rPr lang="en-US" dirty="0" smtClean="0">
                <a:latin typeface="Times New Roman"/>
                <a:cs typeface="Times New Roman"/>
              </a:rPr>
              <a:t>is </a:t>
            </a:r>
            <a:r>
              <a:rPr lang="en-US" dirty="0">
                <a:latin typeface="Times New Roman"/>
                <a:cs typeface="Times New Roman"/>
              </a:rPr>
              <a:t>local because its entire purpose is to enable any single agent </a:t>
            </a:r>
            <a:r>
              <a:rPr lang="en-US" dirty="0" smtClean="0">
                <a:latin typeface="Times New Roman"/>
                <a:cs typeface="Times New Roman"/>
              </a:rPr>
              <a:t>to organize </a:t>
            </a:r>
            <a:r>
              <a:rPr lang="en-US" dirty="0">
                <a:latin typeface="Times New Roman"/>
                <a:cs typeface="Times New Roman"/>
              </a:rPr>
              <a:t>her own degrees of belief about the contents of her own personal experience. No agent can move faster than light: the space-time trajectory of any agent is necessarily time-like. Her personal experience takes place along that </a:t>
            </a:r>
            <a:r>
              <a:rPr lang="en-US" dirty="0" smtClean="0">
                <a:latin typeface="Times New Roman"/>
                <a:cs typeface="Times New Roman"/>
              </a:rPr>
              <a:t>trajectory.</a:t>
            </a:r>
          </a:p>
          <a:p>
            <a:r>
              <a:rPr lang="en-US" dirty="0">
                <a:latin typeface="Times New Roman"/>
                <a:cs typeface="Times New Roman"/>
              </a:rPr>
              <a:t>	</a:t>
            </a:r>
            <a:r>
              <a:rPr lang="en-US" dirty="0" smtClean="0">
                <a:latin typeface="Times New Roman"/>
                <a:cs typeface="Times New Roman"/>
              </a:rPr>
              <a:t>Therefore </a:t>
            </a:r>
            <a:r>
              <a:rPr lang="en-US" dirty="0">
                <a:latin typeface="Times New Roman"/>
                <a:cs typeface="Times New Roman"/>
              </a:rPr>
              <a:t>when any agent uses </a:t>
            </a:r>
            <a:r>
              <a:rPr lang="en-US" b="1" dirty="0" smtClean="0">
                <a:latin typeface="Times New Roman"/>
                <a:cs typeface="Times New Roman"/>
              </a:rPr>
              <a:t>crazy mechanics </a:t>
            </a:r>
            <a:r>
              <a:rPr lang="en-US" dirty="0" smtClean="0">
                <a:latin typeface="Times New Roman"/>
                <a:cs typeface="Times New Roman"/>
              </a:rPr>
              <a:t>to </a:t>
            </a:r>
            <a:r>
              <a:rPr lang="en-US" dirty="0">
                <a:latin typeface="Times New Roman"/>
                <a:cs typeface="Times New Roman"/>
              </a:rPr>
              <a:t>calculate “[</a:t>
            </a:r>
            <a:r>
              <a:rPr lang="en-US" dirty="0" err="1">
                <a:latin typeface="Times New Roman"/>
                <a:cs typeface="Times New Roman"/>
              </a:rPr>
              <a:t>cor</a:t>
            </a:r>
            <a:r>
              <a:rPr lang="en-US" dirty="0">
                <a:latin typeface="Times New Roman"/>
                <a:cs typeface="Times New Roman"/>
              </a:rPr>
              <a:t>]relations between the manifold aspects of [her] experience”, those experiences cannot be space-like separated. </a:t>
            </a:r>
            <a:r>
              <a:rPr lang="en-US" b="1" dirty="0" smtClean="0">
                <a:latin typeface="Times New Roman"/>
                <a:cs typeface="Times New Roman"/>
              </a:rPr>
              <a:t>Crazy correlations</a:t>
            </a:r>
            <a:r>
              <a:rPr lang="en-US" dirty="0" smtClean="0">
                <a:latin typeface="Times New Roman"/>
                <a:cs typeface="Times New Roman"/>
              </a:rPr>
              <a:t>, </a:t>
            </a:r>
            <a:r>
              <a:rPr lang="en-US" dirty="0">
                <a:latin typeface="Times New Roman"/>
                <a:cs typeface="Times New Roman"/>
              </a:rPr>
              <a:t>by their very nature, refer only to time-like separated events: </a:t>
            </a:r>
            <a:r>
              <a:rPr lang="en-US" dirty="0" smtClean="0">
                <a:latin typeface="Times New Roman"/>
                <a:cs typeface="Times New Roman"/>
              </a:rPr>
              <a:t>the acquisition </a:t>
            </a:r>
            <a:r>
              <a:rPr lang="en-US" dirty="0">
                <a:latin typeface="Times New Roman"/>
                <a:cs typeface="Times New Roman"/>
              </a:rPr>
              <a:t>of experiences by any single agent. </a:t>
            </a:r>
            <a:r>
              <a:rPr lang="en-US" b="1" dirty="0" smtClean="0">
                <a:latin typeface="Times New Roman"/>
                <a:cs typeface="Times New Roman"/>
              </a:rPr>
              <a:t>Crazy </a:t>
            </a:r>
            <a:r>
              <a:rPr lang="en-US" b="1" dirty="0">
                <a:latin typeface="Times New Roman"/>
                <a:cs typeface="Times New Roman"/>
              </a:rPr>
              <a:t>mechanics</a:t>
            </a:r>
            <a:r>
              <a:rPr lang="en-US" dirty="0">
                <a:latin typeface="Times New Roman"/>
                <a:cs typeface="Times New Roman"/>
              </a:rPr>
              <a:t>, in the </a:t>
            </a:r>
            <a:r>
              <a:rPr lang="en-US" dirty="0" err="1">
                <a:latin typeface="Times New Roman"/>
                <a:cs typeface="Times New Roman"/>
              </a:rPr>
              <a:t>QBist</a:t>
            </a:r>
            <a:r>
              <a:rPr lang="en-US" dirty="0">
                <a:latin typeface="Times New Roman"/>
                <a:cs typeface="Times New Roman"/>
              </a:rPr>
              <a:t> interpretation, cannot assign correlations, spooky or otherwise, to space-like separated events, since they cannot be experienced by any single agent. </a:t>
            </a:r>
            <a:r>
              <a:rPr lang="en-US" b="1" dirty="0" smtClean="0">
                <a:latin typeface="Times New Roman"/>
                <a:cs typeface="Times New Roman"/>
              </a:rPr>
              <a:t>Crazy </a:t>
            </a:r>
            <a:r>
              <a:rPr lang="en-US" b="1" dirty="0">
                <a:latin typeface="Times New Roman"/>
                <a:cs typeface="Times New Roman"/>
              </a:rPr>
              <a:t>mechanics </a:t>
            </a:r>
            <a:r>
              <a:rPr lang="en-US" dirty="0">
                <a:latin typeface="Times New Roman"/>
                <a:cs typeface="Times New Roman"/>
              </a:rPr>
              <a:t>is thus explicitly local in the </a:t>
            </a:r>
            <a:r>
              <a:rPr lang="en-US" dirty="0" err="1">
                <a:latin typeface="Times New Roman"/>
                <a:cs typeface="Times New Roman"/>
              </a:rPr>
              <a:t>QBist</a:t>
            </a:r>
            <a:r>
              <a:rPr lang="en-US" dirty="0">
                <a:latin typeface="Times New Roman"/>
                <a:cs typeface="Times New Roman"/>
              </a:rPr>
              <a:t> </a:t>
            </a:r>
            <a:r>
              <a:rPr lang="en-US" dirty="0" smtClean="0">
                <a:latin typeface="Times New Roman"/>
                <a:cs typeface="Times New Roman"/>
              </a:rPr>
              <a:t>interpretation.</a:t>
            </a:r>
          </a:p>
          <a:p>
            <a:r>
              <a:rPr lang="en-US" dirty="0">
                <a:latin typeface="Times New Roman"/>
                <a:cs typeface="Times New Roman"/>
              </a:rPr>
              <a:t>	</a:t>
            </a:r>
            <a:r>
              <a:rPr lang="en-US" dirty="0" smtClean="0">
                <a:latin typeface="Times New Roman"/>
                <a:cs typeface="Times New Roman"/>
              </a:rPr>
              <a:t>And </a:t>
            </a:r>
            <a:r>
              <a:rPr lang="en-US" dirty="0">
                <a:latin typeface="Times New Roman"/>
                <a:cs typeface="Times New Roman"/>
              </a:rPr>
              <a:t>that’s all there is to it</a:t>
            </a:r>
            <a:r>
              <a:rPr lang="en-US" dirty="0" smtClean="0">
                <a:latin typeface="Times New Roman"/>
                <a:cs typeface="Times New Roman"/>
              </a:rPr>
              <a:t>.</a:t>
            </a:r>
            <a:endParaRPr lang="en-US" dirty="0"/>
          </a:p>
        </p:txBody>
      </p:sp>
    </p:spTree>
    <p:extLst>
      <p:ext uri="{BB962C8B-B14F-4D97-AF65-F5344CB8AC3E}">
        <p14:creationId xmlns:p14="http://schemas.microsoft.com/office/powerpoint/2010/main" val="7318186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Separability</a:t>
            </a:r>
            <a:r>
              <a:rPr lang="en-US" dirty="0" smtClean="0"/>
              <a:t> vs. locality?</a:t>
            </a:r>
            <a:endParaRPr lang="en-US" dirty="0"/>
          </a:p>
        </p:txBody>
      </p:sp>
      <p:sp>
        <p:nvSpPr>
          <p:cNvPr id="4" name="Rectangle 3"/>
          <p:cNvSpPr/>
          <p:nvPr/>
        </p:nvSpPr>
        <p:spPr>
          <a:xfrm>
            <a:off x="611560" y="3356992"/>
            <a:ext cx="7704856" cy="707886"/>
          </a:xfrm>
          <a:prstGeom prst="rect">
            <a:avLst/>
          </a:prstGeom>
        </p:spPr>
        <p:txBody>
          <a:bodyPr wrap="square">
            <a:spAutoFit/>
          </a:bodyPr>
          <a:lstStyle/>
          <a:p>
            <a:r>
              <a:rPr lang="en-US" sz="2000" dirty="0" smtClean="0">
                <a:latin typeface="Times New Roman"/>
                <a:cs typeface="Times New Roman"/>
              </a:rPr>
              <a:t>“We might… all </a:t>
            </a:r>
            <a:r>
              <a:rPr lang="en-US" sz="2000" dirty="0">
                <a:latin typeface="Times New Roman"/>
                <a:cs typeface="Times New Roman"/>
              </a:rPr>
              <a:t>along have been testing not simply local hidden variable </a:t>
            </a:r>
            <a:r>
              <a:rPr lang="en-US" sz="2000" dirty="0" smtClean="0">
                <a:latin typeface="Times New Roman"/>
                <a:cs typeface="Times New Roman"/>
              </a:rPr>
              <a:t>theories</a:t>
            </a:r>
            <a:r>
              <a:rPr lang="en-US" sz="2000" dirty="0">
                <a:latin typeface="Times New Roman"/>
                <a:cs typeface="Times New Roman"/>
              </a:rPr>
              <a:t>, but separable, local hidden variable </a:t>
            </a:r>
            <a:r>
              <a:rPr lang="en-US" sz="2000" dirty="0" smtClean="0">
                <a:latin typeface="Times New Roman"/>
                <a:cs typeface="Times New Roman"/>
              </a:rPr>
              <a:t>theories.”</a:t>
            </a:r>
            <a:r>
              <a:rPr lang="en-US" sz="2000" dirty="0" smtClean="0"/>
              <a:t> -- Howard</a:t>
            </a:r>
            <a:endParaRPr lang="en-US" sz="2000" dirty="0"/>
          </a:p>
        </p:txBody>
      </p:sp>
      <p:sp>
        <p:nvSpPr>
          <p:cNvPr id="5" name="Rectangle 4"/>
          <p:cNvSpPr/>
          <p:nvPr/>
        </p:nvSpPr>
        <p:spPr>
          <a:xfrm>
            <a:off x="611560" y="5733256"/>
            <a:ext cx="7704856" cy="707886"/>
          </a:xfrm>
          <a:prstGeom prst="rect">
            <a:avLst/>
          </a:prstGeom>
        </p:spPr>
        <p:txBody>
          <a:bodyPr wrap="square">
            <a:spAutoFit/>
          </a:bodyPr>
          <a:lstStyle/>
          <a:p>
            <a:r>
              <a:rPr lang="en-US" sz="2000" dirty="0" smtClean="0">
                <a:latin typeface="Times New Roman"/>
                <a:cs typeface="Times New Roman"/>
              </a:rPr>
              <a:t>“[</a:t>
            </a:r>
            <a:r>
              <a:rPr lang="en-US" sz="2000" dirty="0" err="1">
                <a:latin typeface="Times New Roman"/>
                <a:cs typeface="Times New Roman"/>
              </a:rPr>
              <a:t>i</a:t>
            </a:r>
            <a:r>
              <a:rPr lang="en-US" sz="2000" dirty="0">
                <a:latin typeface="Times New Roman"/>
                <a:cs typeface="Times New Roman"/>
              </a:rPr>
              <a:t>]f two systems are not separable, then there can be no interaction between them, because they are not really </a:t>
            </a:r>
            <a:r>
              <a:rPr lang="en-US" sz="2000" i="1" dirty="0" smtClean="0">
                <a:latin typeface="Times New Roman"/>
                <a:cs typeface="Times New Roman"/>
              </a:rPr>
              <a:t>two</a:t>
            </a:r>
            <a:r>
              <a:rPr lang="en-US" sz="2000" dirty="0" smtClean="0">
                <a:latin typeface="Times New Roman"/>
                <a:cs typeface="Times New Roman"/>
              </a:rPr>
              <a:t> </a:t>
            </a:r>
            <a:r>
              <a:rPr lang="en-US" sz="2000" dirty="0">
                <a:latin typeface="Times New Roman"/>
                <a:cs typeface="Times New Roman"/>
              </a:rPr>
              <a:t>systems at </a:t>
            </a:r>
            <a:r>
              <a:rPr lang="en-US" sz="2000" dirty="0" smtClean="0">
                <a:latin typeface="Times New Roman"/>
                <a:cs typeface="Times New Roman"/>
              </a:rPr>
              <a:t>all.” -- </a:t>
            </a:r>
            <a:r>
              <a:rPr lang="en-US" sz="2000" dirty="0" smtClean="0"/>
              <a:t>Howard</a:t>
            </a:r>
            <a:endParaRPr lang="en-US" sz="2000" dirty="0"/>
          </a:p>
        </p:txBody>
      </p:sp>
      <p:sp>
        <p:nvSpPr>
          <p:cNvPr id="6" name="Rectangle 5"/>
          <p:cNvSpPr/>
          <p:nvPr/>
        </p:nvSpPr>
        <p:spPr>
          <a:xfrm>
            <a:off x="611560" y="5085184"/>
            <a:ext cx="7704856" cy="707886"/>
          </a:xfrm>
          <a:prstGeom prst="rect">
            <a:avLst/>
          </a:prstGeom>
        </p:spPr>
        <p:txBody>
          <a:bodyPr wrap="square">
            <a:spAutoFit/>
          </a:bodyPr>
          <a:lstStyle/>
          <a:p>
            <a:r>
              <a:rPr lang="en-US" sz="2000" dirty="0" smtClean="0">
                <a:latin typeface="Times New Roman"/>
                <a:cs typeface="Times New Roman"/>
              </a:rPr>
              <a:t>“[each system in a Bell experiment] </a:t>
            </a:r>
            <a:r>
              <a:rPr lang="en-US" sz="2000" dirty="0">
                <a:latin typeface="Times New Roman"/>
                <a:cs typeface="Times New Roman"/>
              </a:rPr>
              <a:t>does not possess independent properties of its </a:t>
            </a:r>
            <a:r>
              <a:rPr lang="en-US" sz="2000" dirty="0" smtClean="0">
                <a:latin typeface="Times New Roman"/>
                <a:cs typeface="Times New Roman"/>
              </a:rPr>
              <a:t>own…” -- </a:t>
            </a:r>
            <a:r>
              <a:rPr lang="en-US" sz="2000" dirty="0" smtClean="0">
                <a:cs typeface="Times New Roman"/>
              </a:rPr>
              <a:t>Redhead</a:t>
            </a:r>
            <a:endParaRPr lang="en-US" sz="2000" dirty="0"/>
          </a:p>
        </p:txBody>
      </p:sp>
      <p:sp>
        <p:nvSpPr>
          <p:cNvPr id="7" name="Rectangle 6"/>
          <p:cNvSpPr/>
          <p:nvPr/>
        </p:nvSpPr>
        <p:spPr>
          <a:xfrm>
            <a:off x="611560" y="4077072"/>
            <a:ext cx="7704856" cy="1015663"/>
          </a:xfrm>
          <a:prstGeom prst="rect">
            <a:avLst/>
          </a:prstGeom>
        </p:spPr>
        <p:txBody>
          <a:bodyPr wrap="square">
            <a:spAutoFit/>
          </a:bodyPr>
          <a:lstStyle/>
          <a:p>
            <a:r>
              <a:rPr lang="en-US" sz="2000" dirty="0" smtClean="0">
                <a:latin typeface="Times New Roman"/>
                <a:cs typeface="Times New Roman"/>
              </a:rPr>
              <a:t>“Our </a:t>
            </a:r>
            <a:r>
              <a:rPr lang="en-US" sz="2000" dirty="0">
                <a:latin typeface="Times New Roman"/>
                <a:cs typeface="Times New Roman"/>
              </a:rPr>
              <a:t>unhesitating acceptance of relativistic causal theories... involves an assumption so basic to the thinking of most of us that we are not even aware that we are making </a:t>
            </a:r>
            <a:r>
              <a:rPr lang="en-US" sz="2000" dirty="0" smtClean="0">
                <a:latin typeface="Times New Roman"/>
                <a:cs typeface="Times New Roman"/>
              </a:rPr>
              <a:t>it…” -- </a:t>
            </a:r>
            <a:r>
              <a:rPr lang="en-US" sz="2000" dirty="0" smtClean="0"/>
              <a:t>Teller</a:t>
            </a:r>
            <a:endParaRPr lang="en-US" sz="2000" dirty="0"/>
          </a:p>
        </p:txBody>
      </p:sp>
      <p:sp>
        <p:nvSpPr>
          <p:cNvPr id="3" name="Rectangle 2"/>
          <p:cNvSpPr/>
          <p:nvPr/>
        </p:nvSpPr>
        <p:spPr>
          <a:xfrm>
            <a:off x="611560" y="1268761"/>
            <a:ext cx="7488832" cy="1938992"/>
          </a:xfrm>
          <a:prstGeom prst="rect">
            <a:avLst/>
          </a:prstGeom>
        </p:spPr>
        <p:txBody>
          <a:bodyPr wrap="square">
            <a:spAutoFit/>
          </a:bodyPr>
          <a:lstStyle/>
          <a:p>
            <a:r>
              <a:rPr lang="en-US" sz="2000" dirty="0" smtClean="0">
                <a:solidFill>
                  <a:srgbClr val="000090"/>
                </a:solidFill>
                <a:latin typeface="Times New Roman"/>
                <a:cs typeface="Times New Roman"/>
              </a:rPr>
              <a:t>“[</a:t>
            </a:r>
            <a:r>
              <a:rPr lang="en-US" sz="2000" b="1" dirty="0" err="1" smtClean="0">
                <a:solidFill>
                  <a:srgbClr val="000090"/>
                </a:solidFill>
                <a:latin typeface="Times New Roman"/>
                <a:cs typeface="Times New Roman"/>
              </a:rPr>
              <a:t>Separability</a:t>
            </a:r>
            <a:r>
              <a:rPr lang="en-US" sz="2000" dirty="0" smtClean="0">
                <a:solidFill>
                  <a:srgbClr val="000090"/>
                </a:solidFill>
                <a:latin typeface="Times New Roman"/>
                <a:cs typeface="Times New Roman"/>
              </a:rPr>
              <a:t>] is </a:t>
            </a:r>
            <a:r>
              <a:rPr lang="en-US" sz="2000" dirty="0">
                <a:solidFill>
                  <a:srgbClr val="000090"/>
                </a:solidFill>
                <a:latin typeface="Times New Roman"/>
                <a:cs typeface="Times New Roman"/>
              </a:rPr>
              <a:t>a fundamental ontological </a:t>
            </a:r>
            <a:r>
              <a:rPr lang="en-US" sz="2000" dirty="0" smtClean="0">
                <a:solidFill>
                  <a:srgbClr val="000090"/>
                </a:solidFill>
                <a:latin typeface="Times New Roman"/>
                <a:cs typeface="Times New Roman"/>
              </a:rPr>
              <a:t>principle which… asserts </a:t>
            </a:r>
            <a:r>
              <a:rPr lang="en-US" sz="2000" dirty="0">
                <a:solidFill>
                  <a:srgbClr val="000090"/>
                </a:solidFill>
                <a:latin typeface="Times New Roman"/>
                <a:cs typeface="Times New Roman"/>
              </a:rPr>
              <a:t>that the contents of any two regions of </a:t>
            </a:r>
            <a:r>
              <a:rPr lang="en-US" sz="2000" dirty="0" err="1">
                <a:solidFill>
                  <a:srgbClr val="000090"/>
                </a:solidFill>
                <a:latin typeface="Times New Roman"/>
                <a:cs typeface="Times New Roman"/>
              </a:rPr>
              <a:t>spacetime</a:t>
            </a:r>
            <a:r>
              <a:rPr lang="en-US" sz="2000" dirty="0">
                <a:solidFill>
                  <a:srgbClr val="000090"/>
                </a:solidFill>
                <a:latin typeface="Times New Roman"/>
                <a:cs typeface="Times New Roman"/>
              </a:rPr>
              <a:t> separated by a </a:t>
            </a:r>
            <a:r>
              <a:rPr lang="en-US" sz="2000" dirty="0" err="1">
                <a:solidFill>
                  <a:srgbClr val="000090"/>
                </a:solidFill>
                <a:latin typeface="Times New Roman"/>
                <a:cs typeface="Times New Roman"/>
              </a:rPr>
              <a:t>nonvanishing</a:t>
            </a:r>
            <a:r>
              <a:rPr lang="en-US" sz="2000" dirty="0">
                <a:solidFill>
                  <a:srgbClr val="000090"/>
                </a:solidFill>
                <a:latin typeface="Times New Roman"/>
                <a:cs typeface="Times New Roman"/>
              </a:rPr>
              <a:t> spatiotemporal interval constitute separable physical systems, in the sense that (1) each possesses its own, distinct physical state, and (2) the joint state of the two systems is wholly determined by these separate states</a:t>
            </a:r>
            <a:r>
              <a:rPr lang="en-US" sz="2000" dirty="0" smtClean="0">
                <a:solidFill>
                  <a:srgbClr val="000090"/>
                </a:solidFill>
                <a:latin typeface="Times New Roman"/>
                <a:cs typeface="Times New Roman"/>
              </a:rPr>
              <a:t>.” -- </a:t>
            </a:r>
            <a:r>
              <a:rPr lang="en-US" sz="2000" dirty="0" smtClean="0">
                <a:solidFill>
                  <a:srgbClr val="000090"/>
                </a:solidFill>
                <a:cs typeface="Times New Roman"/>
              </a:rPr>
              <a:t>Howard</a:t>
            </a:r>
            <a:endParaRPr lang="en-US" sz="2000" dirty="0">
              <a:solidFill>
                <a:srgbClr val="000090"/>
              </a:solidFill>
              <a:latin typeface="Times New Roman"/>
              <a:cs typeface="Times New Roman"/>
            </a:endParaRPr>
          </a:p>
        </p:txBody>
      </p:sp>
    </p:spTree>
    <p:extLst>
      <p:ext uri="{BB962C8B-B14F-4D97-AF65-F5344CB8AC3E}">
        <p14:creationId xmlns:p14="http://schemas.microsoft.com/office/powerpoint/2010/main" val="2696152311"/>
      </p:ext>
    </p:extLst>
  </p:cSld>
  <p:clrMapOvr>
    <a:masterClrMapping/>
  </p:clrMapOvr>
  <mc:AlternateContent xmlns:mc="http://schemas.openxmlformats.org/markup-compatibility/2006" xmlns:p14="http://schemas.microsoft.com/office/powerpoint/2010/main">
    <mc:Choice Requires="p14">
      <p:transition spd="slow" p14:dur="2000" advTm="67739"/>
    </mc:Choice>
    <mc:Fallback xmlns="">
      <p:transition xmlns:p14="http://schemas.microsoft.com/office/powerpoint/2010/main" spd="slow" advTm="67739"/>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t>
            </a:r>
            <a:r>
              <a:rPr lang="en-US" dirty="0" err="1" smtClean="0"/>
              <a:t>Separability</a:t>
            </a:r>
            <a:endParaRPr lang="en-US" dirty="0"/>
          </a:p>
        </p:txBody>
      </p:sp>
      <p:sp>
        <p:nvSpPr>
          <p:cNvPr id="4" name="TextBox 3"/>
          <p:cNvSpPr txBox="1"/>
          <p:nvPr/>
        </p:nvSpPr>
        <p:spPr>
          <a:xfrm>
            <a:off x="512074" y="1556792"/>
            <a:ext cx="7992888" cy="1200329"/>
          </a:xfrm>
          <a:prstGeom prst="rect">
            <a:avLst/>
          </a:prstGeom>
          <a:noFill/>
        </p:spPr>
        <p:txBody>
          <a:bodyPr wrap="square" rtlCol="0">
            <a:spAutoFit/>
          </a:bodyPr>
          <a:lstStyle/>
          <a:p>
            <a:r>
              <a:rPr lang="en-US" sz="2400" dirty="0" smtClean="0"/>
              <a:t>A </a:t>
            </a:r>
            <a:r>
              <a:rPr lang="en-US" sz="2400" b="1" dirty="0" smtClean="0"/>
              <a:t>full specification </a:t>
            </a:r>
            <a:r>
              <a:rPr lang="en-US" sz="2400" dirty="0" smtClean="0"/>
              <a:t>of a region </a:t>
            </a:r>
            <a:r>
              <a:rPr lang="en-US" sz="2400" dirty="0" smtClean="0">
                <a:latin typeface="Apple Chancery"/>
                <a:cs typeface="Apple Chancery"/>
              </a:rPr>
              <a:t>A</a:t>
            </a:r>
            <a:r>
              <a:rPr lang="en-US" sz="2400" dirty="0" smtClean="0"/>
              <a:t> is an event </a:t>
            </a:r>
            <a:r>
              <a:rPr lang="en-US" sz="2400" i="1" dirty="0" smtClean="0">
                <a:latin typeface="Times New Roman"/>
                <a:cs typeface="Times New Roman"/>
              </a:rPr>
              <a:t>F</a:t>
            </a:r>
            <a:r>
              <a:rPr lang="en-US" sz="2400" dirty="0" smtClean="0"/>
              <a:t> such that all other events associated to region A are either implied or precluded by </a:t>
            </a:r>
            <a:r>
              <a:rPr lang="en-US" sz="2400" i="1" dirty="0" smtClean="0">
                <a:latin typeface="Times New Roman"/>
                <a:cs typeface="Times New Roman"/>
              </a:rPr>
              <a:t>F.</a:t>
            </a:r>
            <a:endParaRPr lang="en-US" sz="2400" dirty="0"/>
          </a:p>
        </p:txBody>
      </p:sp>
      <p:sp>
        <p:nvSpPr>
          <p:cNvPr id="8" name="TextBox 7"/>
          <p:cNvSpPr txBox="1"/>
          <p:nvPr/>
        </p:nvSpPr>
        <p:spPr>
          <a:xfrm>
            <a:off x="532411" y="2852936"/>
            <a:ext cx="7992888" cy="523220"/>
          </a:xfrm>
          <a:prstGeom prst="rect">
            <a:avLst/>
          </a:prstGeom>
          <a:noFill/>
        </p:spPr>
        <p:txBody>
          <a:bodyPr wrap="square" rtlCol="0">
            <a:spAutoFit/>
          </a:bodyPr>
          <a:lstStyle/>
          <a:p>
            <a:r>
              <a:rPr lang="en-US" sz="2800" dirty="0" smtClean="0"/>
              <a:t>Now we can define </a:t>
            </a:r>
            <a:r>
              <a:rPr lang="en-US" sz="2800" b="1" dirty="0" err="1" smtClean="0"/>
              <a:t>separability</a:t>
            </a:r>
            <a:r>
              <a:rPr lang="en-US" sz="2800" dirty="0" smtClean="0"/>
              <a:t>:</a:t>
            </a:r>
            <a:endParaRPr lang="en-US" sz="2800" dirty="0"/>
          </a:p>
        </p:txBody>
      </p:sp>
      <p:grpSp>
        <p:nvGrpSpPr>
          <p:cNvPr id="13" name="Group 12"/>
          <p:cNvGrpSpPr/>
          <p:nvPr/>
        </p:nvGrpSpPr>
        <p:grpSpPr>
          <a:xfrm>
            <a:off x="5724128" y="3501008"/>
            <a:ext cx="3004544" cy="806345"/>
            <a:chOff x="755576" y="5229200"/>
            <a:chExt cx="5236792" cy="1166385"/>
          </a:xfrm>
        </p:grpSpPr>
        <p:sp>
          <p:nvSpPr>
            <p:cNvPr id="9" name="Freeform 8"/>
            <p:cNvSpPr/>
            <p:nvPr/>
          </p:nvSpPr>
          <p:spPr>
            <a:xfrm>
              <a:off x="755576" y="5373216"/>
              <a:ext cx="2220302" cy="846917"/>
            </a:xfrm>
            <a:custGeom>
              <a:avLst/>
              <a:gdLst>
                <a:gd name="connsiteX0" fmla="*/ 629658 w 2220302"/>
                <a:gd name="connsiteY0" fmla="*/ 69382 h 846917"/>
                <a:gd name="connsiteX1" fmla="*/ 69345 w 2220302"/>
                <a:gd name="connsiteY1" fmla="*/ 343329 h 846917"/>
                <a:gd name="connsiteX2" fmla="*/ 106699 w 2220302"/>
                <a:gd name="connsiteY2" fmla="*/ 704440 h 846917"/>
                <a:gd name="connsiteX3" fmla="*/ 953394 w 2220302"/>
                <a:gd name="connsiteY3" fmla="*/ 828961 h 846917"/>
                <a:gd name="connsiteX4" fmla="*/ 2198535 w 2220302"/>
                <a:gd name="connsiteY4" fmla="*/ 343329 h 846917"/>
                <a:gd name="connsiteX5" fmla="*/ 1663125 w 2220302"/>
                <a:gd name="connsiteY5" fmla="*/ 19574 h 846917"/>
                <a:gd name="connsiteX6" fmla="*/ 629658 w 2220302"/>
                <a:gd name="connsiteY6" fmla="*/ 69382 h 84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02" h="846917">
                  <a:moveTo>
                    <a:pt x="629658" y="69382"/>
                  </a:moveTo>
                  <a:cubicBezTo>
                    <a:pt x="364028" y="123341"/>
                    <a:pt x="156505" y="237486"/>
                    <a:pt x="69345" y="343329"/>
                  </a:cubicBezTo>
                  <a:cubicBezTo>
                    <a:pt x="-17815" y="449172"/>
                    <a:pt x="-40642" y="623501"/>
                    <a:pt x="106699" y="704440"/>
                  </a:cubicBezTo>
                  <a:cubicBezTo>
                    <a:pt x="254040" y="785379"/>
                    <a:pt x="604755" y="889146"/>
                    <a:pt x="953394" y="828961"/>
                  </a:cubicBezTo>
                  <a:cubicBezTo>
                    <a:pt x="1302033" y="768776"/>
                    <a:pt x="2080246" y="478227"/>
                    <a:pt x="2198535" y="343329"/>
                  </a:cubicBezTo>
                  <a:cubicBezTo>
                    <a:pt x="2316824" y="208431"/>
                    <a:pt x="1926680" y="65232"/>
                    <a:pt x="1663125" y="19574"/>
                  </a:cubicBezTo>
                  <a:cubicBezTo>
                    <a:pt x="1399570" y="-26084"/>
                    <a:pt x="895288" y="15423"/>
                    <a:pt x="629658" y="69382"/>
                  </a:cubicBezTo>
                  <a:close/>
                </a:path>
              </a:pathLst>
            </a:cu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563888" y="5229200"/>
              <a:ext cx="2428480" cy="1166385"/>
            </a:xfrm>
            <a:custGeom>
              <a:avLst/>
              <a:gdLst>
                <a:gd name="connsiteX0" fmla="*/ 1420976 w 2428480"/>
                <a:gd name="connsiteY0" fmla="*/ 58877 h 1166385"/>
                <a:gd name="connsiteX1" fmla="*/ 2217866 w 2428480"/>
                <a:gd name="connsiteY1" fmla="*/ 33973 h 1166385"/>
                <a:gd name="connsiteX2" fmla="*/ 1981290 w 2428480"/>
                <a:gd name="connsiteY2" fmla="*/ 419988 h 1166385"/>
                <a:gd name="connsiteX3" fmla="*/ 2392186 w 2428480"/>
                <a:gd name="connsiteY3" fmla="*/ 880716 h 1166385"/>
                <a:gd name="connsiteX4" fmla="*/ 885566 w 2428480"/>
                <a:gd name="connsiteY4" fmla="*/ 1154663 h 1166385"/>
                <a:gd name="connsiteX5" fmla="*/ 1516 w 2428480"/>
                <a:gd name="connsiteY5" fmla="*/ 494701 h 1166385"/>
                <a:gd name="connsiteX6" fmla="*/ 1084788 w 2428480"/>
                <a:gd name="connsiteY6" fmla="*/ 382632 h 1166385"/>
                <a:gd name="connsiteX7" fmla="*/ 1420976 w 2428480"/>
                <a:gd name="connsiteY7" fmla="*/ 58877 h 1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480" h="1166385">
                  <a:moveTo>
                    <a:pt x="1420976" y="58877"/>
                  </a:moveTo>
                  <a:cubicBezTo>
                    <a:pt x="1609822" y="767"/>
                    <a:pt x="2124480" y="-26212"/>
                    <a:pt x="2217866" y="33973"/>
                  </a:cubicBezTo>
                  <a:cubicBezTo>
                    <a:pt x="2311252" y="94158"/>
                    <a:pt x="1952237" y="278864"/>
                    <a:pt x="1981290" y="419988"/>
                  </a:cubicBezTo>
                  <a:cubicBezTo>
                    <a:pt x="2010343" y="561112"/>
                    <a:pt x="2574807" y="758270"/>
                    <a:pt x="2392186" y="880716"/>
                  </a:cubicBezTo>
                  <a:cubicBezTo>
                    <a:pt x="2209565" y="1003162"/>
                    <a:pt x="1284011" y="1218999"/>
                    <a:pt x="885566" y="1154663"/>
                  </a:cubicBezTo>
                  <a:cubicBezTo>
                    <a:pt x="487121" y="1090327"/>
                    <a:pt x="-31688" y="623373"/>
                    <a:pt x="1516" y="494701"/>
                  </a:cubicBezTo>
                  <a:cubicBezTo>
                    <a:pt x="34720" y="366029"/>
                    <a:pt x="846136" y="455269"/>
                    <a:pt x="1084788" y="382632"/>
                  </a:cubicBezTo>
                  <a:cubicBezTo>
                    <a:pt x="1323440" y="309995"/>
                    <a:pt x="1232130" y="116987"/>
                    <a:pt x="1420976" y="58877"/>
                  </a:cubicBezTo>
                  <a:close/>
                </a:path>
              </a:pathLst>
            </a:cu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5589240"/>
              <a:ext cx="398156" cy="403465"/>
            </a:xfrm>
            <a:prstGeom prst="rect">
              <a:avLst/>
            </a:prstGeom>
          </p:spPr>
        </p:pic>
        <p:pic>
          <p:nvPicPr>
            <p:cNvPr id="12" name="Picture 11" descr="latex-image-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045" y="5733256"/>
              <a:ext cx="358512" cy="416337"/>
            </a:xfrm>
            <a:prstGeom prst="rect">
              <a:avLst/>
            </a:prstGeom>
          </p:spPr>
        </p:pic>
      </p:grpSp>
      <p:pic>
        <p:nvPicPr>
          <p:cNvPr id="21" name="Picture 20" descr="latex-image-1.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869160"/>
            <a:ext cx="7055768" cy="692947"/>
          </a:xfrm>
          <a:prstGeom prst="rect">
            <a:avLst/>
          </a:prstGeom>
        </p:spPr>
      </p:pic>
    </p:spTree>
    <p:extLst>
      <p:ext uri="{BB962C8B-B14F-4D97-AF65-F5344CB8AC3E}">
        <p14:creationId xmlns:p14="http://schemas.microsoft.com/office/powerpoint/2010/main" val="2793738574"/>
      </p:ext>
    </p:extLst>
  </p:cSld>
  <p:clrMapOvr>
    <a:masterClrMapping/>
  </p:clrMapOvr>
  <mc:AlternateContent xmlns:mc="http://schemas.openxmlformats.org/markup-compatibility/2006" xmlns:p14="http://schemas.microsoft.com/office/powerpoint/2010/main">
    <mc:Choice Requires="p14">
      <p:transition spd="slow" p14:dur="2000" advTm="53477"/>
    </mc:Choice>
    <mc:Fallback xmlns="">
      <p:transition xmlns:p14="http://schemas.microsoft.com/office/powerpoint/2010/main" spd="slow" advTm="5347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stCxn id="17" idx="0"/>
          </p:cNvCxnSpPr>
          <p:nvPr/>
        </p:nvCxnSpPr>
        <p:spPr>
          <a:xfrm flipH="1">
            <a:off x="2145491" y="3947850"/>
            <a:ext cx="3155867" cy="3167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10312" y="3917971"/>
            <a:ext cx="3361247" cy="3317223"/>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Bell locality is fine without </a:t>
            </a:r>
            <a:r>
              <a:rPr lang="en-US" dirty="0" err="1" smtClean="0"/>
              <a:t>separability</a:t>
            </a:r>
            <a:endParaRPr lang="en-US" dirty="0"/>
          </a:p>
        </p:txBody>
      </p:sp>
      <p:cxnSp>
        <p:nvCxnSpPr>
          <p:cNvPr id="8" name="Straight Connector 7"/>
          <p:cNvCxnSpPr>
            <a:stCxn id="17" idx="3"/>
          </p:cNvCxnSpPr>
          <p:nvPr/>
        </p:nvCxnSpPr>
        <p:spPr>
          <a:xfrm>
            <a:off x="7649099" y="3793918"/>
            <a:ext cx="1529814" cy="15940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6" idx="6"/>
          </p:cNvCxnSpPr>
          <p:nvPr/>
        </p:nvCxnSpPr>
        <p:spPr>
          <a:xfrm flipH="1">
            <a:off x="-9812" y="4136042"/>
            <a:ext cx="1193113" cy="1251965"/>
          </a:xfrm>
          <a:prstGeom prst="line">
            <a:avLst/>
          </a:prstGeom>
        </p:spPr>
        <p:style>
          <a:lnRef idx="2">
            <a:schemeClr val="accent1"/>
          </a:lnRef>
          <a:fillRef idx="0">
            <a:schemeClr val="accent1"/>
          </a:fillRef>
          <a:effectRef idx="1">
            <a:schemeClr val="accent1"/>
          </a:effectRef>
          <a:fontRef idx="minor">
            <a:schemeClr val="tx1"/>
          </a:fontRef>
        </p:style>
      </p:cxnSp>
      <p:sp>
        <p:nvSpPr>
          <p:cNvPr id="14" name="Isosceles Triangle 13"/>
          <p:cNvSpPr/>
          <p:nvPr/>
        </p:nvSpPr>
        <p:spPr>
          <a:xfrm>
            <a:off x="2145491" y="4956938"/>
            <a:ext cx="4297776" cy="215799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p>
        </p:txBody>
      </p:sp>
      <p:sp>
        <p:nvSpPr>
          <p:cNvPr id="16" name="Freeform 15"/>
          <p:cNvSpPr/>
          <p:nvPr/>
        </p:nvSpPr>
        <p:spPr>
          <a:xfrm>
            <a:off x="1163714" y="3501008"/>
            <a:ext cx="2175086" cy="1245203"/>
          </a:xfrm>
          <a:custGeom>
            <a:avLst/>
            <a:gdLst>
              <a:gd name="connsiteX0" fmla="*/ 1033092 w 2175086"/>
              <a:gd name="connsiteY0" fmla="*/ 6477 h 1245203"/>
              <a:gd name="connsiteX1" fmla="*/ 1469284 w 2175086"/>
              <a:gd name="connsiteY1" fmla="*/ 314342 h 1245203"/>
              <a:gd name="connsiteX2" fmla="*/ 2046598 w 2175086"/>
              <a:gd name="connsiteY2" fmla="*/ 416963 h 1245203"/>
              <a:gd name="connsiteX3" fmla="*/ 2097914 w 2175086"/>
              <a:gd name="connsiteY3" fmla="*/ 968553 h 1245203"/>
              <a:gd name="connsiteX4" fmla="*/ 1148555 w 2175086"/>
              <a:gd name="connsiteY4" fmla="*/ 968553 h 1245203"/>
              <a:gd name="connsiteX5" fmla="*/ 430121 w 2175086"/>
              <a:gd name="connsiteY5" fmla="*/ 1237935 h 1245203"/>
              <a:gd name="connsiteX6" fmla="*/ 19587 w 2175086"/>
              <a:gd name="connsiteY6" fmla="*/ 635034 h 1245203"/>
              <a:gd name="connsiteX7" fmla="*/ 1033092 w 2175086"/>
              <a:gd name="connsiteY7" fmla="*/ 6477 h 12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86" h="1245203">
                <a:moveTo>
                  <a:pt x="1033092" y="6477"/>
                </a:moveTo>
                <a:cubicBezTo>
                  <a:pt x="1274708" y="-46972"/>
                  <a:pt x="1300366" y="245928"/>
                  <a:pt x="1469284" y="314342"/>
                </a:cubicBezTo>
                <a:cubicBezTo>
                  <a:pt x="1638202" y="382756"/>
                  <a:pt x="1941826" y="307928"/>
                  <a:pt x="2046598" y="416963"/>
                </a:cubicBezTo>
                <a:cubicBezTo>
                  <a:pt x="2151370" y="525998"/>
                  <a:pt x="2247588" y="876621"/>
                  <a:pt x="2097914" y="968553"/>
                </a:cubicBezTo>
                <a:cubicBezTo>
                  <a:pt x="1948240" y="1060485"/>
                  <a:pt x="1426520" y="923656"/>
                  <a:pt x="1148555" y="968553"/>
                </a:cubicBezTo>
                <a:cubicBezTo>
                  <a:pt x="870590" y="1013450"/>
                  <a:pt x="618282" y="1293522"/>
                  <a:pt x="430121" y="1237935"/>
                </a:cubicBezTo>
                <a:cubicBezTo>
                  <a:pt x="241960" y="1182349"/>
                  <a:pt x="-83046" y="838139"/>
                  <a:pt x="19587" y="635034"/>
                </a:cubicBezTo>
                <a:cubicBezTo>
                  <a:pt x="122220" y="431929"/>
                  <a:pt x="791476" y="59926"/>
                  <a:pt x="1033092" y="64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a:t>
            </a:r>
            <a:endParaRPr lang="en-US" sz="4800" dirty="0"/>
          </a:p>
        </p:txBody>
      </p:sp>
      <p:sp>
        <p:nvSpPr>
          <p:cNvPr id="17" name="Freeform 16"/>
          <p:cNvSpPr/>
          <p:nvPr/>
        </p:nvSpPr>
        <p:spPr>
          <a:xfrm>
            <a:off x="5096203" y="3332112"/>
            <a:ext cx="2743370" cy="1414099"/>
          </a:xfrm>
          <a:custGeom>
            <a:avLst/>
            <a:gdLst>
              <a:gd name="connsiteX0" fmla="*/ 205155 w 2743370"/>
              <a:gd name="connsiteY0" fmla="*/ 615738 h 1414099"/>
              <a:gd name="connsiteX1" fmla="*/ 833785 w 2743370"/>
              <a:gd name="connsiteY1" fmla="*/ 448978 h 1414099"/>
              <a:gd name="connsiteX2" fmla="*/ 1436757 w 2743370"/>
              <a:gd name="connsiteY2" fmla="*/ 9 h 1414099"/>
              <a:gd name="connsiteX3" fmla="*/ 2552896 w 2743370"/>
              <a:gd name="connsiteY3" fmla="*/ 461806 h 1414099"/>
              <a:gd name="connsiteX4" fmla="*/ 2501579 w 2743370"/>
              <a:gd name="connsiteY4" fmla="*/ 1346916 h 1414099"/>
              <a:gd name="connsiteX5" fmla="*/ 192326 w 2743370"/>
              <a:gd name="connsiteY5" fmla="*/ 1269950 h 1414099"/>
              <a:gd name="connsiteX6" fmla="*/ 205155 w 2743370"/>
              <a:gd name="connsiteY6" fmla="*/ 615738 h 141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70" h="1414099">
                <a:moveTo>
                  <a:pt x="205155" y="615738"/>
                </a:moveTo>
                <a:cubicBezTo>
                  <a:pt x="312065" y="478909"/>
                  <a:pt x="628518" y="551599"/>
                  <a:pt x="833785" y="448978"/>
                </a:cubicBezTo>
                <a:cubicBezTo>
                  <a:pt x="1039052" y="346356"/>
                  <a:pt x="1150239" y="-2129"/>
                  <a:pt x="1436757" y="9"/>
                </a:cubicBezTo>
                <a:cubicBezTo>
                  <a:pt x="1723276" y="2147"/>
                  <a:pt x="2375426" y="237322"/>
                  <a:pt x="2552896" y="461806"/>
                </a:cubicBezTo>
                <a:cubicBezTo>
                  <a:pt x="2730366" y="686290"/>
                  <a:pt x="2895007" y="1212225"/>
                  <a:pt x="2501579" y="1346916"/>
                </a:cubicBezTo>
                <a:cubicBezTo>
                  <a:pt x="2108151" y="1481607"/>
                  <a:pt x="575063" y="1391813"/>
                  <a:pt x="192326" y="1269950"/>
                </a:cubicBezTo>
                <a:cubicBezTo>
                  <a:pt x="-190411" y="1148087"/>
                  <a:pt x="98245" y="752567"/>
                  <a:pt x="205155" y="61573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B</a:t>
            </a:r>
          </a:p>
        </p:txBody>
      </p:sp>
      <p:pic>
        <p:nvPicPr>
          <p:cNvPr id="18" name="Picture 1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4902010" cy="380240"/>
          </a:xfrm>
          <a:prstGeom prst="rect">
            <a:avLst/>
          </a:prstGeom>
        </p:spPr>
      </p:pic>
      <p:sp>
        <p:nvSpPr>
          <p:cNvPr id="19" name="Content Placeholder 2"/>
          <p:cNvSpPr txBox="1">
            <a:spLocks/>
          </p:cNvSpPr>
          <p:nvPr/>
        </p:nvSpPr>
        <p:spPr>
          <a:xfrm>
            <a:off x="395536" y="1988840"/>
            <a:ext cx="8229600" cy="1093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f</a:t>
            </a:r>
            <a:r>
              <a:rPr lang="en-US" dirty="0" smtClean="0"/>
              <a:t>or all full specifications of the relevant past.  So there might be non-separable events.  So what?</a:t>
            </a:r>
          </a:p>
        </p:txBody>
      </p:sp>
      <p:sp>
        <p:nvSpPr>
          <p:cNvPr id="20" name="TextBox 19"/>
          <p:cNvSpPr txBox="1"/>
          <p:nvPr/>
        </p:nvSpPr>
        <p:spPr>
          <a:xfrm>
            <a:off x="4056092" y="5204477"/>
            <a:ext cx="512881" cy="830997"/>
          </a:xfrm>
          <a:prstGeom prst="rect">
            <a:avLst/>
          </a:prstGeom>
          <a:noFill/>
        </p:spPr>
        <p:txBody>
          <a:bodyPr wrap="none" rtlCol="0">
            <a:spAutoFit/>
          </a:bodyPr>
          <a:lstStyle/>
          <a:p>
            <a:r>
              <a:rPr lang="en-US" sz="4800" dirty="0" smtClean="0">
                <a:solidFill>
                  <a:srgbClr val="FFFFFF"/>
                </a:solidFill>
              </a:rPr>
              <a:t>C</a:t>
            </a:r>
            <a:endParaRPr lang="en-US" sz="4800" dirty="0">
              <a:solidFill>
                <a:srgbClr val="FFFFFF"/>
              </a:solidFill>
            </a:endParaRPr>
          </a:p>
        </p:txBody>
      </p:sp>
      <p:sp>
        <p:nvSpPr>
          <p:cNvPr id="3" name="Freeform 2"/>
          <p:cNvSpPr/>
          <p:nvPr/>
        </p:nvSpPr>
        <p:spPr>
          <a:xfrm>
            <a:off x="1448837" y="5179635"/>
            <a:ext cx="2636215" cy="1269595"/>
          </a:xfrm>
          <a:custGeom>
            <a:avLst/>
            <a:gdLst>
              <a:gd name="connsiteX0" fmla="*/ 356617 w 2636215"/>
              <a:gd name="connsiteY0" fmla="*/ 386459 h 1269595"/>
              <a:gd name="connsiteX1" fmla="*/ 1041444 w 2636215"/>
              <a:gd name="connsiteY1" fmla="*/ 443 h 1269595"/>
              <a:gd name="connsiteX2" fmla="*/ 1788528 w 2636215"/>
              <a:gd name="connsiteY2" fmla="*/ 311746 h 1269595"/>
              <a:gd name="connsiteX3" fmla="*/ 2585418 w 2636215"/>
              <a:gd name="connsiteY3" fmla="*/ 423815 h 1269595"/>
              <a:gd name="connsiteX4" fmla="*/ 2286584 w 2636215"/>
              <a:gd name="connsiteY4" fmla="*/ 1208298 h 1269595"/>
              <a:gd name="connsiteX5" fmla="*/ 120040 w 2636215"/>
              <a:gd name="connsiteY5" fmla="*/ 1121133 h 1269595"/>
              <a:gd name="connsiteX6" fmla="*/ 356617 w 2636215"/>
              <a:gd name="connsiteY6" fmla="*/ 386459 h 1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6215" h="1269595">
                <a:moveTo>
                  <a:pt x="356617" y="386459"/>
                </a:moveTo>
                <a:cubicBezTo>
                  <a:pt x="510184" y="199677"/>
                  <a:pt x="802792" y="12895"/>
                  <a:pt x="1041444" y="443"/>
                </a:cubicBezTo>
                <a:cubicBezTo>
                  <a:pt x="1280096" y="-12009"/>
                  <a:pt x="1531199" y="241184"/>
                  <a:pt x="1788528" y="311746"/>
                </a:cubicBezTo>
                <a:cubicBezTo>
                  <a:pt x="2045857" y="382308"/>
                  <a:pt x="2502409" y="274390"/>
                  <a:pt x="2585418" y="423815"/>
                </a:cubicBezTo>
                <a:cubicBezTo>
                  <a:pt x="2668427" y="573240"/>
                  <a:pt x="2697480" y="1092078"/>
                  <a:pt x="2286584" y="1208298"/>
                </a:cubicBezTo>
                <a:cubicBezTo>
                  <a:pt x="1875688" y="1324518"/>
                  <a:pt x="439626" y="1264332"/>
                  <a:pt x="120040" y="1121133"/>
                </a:cubicBezTo>
                <a:cubicBezTo>
                  <a:pt x="-199546" y="977934"/>
                  <a:pt x="203050" y="573241"/>
                  <a:pt x="356617" y="386459"/>
                </a:cubicBezTo>
                <a:close/>
              </a:path>
            </a:pathLst>
          </a:cu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195736" y="5589240"/>
            <a:ext cx="1656184" cy="461665"/>
          </a:xfrm>
          <a:prstGeom prst="rect">
            <a:avLst/>
          </a:prstGeom>
          <a:noFill/>
        </p:spPr>
        <p:txBody>
          <a:bodyPr wrap="square" rtlCol="0">
            <a:spAutoFit/>
          </a:bodyPr>
          <a:lstStyle/>
          <a:p>
            <a:r>
              <a:rPr lang="en-US" sz="2400" dirty="0"/>
              <a:t>n</a:t>
            </a:r>
            <a:r>
              <a:rPr lang="en-US" sz="2400" dirty="0" smtClean="0"/>
              <a:t>ot in past</a:t>
            </a:r>
            <a:endParaRPr lang="en-US" sz="2400" dirty="0"/>
          </a:p>
        </p:txBody>
      </p:sp>
      <p:sp>
        <p:nvSpPr>
          <p:cNvPr id="26" name="Oval 25"/>
          <p:cNvSpPr/>
          <p:nvPr/>
        </p:nvSpPr>
        <p:spPr>
          <a:xfrm>
            <a:off x="4283968" y="6021288"/>
            <a:ext cx="1152128" cy="720080"/>
          </a:xfrm>
          <a:prstGeom prst="ellipse">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a:t>
            </a:r>
            <a:r>
              <a:rPr lang="en-US" dirty="0" smtClean="0">
                <a:solidFill>
                  <a:srgbClr val="000000"/>
                </a:solidFill>
              </a:rPr>
              <a:t>n past</a:t>
            </a:r>
            <a:endParaRPr lang="en-US" dirty="0">
              <a:solidFill>
                <a:srgbClr val="000000"/>
              </a:solidFill>
            </a:endParaRPr>
          </a:p>
        </p:txBody>
      </p:sp>
    </p:spTree>
    <p:extLst>
      <p:ext uri="{BB962C8B-B14F-4D97-AF65-F5344CB8AC3E}">
        <p14:creationId xmlns:p14="http://schemas.microsoft.com/office/powerpoint/2010/main" val="2859825910"/>
      </p:ext>
    </p:extLst>
  </p:cSld>
  <p:clrMapOvr>
    <a:masterClrMapping/>
  </p:clrMapOvr>
  <mc:AlternateContent xmlns:mc="http://schemas.openxmlformats.org/markup-compatibility/2006" xmlns:p14="http://schemas.microsoft.com/office/powerpoint/2010/main">
    <mc:Choice Requires="p14">
      <p:transition spd="slow" p14:dur="2000" advTm="58495"/>
    </mc:Choice>
    <mc:Fallback xmlns="">
      <p:transition xmlns:p14="http://schemas.microsoft.com/office/powerpoint/2010/main" spd="slow" advTm="58495"/>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a:t>
            </a:r>
            <a:r>
              <a:rPr lang="en-US" dirty="0" err="1" smtClean="0"/>
              <a:t>separability</a:t>
            </a:r>
            <a:r>
              <a:rPr lang="en-US" dirty="0" smtClean="0"/>
              <a:t> as inspiration to weaken Bell’s assumptions?</a:t>
            </a:r>
            <a:endParaRPr lang="en-US" dirty="0"/>
          </a:p>
        </p:txBody>
      </p:sp>
      <p:sp>
        <p:nvSpPr>
          <p:cNvPr id="4" name="TextBox 3"/>
          <p:cNvSpPr txBox="1"/>
          <p:nvPr/>
        </p:nvSpPr>
        <p:spPr>
          <a:xfrm>
            <a:off x="251520" y="1700808"/>
            <a:ext cx="3890809" cy="400110"/>
          </a:xfrm>
          <a:prstGeom prst="rect">
            <a:avLst/>
          </a:prstGeom>
          <a:noFill/>
        </p:spPr>
        <p:txBody>
          <a:bodyPr wrap="none" rtlCol="0">
            <a:spAutoFit/>
          </a:bodyPr>
          <a:lstStyle/>
          <a:p>
            <a:r>
              <a:rPr lang="en-US" sz="2000" dirty="0" smtClean="0"/>
              <a:t>Causes partially outside </a:t>
            </a:r>
            <a:r>
              <a:rPr lang="en-US" sz="2000" dirty="0" err="1" smtClean="0"/>
              <a:t>lightcones</a:t>
            </a:r>
            <a:r>
              <a:rPr lang="en-US" sz="2000" dirty="0" smtClean="0"/>
              <a:t>?</a:t>
            </a:r>
            <a:endParaRPr lang="en-US" sz="2000" dirty="0"/>
          </a:p>
        </p:txBody>
      </p:sp>
      <p:cxnSp>
        <p:nvCxnSpPr>
          <p:cNvPr id="5" name="Straight Connector 4"/>
          <p:cNvCxnSpPr>
            <a:stCxn id="11" idx="0"/>
          </p:cNvCxnSpPr>
          <p:nvPr/>
        </p:nvCxnSpPr>
        <p:spPr>
          <a:xfrm flipH="1">
            <a:off x="6551767" y="1808992"/>
            <a:ext cx="1161815" cy="1277149"/>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943774" y="1796943"/>
            <a:ext cx="1237424" cy="1337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11" idx="3"/>
          </p:cNvCxnSpPr>
          <p:nvPr/>
        </p:nvCxnSpPr>
        <p:spPr>
          <a:xfrm>
            <a:off x="8577889" y="1746918"/>
            <a:ext cx="563192" cy="64282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0" idx="6"/>
          </p:cNvCxnSpPr>
          <p:nvPr/>
        </p:nvCxnSpPr>
        <p:spPr>
          <a:xfrm flipH="1">
            <a:off x="5758304" y="1884882"/>
            <a:ext cx="439238" cy="504864"/>
          </a:xfrm>
          <a:prstGeom prst="line">
            <a:avLst/>
          </a:prstGeom>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a:off x="6551767" y="2215914"/>
            <a:ext cx="1582202" cy="8702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p>
        </p:txBody>
      </p:sp>
      <p:sp>
        <p:nvSpPr>
          <p:cNvPr id="10" name="Freeform 9"/>
          <p:cNvSpPr/>
          <p:nvPr/>
        </p:nvSpPr>
        <p:spPr>
          <a:xfrm>
            <a:off x="6190331" y="1628800"/>
            <a:ext cx="800746" cy="502137"/>
          </a:xfrm>
          <a:custGeom>
            <a:avLst/>
            <a:gdLst>
              <a:gd name="connsiteX0" fmla="*/ 1033092 w 2175086"/>
              <a:gd name="connsiteY0" fmla="*/ 6477 h 1245203"/>
              <a:gd name="connsiteX1" fmla="*/ 1469284 w 2175086"/>
              <a:gd name="connsiteY1" fmla="*/ 314342 h 1245203"/>
              <a:gd name="connsiteX2" fmla="*/ 2046598 w 2175086"/>
              <a:gd name="connsiteY2" fmla="*/ 416963 h 1245203"/>
              <a:gd name="connsiteX3" fmla="*/ 2097914 w 2175086"/>
              <a:gd name="connsiteY3" fmla="*/ 968553 h 1245203"/>
              <a:gd name="connsiteX4" fmla="*/ 1148555 w 2175086"/>
              <a:gd name="connsiteY4" fmla="*/ 968553 h 1245203"/>
              <a:gd name="connsiteX5" fmla="*/ 430121 w 2175086"/>
              <a:gd name="connsiteY5" fmla="*/ 1237935 h 1245203"/>
              <a:gd name="connsiteX6" fmla="*/ 19587 w 2175086"/>
              <a:gd name="connsiteY6" fmla="*/ 635034 h 1245203"/>
              <a:gd name="connsiteX7" fmla="*/ 1033092 w 2175086"/>
              <a:gd name="connsiteY7" fmla="*/ 6477 h 12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86" h="1245203">
                <a:moveTo>
                  <a:pt x="1033092" y="6477"/>
                </a:moveTo>
                <a:cubicBezTo>
                  <a:pt x="1274708" y="-46972"/>
                  <a:pt x="1300366" y="245928"/>
                  <a:pt x="1469284" y="314342"/>
                </a:cubicBezTo>
                <a:cubicBezTo>
                  <a:pt x="1638202" y="382756"/>
                  <a:pt x="1941826" y="307928"/>
                  <a:pt x="2046598" y="416963"/>
                </a:cubicBezTo>
                <a:cubicBezTo>
                  <a:pt x="2151370" y="525998"/>
                  <a:pt x="2247588" y="876621"/>
                  <a:pt x="2097914" y="968553"/>
                </a:cubicBezTo>
                <a:cubicBezTo>
                  <a:pt x="1948240" y="1060485"/>
                  <a:pt x="1426520" y="923656"/>
                  <a:pt x="1148555" y="968553"/>
                </a:cubicBezTo>
                <a:cubicBezTo>
                  <a:pt x="870590" y="1013450"/>
                  <a:pt x="618282" y="1293522"/>
                  <a:pt x="430121" y="1237935"/>
                </a:cubicBezTo>
                <a:cubicBezTo>
                  <a:pt x="241960" y="1182349"/>
                  <a:pt x="-83046" y="838139"/>
                  <a:pt x="19587" y="635034"/>
                </a:cubicBezTo>
                <a:cubicBezTo>
                  <a:pt x="122220" y="431929"/>
                  <a:pt x="791476" y="59926"/>
                  <a:pt x="1033092" y="64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p>
        </p:txBody>
      </p:sp>
      <p:sp>
        <p:nvSpPr>
          <p:cNvPr id="11" name="Freeform 10"/>
          <p:cNvSpPr/>
          <p:nvPr/>
        </p:nvSpPr>
        <p:spPr>
          <a:xfrm>
            <a:off x="7638054" y="1560691"/>
            <a:ext cx="1009956" cy="570246"/>
          </a:xfrm>
          <a:custGeom>
            <a:avLst/>
            <a:gdLst>
              <a:gd name="connsiteX0" fmla="*/ 205155 w 2743370"/>
              <a:gd name="connsiteY0" fmla="*/ 615738 h 1414099"/>
              <a:gd name="connsiteX1" fmla="*/ 833785 w 2743370"/>
              <a:gd name="connsiteY1" fmla="*/ 448978 h 1414099"/>
              <a:gd name="connsiteX2" fmla="*/ 1436757 w 2743370"/>
              <a:gd name="connsiteY2" fmla="*/ 9 h 1414099"/>
              <a:gd name="connsiteX3" fmla="*/ 2552896 w 2743370"/>
              <a:gd name="connsiteY3" fmla="*/ 461806 h 1414099"/>
              <a:gd name="connsiteX4" fmla="*/ 2501579 w 2743370"/>
              <a:gd name="connsiteY4" fmla="*/ 1346916 h 1414099"/>
              <a:gd name="connsiteX5" fmla="*/ 192326 w 2743370"/>
              <a:gd name="connsiteY5" fmla="*/ 1269950 h 1414099"/>
              <a:gd name="connsiteX6" fmla="*/ 205155 w 2743370"/>
              <a:gd name="connsiteY6" fmla="*/ 615738 h 141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70" h="1414099">
                <a:moveTo>
                  <a:pt x="205155" y="615738"/>
                </a:moveTo>
                <a:cubicBezTo>
                  <a:pt x="312065" y="478909"/>
                  <a:pt x="628518" y="551599"/>
                  <a:pt x="833785" y="448978"/>
                </a:cubicBezTo>
                <a:cubicBezTo>
                  <a:pt x="1039052" y="346356"/>
                  <a:pt x="1150239" y="-2129"/>
                  <a:pt x="1436757" y="9"/>
                </a:cubicBezTo>
                <a:cubicBezTo>
                  <a:pt x="1723276" y="2147"/>
                  <a:pt x="2375426" y="237322"/>
                  <a:pt x="2552896" y="461806"/>
                </a:cubicBezTo>
                <a:cubicBezTo>
                  <a:pt x="2730366" y="686290"/>
                  <a:pt x="2895007" y="1212225"/>
                  <a:pt x="2501579" y="1346916"/>
                </a:cubicBezTo>
                <a:cubicBezTo>
                  <a:pt x="2108151" y="1481607"/>
                  <a:pt x="575063" y="1391813"/>
                  <a:pt x="192326" y="1269950"/>
                </a:cubicBezTo>
                <a:cubicBezTo>
                  <a:pt x="-190411" y="1148087"/>
                  <a:pt x="98245" y="752567"/>
                  <a:pt x="205155" y="61573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p>
        </p:txBody>
      </p:sp>
      <p:sp>
        <p:nvSpPr>
          <p:cNvPr id="13" name="Freeform 12"/>
          <p:cNvSpPr/>
          <p:nvPr/>
        </p:nvSpPr>
        <p:spPr>
          <a:xfrm>
            <a:off x="6295297" y="2305718"/>
            <a:ext cx="970508" cy="511973"/>
          </a:xfrm>
          <a:custGeom>
            <a:avLst/>
            <a:gdLst>
              <a:gd name="connsiteX0" fmla="*/ 356617 w 2636215"/>
              <a:gd name="connsiteY0" fmla="*/ 386459 h 1269595"/>
              <a:gd name="connsiteX1" fmla="*/ 1041444 w 2636215"/>
              <a:gd name="connsiteY1" fmla="*/ 443 h 1269595"/>
              <a:gd name="connsiteX2" fmla="*/ 1788528 w 2636215"/>
              <a:gd name="connsiteY2" fmla="*/ 311746 h 1269595"/>
              <a:gd name="connsiteX3" fmla="*/ 2585418 w 2636215"/>
              <a:gd name="connsiteY3" fmla="*/ 423815 h 1269595"/>
              <a:gd name="connsiteX4" fmla="*/ 2286584 w 2636215"/>
              <a:gd name="connsiteY4" fmla="*/ 1208298 h 1269595"/>
              <a:gd name="connsiteX5" fmla="*/ 120040 w 2636215"/>
              <a:gd name="connsiteY5" fmla="*/ 1121133 h 1269595"/>
              <a:gd name="connsiteX6" fmla="*/ 356617 w 2636215"/>
              <a:gd name="connsiteY6" fmla="*/ 386459 h 126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6215" h="1269595">
                <a:moveTo>
                  <a:pt x="356617" y="386459"/>
                </a:moveTo>
                <a:cubicBezTo>
                  <a:pt x="510184" y="199677"/>
                  <a:pt x="802792" y="12895"/>
                  <a:pt x="1041444" y="443"/>
                </a:cubicBezTo>
                <a:cubicBezTo>
                  <a:pt x="1280096" y="-12009"/>
                  <a:pt x="1531199" y="241184"/>
                  <a:pt x="1788528" y="311746"/>
                </a:cubicBezTo>
                <a:cubicBezTo>
                  <a:pt x="2045857" y="382308"/>
                  <a:pt x="2502409" y="274390"/>
                  <a:pt x="2585418" y="423815"/>
                </a:cubicBezTo>
                <a:cubicBezTo>
                  <a:pt x="2668427" y="573240"/>
                  <a:pt x="2697480" y="1092078"/>
                  <a:pt x="2286584" y="1208298"/>
                </a:cubicBezTo>
                <a:cubicBezTo>
                  <a:pt x="1875688" y="1324518"/>
                  <a:pt x="439626" y="1264332"/>
                  <a:pt x="120040" y="1121133"/>
                </a:cubicBezTo>
                <a:cubicBezTo>
                  <a:pt x="-199546" y="977934"/>
                  <a:pt x="203050" y="573241"/>
                  <a:pt x="356617" y="386459"/>
                </a:cubicBezTo>
                <a:close/>
              </a:path>
            </a:pathLst>
          </a:cu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21183896">
            <a:off x="2554113" y="1989522"/>
            <a:ext cx="3018100" cy="378767"/>
          </a:xfrm>
          <a:prstGeom prst="rect">
            <a:avLst/>
          </a:prstGeom>
          <a:noFill/>
        </p:spPr>
        <p:txBody>
          <a:bodyPr wrap="square" rtlCol="0">
            <a:spAutoFit/>
          </a:bodyPr>
          <a:lstStyle/>
          <a:p>
            <a:r>
              <a:rPr lang="en-US" dirty="0" smtClean="0">
                <a:solidFill>
                  <a:srgbClr val="FF0000"/>
                </a:solidFill>
                <a:latin typeface="Braggadocio"/>
                <a:cs typeface="Braggadocio"/>
              </a:rPr>
              <a:t>DOES NOT HELP</a:t>
            </a:r>
            <a:endParaRPr lang="en-US" dirty="0">
              <a:solidFill>
                <a:srgbClr val="FF0000"/>
              </a:solidFill>
              <a:latin typeface="Braggadocio"/>
              <a:cs typeface="Braggadocio"/>
            </a:endParaRPr>
          </a:p>
        </p:txBody>
      </p:sp>
      <p:sp>
        <p:nvSpPr>
          <p:cNvPr id="18" name="TextBox 17"/>
          <p:cNvSpPr txBox="1"/>
          <p:nvPr/>
        </p:nvSpPr>
        <p:spPr>
          <a:xfrm>
            <a:off x="179512" y="2924944"/>
            <a:ext cx="5097494" cy="400110"/>
          </a:xfrm>
          <a:prstGeom prst="rect">
            <a:avLst/>
          </a:prstGeom>
          <a:noFill/>
        </p:spPr>
        <p:txBody>
          <a:bodyPr wrap="none" rtlCol="0">
            <a:spAutoFit/>
          </a:bodyPr>
          <a:lstStyle/>
          <a:p>
            <a:r>
              <a:rPr lang="en-US" sz="2000" dirty="0" smtClean="0"/>
              <a:t>Causes and effects partially outside </a:t>
            </a:r>
            <a:r>
              <a:rPr lang="en-US" sz="2000" dirty="0" err="1" smtClean="0"/>
              <a:t>lightcones</a:t>
            </a:r>
            <a:r>
              <a:rPr lang="en-US" sz="2000" dirty="0" smtClean="0"/>
              <a:t>?</a:t>
            </a:r>
            <a:endParaRPr lang="en-US" sz="2000" dirty="0"/>
          </a:p>
        </p:txBody>
      </p:sp>
      <p:sp>
        <p:nvSpPr>
          <p:cNvPr id="19" name="TextBox 18"/>
          <p:cNvSpPr txBox="1"/>
          <p:nvPr/>
        </p:nvSpPr>
        <p:spPr>
          <a:xfrm rot="21183896">
            <a:off x="2999650" y="3188011"/>
            <a:ext cx="3018100" cy="646331"/>
          </a:xfrm>
          <a:prstGeom prst="rect">
            <a:avLst/>
          </a:prstGeom>
          <a:noFill/>
        </p:spPr>
        <p:txBody>
          <a:bodyPr wrap="square" rtlCol="0">
            <a:spAutoFit/>
          </a:bodyPr>
          <a:lstStyle/>
          <a:p>
            <a:r>
              <a:rPr lang="en-US" dirty="0" smtClean="0">
                <a:solidFill>
                  <a:srgbClr val="FF0000"/>
                </a:solidFill>
                <a:latin typeface="Braggadocio"/>
                <a:cs typeface="Braggadocio"/>
              </a:rPr>
              <a:t>SUPERLUMINAL SIGNALS</a:t>
            </a:r>
            <a:endParaRPr lang="en-US" dirty="0">
              <a:solidFill>
                <a:srgbClr val="FF0000"/>
              </a:solidFill>
              <a:latin typeface="Braggadocio"/>
              <a:cs typeface="Braggadocio"/>
            </a:endParaRPr>
          </a:p>
        </p:txBody>
      </p:sp>
      <p:sp>
        <p:nvSpPr>
          <p:cNvPr id="20" name="Freeform 19"/>
          <p:cNvSpPr/>
          <p:nvPr/>
        </p:nvSpPr>
        <p:spPr>
          <a:xfrm>
            <a:off x="6156176" y="3933056"/>
            <a:ext cx="800746" cy="502137"/>
          </a:xfrm>
          <a:custGeom>
            <a:avLst/>
            <a:gdLst>
              <a:gd name="connsiteX0" fmla="*/ 1033092 w 2175086"/>
              <a:gd name="connsiteY0" fmla="*/ 6477 h 1245203"/>
              <a:gd name="connsiteX1" fmla="*/ 1469284 w 2175086"/>
              <a:gd name="connsiteY1" fmla="*/ 314342 h 1245203"/>
              <a:gd name="connsiteX2" fmla="*/ 2046598 w 2175086"/>
              <a:gd name="connsiteY2" fmla="*/ 416963 h 1245203"/>
              <a:gd name="connsiteX3" fmla="*/ 2097914 w 2175086"/>
              <a:gd name="connsiteY3" fmla="*/ 968553 h 1245203"/>
              <a:gd name="connsiteX4" fmla="*/ 1148555 w 2175086"/>
              <a:gd name="connsiteY4" fmla="*/ 968553 h 1245203"/>
              <a:gd name="connsiteX5" fmla="*/ 430121 w 2175086"/>
              <a:gd name="connsiteY5" fmla="*/ 1237935 h 1245203"/>
              <a:gd name="connsiteX6" fmla="*/ 19587 w 2175086"/>
              <a:gd name="connsiteY6" fmla="*/ 635034 h 1245203"/>
              <a:gd name="connsiteX7" fmla="*/ 1033092 w 2175086"/>
              <a:gd name="connsiteY7" fmla="*/ 6477 h 12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86" h="1245203">
                <a:moveTo>
                  <a:pt x="1033092" y="6477"/>
                </a:moveTo>
                <a:cubicBezTo>
                  <a:pt x="1274708" y="-46972"/>
                  <a:pt x="1300366" y="245928"/>
                  <a:pt x="1469284" y="314342"/>
                </a:cubicBezTo>
                <a:cubicBezTo>
                  <a:pt x="1638202" y="382756"/>
                  <a:pt x="1941826" y="307928"/>
                  <a:pt x="2046598" y="416963"/>
                </a:cubicBezTo>
                <a:cubicBezTo>
                  <a:pt x="2151370" y="525998"/>
                  <a:pt x="2247588" y="876621"/>
                  <a:pt x="2097914" y="968553"/>
                </a:cubicBezTo>
                <a:cubicBezTo>
                  <a:pt x="1948240" y="1060485"/>
                  <a:pt x="1426520" y="923656"/>
                  <a:pt x="1148555" y="968553"/>
                </a:cubicBezTo>
                <a:cubicBezTo>
                  <a:pt x="870590" y="1013450"/>
                  <a:pt x="618282" y="1293522"/>
                  <a:pt x="430121" y="1237935"/>
                </a:cubicBezTo>
                <a:cubicBezTo>
                  <a:pt x="241960" y="1182349"/>
                  <a:pt x="-83046" y="838139"/>
                  <a:pt x="19587" y="635034"/>
                </a:cubicBezTo>
                <a:cubicBezTo>
                  <a:pt x="122220" y="431929"/>
                  <a:pt x="791476" y="59926"/>
                  <a:pt x="1033092" y="64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p>
        </p:txBody>
      </p:sp>
      <p:sp>
        <p:nvSpPr>
          <p:cNvPr id="21" name="Freeform 20"/>
          <p:cNvSpPr/>
          <p:nvPr/>
        </p:nvSpPr>
        <p:spPr>
          <a:xfrm>
            <a:off x="7596336" y="3645024"/>
            <a:ext cx="1009956" cy="570246"/>
          </a:xfrm>
          <a:custGeom>
            <a:avLst/>
            <a:gdLst>
              <a:gd name="connsiteX0" fmla="*/ 205155 w 2743370"/>
              <a:gd name="connsiteY0" fmla="*/ 615738 h 1414099"/>
              <a:gd name="connsiteX1" fmla="*/ 833785 w 2743370"/>
              <a:gd name="connsiteY1" fmla="*/ 448978 h 1414099"/>
              <a:gd name="connsiteX2" fmla="*/ 1436757 w 2743370"/>
              <a:gd name="connsiteY2" fmla="*/ 9 h 1414099"/>
              <a:gd name="connsiteX3" fmla="*/ 2552896 w 2743370"/>
              <a:gd name="connsiteY3" fmla="*/ 461806 h 1414099"/>
              <a:gd name="connsiteX4" fmla="*/ 2501579 w 2743370"/>
              <a:gd name="connsiteY4" fmla="*/ 1346916 h 1414099"/>
              <a:gd name="connsiteX5" fmla="*/ 192326 w 2743370"/>
              <a:gd name="connsiteY5" fmla="*/ 1269950 h 1414099"/>
              <a:gd name="connsiteX6" fmla="*/ 205155 w 2743370"/>
              <a:gd name="connsiteY6" fmla="*/ 615738 h 141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70" h="1414099">
                <a:moveTo>
                  <a:pt x="205155" y="615738"/>
                </a:moveTo>
                <a:cubicBezTo>
                  <a:pt x="312065" y="478909"/>
                  <a:pt x="628518" y="551599"/>
                  <a:pt x="833785" y="448978"/>
                </a:cubicBezTo>
                <a:cubicBezTo>
                  <a:pt x="1039052" y="346356"/>
                  <a:pt x="1150239" y="-2129"/>
                  <a:pt x="1436757" y="9"/>
                </a:cubicBezTo>
                <a:cubicBezTo>
                  <a:pt x="1723276" y="2147"/>
                  <a:pt x="2375426" y="237322"/>
                  <a:pt x="2552896" y="461806"/>
                </a:cubicBezTo>
                <a:cubicBezTo>
                  <a:pt x="2730366" y="686290"/>
                  <a:pt x="2895007" y="1212225"/>
                  <a:pt x="2501579" y="1346916"/>
                </a:cubicBezTo>
                <a:cubicBezTo>
                  <a:pt x="2108151" y="1481607"/>
                  <a:pt x="575063" y="1391813"/>
                  <a:pt x="192326" y="1269950"/>
                </a:cubicBezTo>
                <a:cubicBezTo>
                  <a:pt x="-190411" y="1148087"/>
                  <a:pt x="98245" y="752567"/>
                  <a:pt x="205155" y="61573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p>
        </p:txBody>
      </p:sp>
      <p:sp>
        <p:nvSpPr>
          <p:cNvPr id="22" name="Freeform 21"/>
          <p:cNvSpPr/>
          <p:nvPr/>
        </p:nvSpPr>
        <p:spPr>
          <a:xfrm>
            <a:off x="6064347" y="3305429"/>
            <a:ext cx="2604239" cy="1489468"/>
          </a:xfrm>
          <a:custGeom>
            <a:avLst/>
            <a:gdLst>
              <a:gd name="connsiteX0" fmla="*/ 356617 w 2636215"/>
              <a:gd name="connsiteY0" fmla="*/ 386459 h 1269595"/>
              <a:gd name="connsiteX1" fmla="*/ 1041444 w 2636215"/>
              <a:gd name="connsiteY1" fmla="*/ 443 h 1269595"/>
              <a:gd name="connsiteX2" fmla="*/ 1788528 w 2636215"/>
              <a:gd name="connsiteY2" fmla="*/ 311746 h 1269595"/>
              <a:gd name="connsiteX3" fmla="*/ 2585418 w 2636215"/>
              <a:gd name="connsiteY3" fmla="*/ 423815 h 1269595"/>
              <a:gd name="connsiteX4" fmla="*/ 2286584 w 2636215"/>
              <a:gd name="connsiteY4" fmla="*/ 1208298 h 1269595"/>
              <a:gd name="connsiteX5" fmla="*/ 120040 w 2636215"/>
              <a:gd name="connsiteY5" fmla="*/ 1121133 h 1269595"/>
              <a:gd name="connsiteX6" fmla="*/ 356617 w 2636215"/>
              <a:gd name="connsiteY6" fmla="*/ 386459 h 1269595"/>
              <a:gd name="connsiteX0" fmla="*/ 356617 w 3753684"/>
              <a:gd name="connsiteY0" fmla="*/ 2917292 h 3800428"/>
              <a:gd name="connsiteX1" fmla="*/ 1041444 w 3753684"/>
              <a:gd name="connsiteY1" fmla="*/ 2531276 h 3800428"/>
              <a:gd name="connsiteX2" fmla="*/ 3716386 w 3753684"/>
              <a:gd name="connsiteY2" fmla="*/ 1726 h 3800428"/>
              <a:gd name="connsiteX3" fmla="*/ 2585418 w 3753684"/>
              <a:gd name="connsiteY3" fmla="*/ 2954648 h 3800428"/>
              <a:gd name="connsiteX4" fmla="*/ 2286584 w 3753684"/>
              <a:gd name="connsiteY4" fmla="*/ 3739131 h 3800428"/>
              <a:gd name="connsiteX5" fmla="*/ 120040 w 3753684"/>
              <a:gd name="connsiteY5" fmla="*/ 3651966 h 3800428"/>
              <a:gd name="connsiteX6" fmla="*/ 356617 w 3753684"/>
              <a:gd name="connsiteY6" fmla="*/ 2917292 h 3800428"/>
              <a:gd name="connsiteX0" fmla="*/ 356617 w 4307833"/>
              <a:gd name="connsiteY0" fmla="*/ 2965658 h 3848794"/>
              <a:gd name="connsiteX1" fmla="*/ 1041444 w 4307833"/>
              <a:gd name="connsiteY1" fmla="*/ 2579642 h 3848794"/>
              <a:gd name="connsiteX2" fmla="*/ 3716386 w 4307833"/>
              <a:gd name="connsiteY2" fmla="*/ 50092 h 3848794"/>
              <a:gd name="connsiteX3" fmla="*/ 4208878 w 4307833"/>
              <a:gd name="connsiteY3" fmla="*/ 1119403 h 3848794"/>
              <a:gd name="connsiteX4" fmla="*/ 2286584 w 4307833"/>
              <a:gd name="connsiteY4" fmla="*/ 3787497 h 3848794"/>
              <a:gd name="connsiteX5" fmla="*/ 120040 w 4307833"/>
              <a:gd name="connsiteY5" fmla="*/ 3700332 h 3848794"/>
              <a:gd name="connsiteX6" fmla="*/ 356617 w 4307833"/>
              <a:gd name="connsiteY6" fmla="*/ 2965658 h 3848794"/>
              <a:gd name="connsiteX0" fmla="*/ 357513 w 4308729"/>
              <a:gd name="connsiteY0" fmla="*/ 2951305 h 3732188"/>
              <a:gd name="connsiteX1" fmla="*/ 1042340 w 4308729"/>
              <a:gd name="connsiteY1" fmla="*/ 2565289 h 3732188"/>
              <a:gd name="connsiteX2" fmla="*/ 3717282 w 4308729"/>
              <a:gd name="connsiteY2" fmla="*/ 35739 h 3732188"/>
              <a:gd name="connsiteX3" fmla="*/ 4209774 w 4308729"/>
              <a:gd name="connsiteY3" fmla="*/ 1105050 h 3732188"/>
              <a:gd name="connsiteX4" fmla="*/ 2287479 w 4308729"/>
              <a:gd name="connsiteY4" fmla="*/ 1488111 h 3732188"/>
              <a:gd name="connsiteX5" fmla="*/ 120936 w 4308729"/>
              <a:gd name="connsiteY5" fmla="*/ 3685979 h 3732188"/>
              <a:gd name="connsiteX6" fmla="*/ 357513 w 4308729"/>
              <a:gd name="connsiteY6" fmla="*/ 2951305 h 3732188"/>
              <a:gd name="connsiteX0" fmla="*/ 357513 w 4865755"/>
              <a:gd name="connsiteY0" fmla="*/ 2922700 h 3703583"/>
              <a:gd name="connsiteX1" fmla="*/ 1042340 w 4865755"/>
              <a:gd name="connsiteY1" fmla="*/ 2536684 h 3703583"/>
              <a:gd name="connsiteX2" fmla="*/ 3717282 w 4865755"/>
              <a:gd name="connsiteY2" fmla="*/ 7134 h 3703583"/>
              <a:gd name="connsiteX3" fmla="*/ 4818570 w 4865755"/>
              <a:gd name="connsiteY3" fmla="*/ 3423236 h 3703583"/>
              <a:gd name="connsiteX4" fmla="*/ 2287479 w 4865755"/>
              <a:gd name="connsiteY4" fmla="*/ 1459506 h 3703583"/>
              <a:gd name="connsiteX5" fmla="*/ 120936 w 4865755"/>
              <a:gd name="connsiteY5" fmla="*/ 3657374 h 3703583"/>
              <a:gd name="connsiteX6" fmla="*/ 357513 w 4865755"/>
              <a:gd name="connsiteY6" fmla="*/ 2922700 h 3703583"/>
              <a:gd name="connsiteX0" fmla="*/ 357513 w 5075341"/>
              <a:gd name="connsiteY0" fmla="*/ 1468273 h 2249156"/>
              <a:gd name="connsiteX1" fmla="*/ 1042340 w 5075341"/>
              <a:gd name="connsiteY1" fmla="*/ 1082257 h 2249156"/>
              <a:gd name="connsiteX2" fmla="*/ 4562833 w 5075341"/>
              <a:gd name="connsiteY2" fmla="*/ 992136 h 2249156"/>
              <a:gd name="connsiteX3" fmla="*/ 4818570 w 5075341"/>
              <a:gd name="connsiteY3" fmla="*/ 1968809 h 2249156"/>
              <a:gd name="connsiteX4" fmla="*/ 2287479 w 5075341"/>
              <a:gd name="connsiteY4" fmla="*/ 5079 h 2249156"/>
              <a:gd name="connsiteX5" fmla="*/ 120936 w 5075341"/>
              <a:gd name="connsiteY5" fmla="*/ 2202947 h 2249156"/>
              <a:gd name="connsiteX6" fmla="*/ 357513 w 5075341"/>
              <a:gd name="connsiteY6" fmla="*/ 1468273 h 2249156"/>
              <a:gd name="connsiteX0" fmla="*/ 397777 w 5057163"/>
              <a:gd name="connsiteY0" fmla="*/ 2488640 h 3292138"/>
              <a:gd name="connsiteX1" fmla="*/ 2300200 w 5057163"/>
              <a:gd name="connsiteY1" fmla="*/ 2865 h 3292138"/>
              <a:gd name="connsiteX2" fmla="*/ 4603097 w 5057163"/>
              <a:gd name="connsiteY2" fmla="*/ 2012503 h 3292138"/>
              <a:gd name="connsiteX3" fmla="*/ 4858834 w 5057163"/>
              <a:gd name="connsiteY3" fmla="*/ 2989176 h 3292138"/>
              <a:gd name="connsiteX4" fmla="*/ 2327743 w 5057163"/>
              <a:gd name="connsiteY4" fmla="*/ 1025446 h 3292138"/>
              <a:gd name="connsiteX5" fmla="*/ 161200 w 5057163"/>
              <a:gd name="connsiteY5" fmla="*/ 3223314 h 3292138"/>
              <a:gd name="connsiteX6" fmla="*/ 397777 w 5057163"/>
              <a:gd name="connsiteY6" fmla="*/ 2488640 h 3292138"/>
              <a:gd name="connsiteX0" fmla="*/ 254652 w 5184618"/>
              <a:gd name="connsiteY0" fmla="*/ 189469 h 4065344"/>
              <a:gd name="connsiteX1" fmla="*/ 2427655 w 5184618"/>
              <a:gd name="connsiteY1" fmla="*/ 822456 h 4065344"/>
              <a:gd name="connsiteX2" fmla="*/ 4730552 w 5184618"/>
              <a:gd name="connsiteY2" fmla="*/ 2832094 h 4065344"/>
              <a:gd name="connsiteX3" fmla="*/ 4986289 w 5184618"/>
              <a:gd name="connsiteY3" fmla="*/ 3808767 h 4065344"/>
              <a:gd name="connsiteX4" fmla="*/ 2455198 w 5184618"/>
              <a:gd name="connsiteY4" fmla="*/ 1845037 h 4065344"/>
              <a:gd name="connsiteX5" fmla="*/ 288655 w 5184618"/>
              <a:gd name="connsiteY5" fmla="*/ 4042905 h 4065344"/>
              <a:gd name="connsiteX6" fmla="*/ 254652 w 5184618"/>
              <a:gd name="connsiteY6" fmla="*/ 189469 h 4065344"/>
              <a:gd name="connsiteX0" fmla="*/ 506583 w 5436549"/>
              <a:gd name="connsiteY0" fmla="*/ 4949 h 3650477"/>
              <a:gd name="connsiteX1" fmla="*/ 2679586 w 5436549"/>
              <a:gd name="connsiteY1" fmla="*/ 637936 h 3650477"/>
              <a:gd name="connsiteX2" fmla="*/ 4982483 w 5436549"/>
              <a:gd name="connsiteY2" fmla="*/ 2647574 h 3650477"/>
              <a:gd name="connsiteX3" fmla="*/ 5238220 w 5436549"/>
              <a:gd name="connsiteY3" fmla="*/ 3624247 h 3650477"/>
              <a:gd name="connsiteX4" fmla="*/ 2707129 w 5436549"/>
              <a:gd name="connsiteY4" fmla="*/ 1660517 h 3650477"/>
              <a:gd name="connsiteX5" fmla="*/ 168545 w 5436549"/>
              <a:gd name="connsiteY5" fmla="*/ 894018 h 3650477"/>
              <a:gd name="connsiteX6" fmla="*/ 506583 w 5436549"/>
              <a:gd name="connsiteY6" fmla="*/ 4949 h 3650477"/>
              <a:gd name="connsiteX0" fmla="*/ 426522 w 5436291"/>
              <a:gd name="connsiteY0" fmla="*/ 4949 h 3655970"/>
              <a:gd name="connsiteX1" fmla="*/ 2599525 w 5436291"/>
              <a:gd name="connsiteY1" fmla="*/ 637936 h 3655970"/>
              <a:gd name="connsiteX2" fmla="*/ 4902422 w 5436291"/>
              <a:gd name="connsiteY2" fmla="*/ 2647574 h 3655970"/>
              <a:gd name="connsiteX3" fmla="*/ 5158159 w 5436291"/>
              <a:gd name="connsiteY3" fmla="*/ 3624247 h 3655970"/>
              <a:gd name="connsiteX4" fmla="*/ 1544763 w 5436291"/>
              <a:gd name="connsiteY4" fmla="*/ 1536999 h 3655970"/>
              <a:gd name="connsiteX5" fmla="*/ 88484 w 5436291"/>
              <a:gd name="connsiteY5" fmla="*/ 894018 h 3655970"/>
              <a:gd name="connsiteX6" fmla="*/ 426522 w 5436291"/>
              <a:gd name="connsiteY6" fmla="*/ 4949 h 3655970"/>
              <a:gd name="connsiteX0" fmla="*/ 424254 w 5436796"/>
              <a:gd name="connsiteY0" fmla="*/ 7873 h 3654633"/>
              <a:gd name="connsiteX1" fmla="*/ 2529612 w 5436796"/>
              <a:gd name="connsiteY1" fmla="*/ 1443709 h 3654633"/>
              <a:gd name="connsiteX2" fmla="*/ 4900154 w 5436796"/>
              <a:gd name="connsiteY2" fmla="*/ 2650498 h 3654633"/>
              <a:gd name="connsiteX3" fmla="*/ 5155891 w 5436796"/>
              <a:gd name="connsiteY3" fmla="*/ 3627171 h 3654633"/>
              <a:gd name="connsiteX4" fmla="*/ 1542495 w 5436796"/>
              <a:gd name="connsiteY4" fmla="*/ 1539923 h 3654633"/>
              <a:gd name="connsiteX5" fmla="*/ 86216 w 5436796"/>
              <a:gd name="connsiteY5" fmla="*/ 896942 h 3654633"/>
              <a:gd name="connsiteX6" fmla="*/ 424254 w 5436796"/>
              <a:gd name="connsiteY6" fmla="*/ 7873 h 3654633"/>
              <a:gd name="connsiteX0" fmla="*/ 424254 w 5322205"/>
              <a:gd name="connsiteY0" fmla="*/ 7873 h 3629619"/>
              <a:gd name="connsiteX1" fmla="*/ 2529612 w 5322205"/>
              <a:gd name="connsiteY1" fmla="*/ 1443709 h 3629619"/>
              <a:gd name="connsiteX2" fmla="*/ 4900154 w 5322205"/>
              <a:gd name="connsiteY2" fmla="*/ 2650498 h 3629619"/>
              <a:gd name="connsiteX3" fmla="*/ 5155891 w 5322205"/>
              <a:gd name="connsiteY3" fmla="*/ 3627171 h 3629619"/>
              <a:gd name="connsiteX4" fmla="*/ 3100404 w 5322205"/>
              <a:gd name="connsiteY4" fmla="*/ 2884251 h 3629619"/>
              <a:gd name="connsiteX5" fmla="*/ 1542495 w 5322205"/>
              <a:gd name="connsiteY5" fmla="*/ 1539923 h 3629619"/>
              <a:gd name="connsiteX6" fmla="*/ 86216 w 5322205"/>
              <a:gd name="connsiteY6" fmla="*/ 896942 h 3629619"/>
              <a:gd name="connsiteX7" fmla="*/ 424254 w 5322205"/>
              <a:gd name="connsiteY7" fmla="*/ 7873 h 3629619"/>
              <a:gd name="connsiteX0" fmla="*/ 457627 w 5322648"/>
              <a:gd name="connsiteY0" fmla="*/ 42818 h 3664564"/>
              <a:gd name="connsiteX1" fmla="*/ 3408536 w 5322648"/>
              <a:gd name="connsiteY1" fmla="*/ 2405018 h 3664564"/>
              <a:gd name="connsiteX2" fmla="*/ 4933527 w 5322648"/>
              <a:gd name="connsiteY2" fmla="*/ 2685443 h 3664564"/>
              <a:gd name="connsiteX3" fmla="*/ 5189264 w 5322648"/>
              <a:gd name="connsiteY3" fmla="*/ 3662116 h 3664564"/>
              <a:gd name="connsiteX4" fmla="*/ 3133777 w 5322648"/>
              <a:gd name="connsiteY4" fmla="*/ 2919196 h 3664564"/>
              <a:gd name="connsiteX5" fmla="*/ 1575868 w 5322648"/>
              <a:gd name="connsiteY5" fmla="*/ 1574868 h 3664564"/>
              <a:gd name="connsiteX6" fmla="*/ 119589 w 5322648"/>
              <a:gd name="connsiteY6" fmla="*/ 931887 h 3664564"/>
              <a:gd name="connsiteX7" fmla="*/ 457627 w 5322648"/>
              <a:gd name="connsiteY7" fmla="*/ 42818 h 3664564"/>
              <a:gd name="connsiteX0" fmla="*/ 457627 w 6218128"/>
              <a:gd name="connsiteY0" fmla="*/ 42818 h 3662359"/>
              <a:gd name="connsiteX1" fmla="*/ 3408536 w 6218128"/>
              <a:gd name="connsiteY1" fmla="*/ 2405018 h 3662359"/>
              <a:gd name="connsiteX2" fmla="*/ 6151121 w 6218128"/>
              <a:gd name="connsiteY2" fmla="*/ 2994230 h 3662359"/>
              <a:gd name="connsiteX3" fmla="*/ 5189264 w 6218128"/>
              <a:gd name="connsiteY3" fmla="*/ 3662116 h 3662359"/>
              <a:gd name="connsiteX4" fmla="*/ 3133777 w 6218128"/>
              <a:gd name="connsiteY4" fmla="*/ 2919196 h 3662359"/>
              <a:gd name="connsiteX5" fmla="*/ 1575868 w 6218128"/>
              <a:gd name="connsiteY5" fmla="*/ 1574868 h 3662359"/>
              <a:gd name="connsiteX6" fmla="*/ 119589 w 6218128"/>
              <a:gd name="connsiteY6" fmla="*/ 931887 h 3662359"/>
              <a:gd name="connsiteX7" fmla="*/ 457627 w 6218128"/>
              <a:gd name="connsiteY7" fmla="*/ 42818 h 3662359"/>
              <a:gd name="connsiteX0" fmla="*/ 1313457 w 7073958"/>
              <a:gd name="connsiteY0" fmla="*/ 74051 h 3693592"/>
              <a:gd name="connsiteX1" fmla="*/ 4264366 w 7073958"/>
              <a:gd name="connsiteY1" fmla="*/ 2436251 h 3693592"/>
              <a:gd name="connsiteX2" fmla="*/ 7006951 w 7073958"/>
              <a:gd name="connsiteY2" fmla="*/ 3025463 h 3693592"/>
              <a:gd name="connsiteX3" fmla="*/ 6045094 w 7073958"/>
              <a:gd name="connsiteY3" fmla="*/ 3693349 h 3693592"/>
              <a:gd name="connsiteX4" fmla="*/ 3989607 w 7073958"/>
              <a:gd name="connsiteY4" fmla="*/ 2950429 h 3693592"/>
              <a:gd name="connsiteX5" fmla="*/ 2431698 w 7073958"/>
              <a:gd name="connsiteY5" fmla="*/ 1606101 h 3693592"/>
              <a:gd name="connsiteX6" fmla="*/ 28402 w 7073958"/>
              <a:gd name="connsiteY6" fmla="*/ 685210 h 3693592"/>
              <a:gd name="connsiteX7" fmla="*/ 1313457 w 7073958"/>
              <a:gd name="connsiteY7" fmla="*/ 74051 h 369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3958" h="3693592">
                <a:moveTo>
                  <a:pt x="1313457" y="74051"/>
                </a:moveTo>
                <a:cubicBezTo>
                  <a:pt x="2019451" y="365891"/>
                  <a:pt x="3315450" y="1944349"/>
                  <a:pt x="4264366" y="2436251"/>
                </a:cubicBezTo>
                <a:cubicBezTo>
                  <a:pt x="5213282" y="2928153"/>
                  <a:pt x="6710163" y="2815947"/>
                  <a:pt x="7006951" y="3025463"/>
                </a:cubicBezTo>
                <a:cubicBezTo>
                  <a:pt x="7303739" y="3234979"/>
                  <a:pt x="6547984" y="3705855"/>
                  <a:pt x="6045094" y="3693349"/>
                </a:cubicBezTo>
                <a:cubicBezTo>
                  <a:pt x="5542204" y="3680843"/>
                  <a:pt x="4591840" y="3298304"/>
                  <a:pt x="3989607" y="2950429"/>
                </a:cubicBezTo>
                <a:cubicBezTo>
                  <a:pt x="3387374" y="2602554"/>
                  <a:pt x="2962248" y="1865268"/>
                  <a:pt x="2431698" y="1606101"/>
                </a:cubicBezTo>
                <a:cubicBezTo>
                  <a:pt x="1901148" y="1346934"/>
                  <a:pt x="214775" y="940552"/>
                  <a:pt x="28402" y="685210"/>
                </a:cubicBezTo>
                <a:cubicBezTo>
                  <a:pt x="-157971" y="429868"/>
                  <a:pt x="607463" y="-217789"/>
                  <a:pt x="1313457" y="74051"/>
                </a:cubicBezTo>
                <a:close/>
              </a:path>
            </a:pathLst>
          </a:cu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51520" y="4509120"/>
            <a:ext cx="4984157" cy="400110"/>
          </a:xfrm>
          <a:prstGeom prst="rect">
            <a:avLst/>
          </a:prstGeom>
          <a:noFill/>
        </p:spPr>
        <p:txBody>
          <a:bodyPr wrap="none" rtlCol="0">
            <a:spAutoFit/>
          </a:bodyPr>
          <a:lstStyle/>
          <a:p>
            <a:r>
              <a:rPr lang="en-US" sz="2000" dirty="0" smtClean="0"/>
              <a:t>Operational events not </a:t>
            </a:r>
            <a:r>
              <a:rPr lang="en-US" sz="2000" dirty="0" err="1" smtClean="0"/>
              <a:t>localised</a:t>
            </a:r>
            <a:r>
              <a:rPr lang="en-US" sz="2000" dirty="0" smtClean="0"/>
              <a:t> in the wings?</a:t>
            </a:r>
            <a:endParaRPr lang="en-US" sz="2000" dirty="0"/>
          </a:p>
        </p:txBody>
      </p:sp>
      <p:sp>
        <p:nvSpPr>
          <p:cNvPr id="24" name="TextBox 23"/>
          <p:cNvSpPr txBox="1"/>
          <p:nvPr/>
        </p:nvSpPr>
        <p:spPr>
          <a:xfrm rot="21183896">
            <a:off x="3447852" y="4832982"/>
            <a:ext cx="3018100" cy="646331"/>
          </a:xfrm>
          <a:prstGeom prst="rect">
            <a:avLst/>
          </a:prstGeom>
          <a:noFill/>
        </p:spPr>
        <p:txBody>
          <a:bodyPr wrap="square" rtlCol="0">
            <a:spAutoFit/>
          </a:bodyPr>
          <a:lstStyle/>
          <a:p>
            <a:r>
              <a:rPr lang="en-US" dirty="0" smtClean="0">
                <a:solidFill>
                  <a:srgbClr val="FF0000"/>
                </a:solidFill>
                <a:latin typeface="Braggadocio"/>
                <a:cs typeface="Braggadocio"/>
              </a:rPr>
              <a:t>SUPERLUMINAL SIGNALS</a:t>
            </a:r>
            <a:endParaRPr lang="en-US" dirty="0">
              <a:solidFill>
                <a:srgbClr val="FF0000"/>
              </a:solidFill>
              <a:latin typeface="Braggadocio"/>
              <a:cs typeface="Braggadocio"/>
            </a:endParaRPr>
          </a:p>
        </p:txBody>
      </p:sp>
      <p:sp>
        <p:nvSpPr>
          <p:cNvPr id="25" name="TextBox 24"/>
          <p:cNvSpPr txBox="1"/>
          <p:nvPr/>
        </p:nvSpPr>
        <p:spPr>
          <a:xfrm rot="21183896">
            <a:off x="3591867" y="5553061"/>
            <a:ext cx="3018100" cy="646331"/>
          </a:xfrm>
          <a:prstGeom prst="rect">
            <a:avLst/>
          </a:prstGeom>
          <a:noFill/>
        </p:spPr>
        <p:txBody>
          <a:bodyPr wrap="square" rtlCol="0">
            <a:spAutoFit/>
          </a:bodyPr>
          <a:lstStyle/>
          <a:p>
            <a:r>
              <a:rPr lang="en-US" dirty="0" smtClean="0">
                <a:solidFill>
                  <a:srgbClr val="FF0000"/>
                </a:solidFill>
                <a:latin typeface="Braggadocio"/>
                <a:cs typeface="Braggadocio"/>
              </a:rPr>
              <a:t>AND IT’S JUST SILLY</a:t>
            </a:r>
            <a:endParaRPr lang="en-US" dirty="0">
              <a:solidFill>
                <a:srgbClr val="FF0000"/>
              </a:solidFill>
              <a:latin typeface="Braggadocio"/>
              <a:cs typeface="Braggadocio"/>
            </a:endParaRPr>
          </a:p>
        </p:txBody>
      </p:sp>
      <p:cxnSp>
        <p:nvCxnSpPr>
          <p:cNvPr id="12" name="Straight Arrow Connector 11"/>
          <p:cNvCxnSpPr/>
          <p:nvPr/>
        </p:nvCxnSpPr>
        <p:spPr>
          <a:xfrm flipV="1">
            <a:off x="6444208" y="3573016"/>
            <a:ext cx="216024"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956376" y="4005064"/>
            <a:ext cx="216024"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15194522"/>
      </p:ext>
    </p:extLst>
  </p:cSld>
  <p:clrMapOvr>
    <a:masterClrMapping/>
  </p:clrMapOvr>
  <mc:AlternateContent xmlns:mc="http://schemas.openxmlformats.org/markup-compatibility/2006" xmlns:p14="http://schemas.microsoft.com/office/powerpoint/2010/main">
    <mc:Choice Requires="p14">
      <p:transition spd="slow" p14:dur="2000" advTm="78768"/>
    </mc:Choice>
    <mc:Fallback xmlns="">
      <p:transition xmlns:p14="http://schemas.microsoft.com/office/powerpoint/2010/main" spd="slow" advTm="7876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Scale>
                                      <p:cBhvr>
                                        <p:cTn id="1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9"/>
                                        </p:tgtEl>
                                        <p:attrNameLst>
                                          <p:attrName>ppt_x</p:attrName>
                                          <p:attrName>ppt_y</p:attrName>
                                        </p:attrNameLst>
                                      </p:cBhvr>
                                    </p:animMotion>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Scale>
                                      <p:cBhvr>
                                        <p:cTn id="2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
                                        </p:tgtEl>
                                        <p:attrNameLst>
                                          <p:attrName>ppt_x</p:attrName>
                                          <p:attrName>ppt_y</p:attrName>
                                        </p:attrNameLst>
                                      </p:cBhvr>
                                    </p:animMotion>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Scale>
                                      <p:cBhvr>
                                        <p:cTn id="2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5"/>
                                        </p:tgtEl>
                                        <p:attrNameLst>
                                          <p:attrName>ppt_x</p:attrName>
                                          <p:attrName>ppt_y</p:attrName>
                                        </p:attrNameLst>
                                      </p:cBhvr>
                                    </p:animMotion>
                                    <p:animEffect transition="in" filter="fade">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548680"/>
            <a:ext cx="2160240" cy="1015663"/>
          </a:xfrm>
          <a:prstGeom prst="rect">
            <a:avLst/>
          </a:prstGeom>
          <a:noFill/>
        </p:spPr>
        <p:txBody>
          <a:bodyPr wrap="square" rtlCol="0">
            <a:spAutoFit/>
          </a:bodyPr>
          <a:lstStyle/>
          <a:p>
            <a:r>
              <a:rPr lang="en-US" sz="6000" dirty="0" smtClean="0"/>
              <a:t>Part I:</a:t>
            </a:r>
            <a:endParaRPr lang="en-US" sz="6000" dirty="0"/>
          </a:p>
        </p:txBody>
      </p:sp>
      <p:sp>
        <p:nvSpPr>
          <p:cNvPr id="4" name="TextBox 3"/>
          <p:cNvSpPr txBox="1"/>
          <p:nvPr/>
        </p:nvSpPr>
        <p:spPr>
          <a:xfrm>
            <a:off x="683568" y="2780928"/>
            <a:ext cx="7776864" cy="523220"/>
          </a:xfrm>
          <a:prstGeom prst="rect">
            <a:avLst/>
          </a:prstGeom>
          <a:noFill/>
        </p:spPr>
        <p:txBody>
          <a:bodyPr wrap="square" rtlCol="0">
            <a:spAutoFit/>
          </a:bodyPr>
          <a:lstStyle/>
          <a:p>
            <a:r>
              <a:rPr lang="en-US" sz="2800" dirty="0" smtClean="0"/>
              <a:t>Locality, Bell’s version of locality, and its discontents</a:t>
            </a:r>
            <a:endParaRPr lang="en-US" sz="2800" dirty="0"/>
          </a:p>
        </p:txBody>
      </p:sp>
    </p:spTree>
    <p:extLst>
      <p:ext uri="{BB962C8B-B14F-4D97-AF65-F5344CB8AC3E}">
        <p14:creationId xmlns:p14="http://schemas.microsoft.com/office/powerpoint/2010/main" val="17683617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other responses possible?</a:t>
            </a:r>
            <a:endParaRPr lang="en-CA" dirty="0"/>
          </a:p>
        </p:txBody>
      </p:sp>
      <p:sp>
        <p:nvSpPr>
          <p:cNvPr id="5" name="TextBox 4"/>
          <p:cNvSpPr txBox="1"/>
          <p:nvPr/>
        </p:nvSpPr>
        <p:spPr>
          <a:xfrm>
            <a:off x="755576" y="1700808"/>
            <a:ext cx="4392488" cy="954107"/>
          </a:xfrm>
          <a:prstGeom prst="rect">
            <a:avLst/>
          </a:prstGeom>
          <a:noFill/>
        </p:spPr>
        <p:txBody>
          <a:bodyPr wrap="square" rtlCol="0">
            <a:spAutoFit/>
          </a:bodyPr>
          <a:lstStyle/>
          <a:p>
            <a:r>
              <a:rPr lang="en-CA" sz="2800" dirty="0" smtClean="0"/>
              <a:t>Bell’s theorem shows that: QM is inconsistent with local </a:t>
            </a:r>
            <a:endParaRPr lang="en-CA" sz="2800" dirty="0"/>
          </a:p>
        </p:txBody>
      </p:sp>
      <p:sp>
        <p:nvSpPr>
          <p:cNvPr id="6" name="TextBox 5"/>
          <p:cNvSpPr txBox="1"/>
          <p:nvPr/>
        </p:nvSpPr>
        <p:spPr>
          <a:xfrm>
            <a:off x="6876256" y="6021288"/>
            <a:ext cx="1656184" cy="523220"/>
          </a:xfrm>
          <a:prstGeom prst="rect">
            <a:avLst/>
          </a:prstGeom>
          <a:noFill/>
        </p:spPr>
        <p:txBody>
          <a:bodyPr wrap="square" rtlCol="0">
            <a:spAutoFit/>
          </a:bodyPr>
          <a:lstStyle/>
          <a:p>
            <a:r>
              <a:rPr lang="en-CA" sz="2800" dirty="0" smtClean="0"/>
              <a:t>theories?</a:t>
            </a:r>
            <a:endParaRPr lang="en-CA" sz="2800" dirty="0"/>
          </a:p>
        </p:txBody>
      </p:sp>
      <p:sp>
        <p:nvSpPr>
          <p:cNvPr id="10" name="Oval Callout 9"/>
          <p:cNvSpPr/>
          <p:nvPr/>
        </p:nvSpPr>
        <p:spPr>
          <a:xfrm>
            <a:off x="293174" y="2827943"/>
            <a:ext cx="2592288" cy="1008112"/>
          </a:xfrm>
          <a:prstGeom prst="wedgeEllipseCallout">
            <a:avLst>
              <a:gd name="adj1" fmla="val -35409"/>
              <a:gd name="adj2" fmla="val 7749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dirty="0" smtClean="0"/>
              <a:t>Hidden variable</a:t>
            </a:r>
            <a:endParaRPr lang="en-CA" dirty="0"/>
          </a:p>
        </p:txBody>
      </p:sp>
      <p:sp>
        <p:nvSpPr>
          <p:cNvPr id="11" name="Rectangular Callout 10"/>
          <p:cNvSpPr/>
          <p:nvPr/>
        </p:nvSpPr>
        <p:spPr>
          <a:xfrm>
            <a:off x="3160338" y="2827943"/>
            <a:ext cx="2376264" cy="864096"/>
          </a:xfrm>
          <a:prstGeom prst="wedgeRectCallout">
            <a:avLst>
              <a:gd name="adj1" fmla="val 48814"/>
              <a:gd name="adj2" fmla="val 10273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t>Separable</a:t>
            </a:r>
            <a:endParaRPr lang="en-CA" dirty="0"/>
          </a:p>
        </p:txBody>
      </p:sp>
      <p:sp>
        <p:nvSpPr>
          <p:cNvPr id="12" name="Oval Callout 11"/>
          <p:cNvSpPr/>
          <p:nvPr/>
        </p:nvSpPr>
        <p:spPr>
          <a:xfrm>
            <a:off x="179512" y="4149080"/>
            <a:ext cx="2952328" cy="1080120"/>
          </a:xfrm>
          <a:prstGeom prst="wedgeEllipseCallout">
            <a:avLst>
              <a:gd name="adj1" fmla="val 31896"/>
              <a:gd name="adj2" fmla="val 890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smtClean="0"/>
              <a:t>Counterfactually definite</a:t>
            </a:r>
            <a:endParaRPr lang="en-CA" dirty="0"/>
          </a:p>
        </p:txBody>
      </p:sp>
      <p:sp>
        <p:nvSpPr>
          <p:cNvPr id="13" name="Rounded Rectangular Callout 12"/>
          <p:cNvSpPr/>
          <p:nvPr/>
        </p:nvSpPr>
        <p:spPr>
          <a:xfrm>
            <a:off x="2699792" y="4581128"/>
            <a:ext cx="2376264" cy="1080120"/>
          </a:xfrm>
          <a:prstGeom prst="wedgeRoundRectCallout">
            <a:avLst>
              <a:gd name="adj1" fmla="val 4927"/>
              <a:gd name="adj2" fmla="val 84189"/>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dirty="0" smtClean="0"/>
              <a:t>Realistic</a:t>
            </a:r>
            <a:endParaRPr lang="en-CA" dirty="0"/>
          </a:p>
        </p:txBody>
      </p:sp>
      <p:sp>
        <p:nvSpPr>
          <p:cNvPr id="14" name="Oval Callout 13"/>
          <p:cNvSpPr/>
          <p:nvPr/>
        </p:nvSpPr>
        <p:spPr>
          <a:xfrm>
            <a:off x="4427984" y="4869160"/>
            <a:ext cx="1944216" cy="1008112"/>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Non-relational </a:t>
            </a:r>
            <a:endParaRPr lang="en-CA" dirty="0"/>
          </a:p>
        </p:txBody>
      </p:sp>
      <p:sp>
        <p:nvSpPr>
          <p:cNvPr id="15" name="Rounded Rectangular Callout 14"/>
          <p:cNvSpPr/>
          <p:nvPr/>
        </p:nvSpPr>
        <p:spPr>
          <a:xfrm>
            <a:off x="3059832" y="3543386"/>
            <a:ext cx="2016224" cy="648072"/>
          </a:xfrm>
          <a:prstGeom prst="wedgeRoundRectCallout">
            <a:avLst>
              <a:gd name="adj1" fmla="val -44821"/>
              <a:gd name="adj2" fmla="val 99814"/>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Free settings</a:t>
            </a:r>
            <a:endParaRPr lang="en-CA" dirty="0"/>
          </a:p>
        </p:txBody>
      </p:sp>
      <p:sp>
        <p:nvSpPr>
          <p:cNvPr id="17" name="Rectangular Callout 16"/>
          <p:cNvSpPr/>
          <p:nvPr/>
        </p:nvSpPr>
        <p:spPr>
          <a:xfrm>
            <a:off x="467544" y="5301208"/>
            <a:ext cx="2376264" cy="864096"/>
          </a:xfrm>
          <a:prstGeom prst="wedgeRectCallout">
            <a:avLst>
              <a:gd name="adj1" fmla="val 48814"/>
              <a:gd name="adj2" fmla="val 10273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t>Pro-causal</a:t>
            </a:r>
            <a:endParaRPr lang="en-CA" dirty="0"/>
          </a:p>
        </p:txBody>
      </p:sp>
      <p:sp>
        <p:nvSpPr>
          <p:cNvPr id="18" name="Oval Callout 17"/>
          <p:cNvSpPr/>
          <p:nvPr/>
        </p:nvSpPr>
        <p:spPr>
          <a:xfrm>
            <a:off x="5868144" y="4005064"/>
            <a:ext cx="2448272" cy="936104"/>
          </a:xfrm>
          <a:prstGeom prst="wedgeEllipseCallout">
            <a:avLst>
              <a:gd name="adj1" fmla="val -25321"/>
              <a:gd name="adj2" fmla="val 8132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t>Distant outcome definite</a:t>
            </a:r>
            <a:endParaRPr lang="en-CA" dirty="0"/>
          </a:p>
        </p:txBody>
      </p:sp>
      <p:sp>
        <p:nvSpPr>
          <p:cNvPr id="3" name="Cloud Callout 2"/>
          <p:cNvSpPr/>
          <p:nvPr/>
        </p:nvSpPr>
        <p:spPr>
          <a:xfrm>
            <a:off x="2987824" y="3212976"/>
            <a:ext cx="3384376" cy="1872208"/>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t>How much of the PCC can we keep?</a:t>
            </a:r>
            <a:endParaRPr lang="en-US" sz="2800" dirty="0"/>
          </a:p>
        </p:txBody>
      </p:sp>
    </p:spTree>
    <p:custDataLst>
      <p:tags r:id="rId1"/>
    </p:custDataLst>
    <p:extLst>
      <p:ext uri="{BB962C8B-B14F-4D97-AF65-F5344CB8AC3E}">
        <p14:creationId xmlns:p14="http://schemas.microsoft.com/office/powerpoint/2010/main" val="3351522736"/>
      </p:ext>
    </p:extLst>
  </p:cSld>
  <p:clrMapOvr>
    <a:masterClrMapping/>
  </p:clrMapOvr>
  <mc:AlternateContent xmlns:mc="http://schemas.openxmlformats.org/markup-compatibility/2006" xmlns:p14="http://schemas.microsoft.com/office/powerpoint/2010/main">
    <mc:Choice Requires="p14">
      <p:transition spd="slow" p14:dur="2000" advTm="204949"/>
    </mc:Choice>
    <mc:Fallback xmlns="">
      <p:transition xmlns:p14="http://schemas.microsoft.com/office/powerpoint/2010/main" spd="slow" advTm="20494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6" presetClass="emph" presetSubtype="0" fill="hold" grpId="1" nodeType="withEffect">
                                  <p:stCondLst>
                                    <p:cond delay="0"/>
                                  </p:stCondLst>
                                  <p:childTnLst>
                                    <p:animScale>
                                      <p:cBhvr>
                                        <p:cTn id="9" dur="500" fill="hold"/>
                                        <p:tgtEl>
                                          <p:spTgt spid="15"/>
                                        </p:tgtEl>
                                      </p:cBhvr>
                                      <p:by x="400000" y="400000"/>
                                    </p:animScale>
                                  </p:childTnLst>
                                </p:cTn>
                              </p:par>
                            </p:childTnLst>
                          </p:cTn>
                        </p:par>
                        <p:par>
                          <p:cTn id="10" fill="hold">
                            <p:stCondLst>
                              <p:cond delay="500"/>
                            </p:stCondLst>
                            <p:childTnLst>
                              <p:par>
                                <p:cTn id="11" presetID="9" presetClass="exit" presetSubtype="0" fill="hold" grpId="0" nodeType="afterEffect">
                                  <p:stCondLst>
                                    <p:cond delay="0"/>
                                  </p:stCondLst>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6" presetClass="emph" presetSubtype="0" fill="hold" grpId="1" nodeType="withEffect">
                                  <p:stCondLst>
                                    <p:cond delay="0"/>
                                  </p:stCondLst>
                                  <p:childTnLst>
                                    <p:animScale>
                                      <p:cBhvr>
                                        <p:cTn id="15" dur="2000" fill="hold"/>
                                        <p:tgtEl>
                                          <p:spTgt spid="17"/>
                                        </p:tgtEl>
                                      </p:cBhvr>
                                      <p:by x="400000" y="400000"/>
                                    </p:animScale>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6" presetClass="emph" presetSubtype="0" fill="hold" grpId="1" nodeType="withEffect">
                                  <p:stCondLst>
                                    <p:cond delay="0"/>
                                  </p:stCondLst>
                                  <p:childTnLst>
                                    <p:animScale>
                                      <p:cBhvr>
                                        <p:cTn id="22" dur="500" fill="hold"/>
                                        <p:tgtEl>
                                          <p:spTgt spid="10"/>
                                        </p:tgtEl>
                                      </p:cBhvr>
                                      <p:by x="150000" y="150000"/>
                                    </p:animScale>
                                  </p:childTnLst>
                                </p:cTn>
                              </p:par>
                            </p:childTnLst>
                          </p:cTn>
                        </p:par>
                        <p:par>
                          <p:cTn id="23" fill="hold">
                            <p:stCondLst>
                              <p:cond delay="500"/>
                            </p:stCondLst>
                            <p:childTnLst>
                              <p:par>
                                <p:cTn id="24" presetID="9" presetClass="exit" presetSubtype="0" fill="hold" grpId="0" nodeType="afterEffect">
                                  <p:stCondLst>
                                    <p:cond delay="0"/>
                                  </p:stCondLst>
                                  <p:childTnLst>
                                    <p:animEffect transition="out" filter="dissolv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6" presetClass="emph" presetSubtype="0" fill="hold" grpId="1" nodeType="withEffect">
                                  <p:stCondLst>
                                    <p:cond delay="0"/>
                                  </p:stCondLst>
                                  <p:childTnLst>
                                    <p:animScale>
                                      <p:cBhvr>
                                        <p:cTn id="28" dur="500" fill="hold"/>
                                        <p:tgtEl>
                                          <p:spTgt spid="12"/>
                                        </p:tgtEl>
                                      </p:cBhvr>
                                      <p:by x="400000" y="400000"/>
                                    </p:animScale>
                                  </p:childTnLst>
                                </p:cTn>
                              </p:par>
                              <p:par>
                                <p:cTn id="29" presetID="9" presetClass="exit" presetSubtype="0" fill="hold" grpId="0" nodeType="withEffect">
                                  <p:stCondLst>
                                    <p:cond delay="0"/>
                                  </p:stCondLst>
                                  <p:childTnLst>
                                    <p:animEffect transition="out" filter="dissolv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par>
                          <p:cTn id="32" fill="hold">
                            <p:stCondLst>
                              <p:cond delay="1000"/>
                            </p:stCondLst>
                            <p:childTnLst>
                              <p:par>
                                <p:cTn id="33" presetID="6" presetClass="emph" presetSubtype="0" fill="hold" grpId="1" nodeType="afterEffect">
                                  <p:stCondLst>
                                    <p:cond delay="0"/>
                                  </p:stCondLst>
                                  <p:childTnLst>
                                    <p:animScale>
                                      <p:cBhvr>
                                        <p:cTn id="34" dur="500" fill="hold"/>
                                        <p:tgtEl>
                                          <p:spTgt spid="13"/>
                                        </p:tgtEl>
                                      </p:cBhvr>
                                      <p:by x="400000" y="400000"/>
                                    </p:animScale>
                                  </p:childTnLst>
                                </p:cTn>
                              </p:par>
                            </p:childTnLst>
                          </p:cTn>
                        </p:par>
                      </p:childTnLst>
                    </p:cTn>
                  </p:par>
                  <p:par>
                    <p:cTn id="35" fill="hold">
                      <p:stCondLst>
                        <p:cond delay="indefinite"/>
                      </p:stCondLst>
                      <p:childTnLst>
                        <p:par>
                          <p:cTn id="36" fill="hold">
                            <p:stCondLst>
                              <p:cond delay="0"/>
                            </p:stCondLst>
                            <p:childTnLst>
                              <p:par>
                                <p:cTn id="37" presetID="48" presetClass="path" presetSubtype="0" accel="50000" decel="50000" fill="hold" grpId="0" nodeType="clickEffect">
                                  <p:stCondLst>
                                    <p:cond delay="0"/>
                                  </p:stCondLst>
                                  <p:childTnLst>
                                    <p:animMotion origin="layout" path="M -4.27579E-6 -4.1047E-6 C 0.02519 0.02572 0.05297 0.05166 0.0653 0.08479 C 0.07798 0.12069 0.08371 0.16285 0.09049 0.2057 C 0.09657 0.24809 0.09049 0.28377 0.08371 0.32315 C 0.07798 0.35859 0.0686 0.39797 0.04655 0.43109 C 0.02814 0.46375 -0.00295 0.48993 -0.03734 0.50892 C -0.06842 0.52908 -0.10576 0.54228 -0.14293 0.5483 C -0.18061 0.55548 -0.21795 0.55548 -0.25182 0.5483 C -0.28916 0.54228 -0.32389 0.52583 -0.35185 0.49942 C -0.37964 0.47696 -0.40482 0.44731 -0.4175 0.4114 C -0.43261 0.37874 -0.43921 0.33287 -0.43921 0.29674 C -0.44234 0.26107 -0.43921 0.21891 -0.42323 0.18254 C -0.4076 0.15011 -0.37964 0.1237 -0.3423 0.11096 C -0.30479 0.10123 -0.26745 0.1142 -0.24261 0.1369 C -0.22143 0.15984 -0.20545 0.19551 -0.20198 0.2379 C -0.20198 0.28052 -0.20545 0.31967 -0.22143 0.3528 C -0.23688 0.38499 -0.23341 0.39194 -0.29593 0.4341 C -0.35185 0.47974 -0.4076 0.46676 -0.44234 0.47001 C -0.47603 0.47001 -0.50451 0.4568 -0.53855 0.44406 C -0.57572 0.42738 -0.60663 0.39797 -0.62834 0.37179 C -0.65005 0.34585 -0.6596 0.31342 -0.67193 0.26107 C -0.68148 0.20848 -0.68148 0.18254 -0.68148 0.14339 C -0.68148 0.10401 -0.68148 0.06486 -0.68148 0.02572 " pathEditMode="relative" rAng="0" ptsTypes="fffffffffffffffffffffff">
                                      <p:cBhvr>
                                        <p:cTn id="38" dur="2000" fill="hold"/>
                                        <p:tgtEl>
                                          <p:spTgt spid="11"/>
                                        </p:tgtEl>
                                        <p:attrNameLst>
                                          <p:attrName>ppt_x</p:attrName>
                                          <p:attrName>ppt_y</p:attrName>
                                        </p:attrNameLst>
                                      </p:cBhvr>
                                      <p:rCtr x="-29246" y="27774"/>
                                    </p:animMotion>
                                  </p:childTnLst>
                                </p:cTn>
                              </p:par>
                              <p:par>
                                <p:cTn id="39" presetID="8" presetClass="emph" presetSubtype="0" fill="hold" grpId="1" nodeType="withEffect">
                                  <p:stCondLst>
                                    <p:cond delay="0"/>
                                  </p:stCondLst>
                                  <p:childTnLst>
                                    <p:animRot by="21600000">
                                      <p:cBhvr>
                                        <p:cTn id="40" dur="500" fill="hold"/>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6" presetClass="emph" presetSubtype="0" fill="hold" grpId="1" nodeType="withEffect">
                                  <p:stCondLst>
                                    <p:cond delay="0"/>
                                  </p:stCondLst>
                                  <p:childTnLst>
                                    <p:animScale>
                                      <p:cBhvr>
                                        <p:cTn id="47" dur="500" fill="hold"/>
                                        <p:tgtEl>
                                          <p:spTgt spid="18"/>
                                        </p:tgtEl>
                                      </p:cBhvr>
                                      <p:by x="400000" y="400000"/>
                                    </p:animScale>
                                  </p:childTnLst>
                                </p:cTn>
                              </p:par>
                            </p:childTnLst>
                          </p:cTn>
                        </p:par>
                        <p:par>
                          <p:cTn id="48" fill="hold">
                            <p:stCondLst>
                              <p:cond delay="500"/>
                            </p:stCondLst>
                            <p:childTnLst>
                              <p:par>
                                <p:cTn id="49" presetID="42" presetClass="exit" presetSubtype="0" fill="hold" grpId="0" nodeType="afterEffect">
                                  <p:stCondLst>
                                    <p:cond delay="0"/>
                                  </p:stCondLst>
                                  <p:childTnLst>
                                    <p:animEffect transition="out" filter="fade">
                                      <p:cBhvr>
                                        <p:cTn id="50" dur="1000"/>
                                        <p:tgtEl>
                                          <p:spTgt spid="14"/>
                                        </p:tgtEl>
                                      </p:cBhvr>
                                    </p:animEffect>
                                    <p:anim calcmode="lin" valueType="num">
                                      <p:cBhvr>
                                        <p:cTn id="51" dur="1000"/>
                                        <p:tgtEl>
                                          <p:spTgt spid="14"/>
                                        </p:tgtEl>
                                        <p:attrNameLst>
                                          <p:attrName>ppt_x</p:attrName>
                                        </p:attrNameLst>
                                      </p:cBhvr>
                                      <p:tavLst>
                                        <p:tav tm="0">
                                          <p:val>
                                            <p:strVal val="ppt_x"/>
                                          </p:val>
                                        </p:tav>
                                        <p:tav tm="100000">
                                          <p:val>
                                            <p:strVal val="ppt_x"/>
                                          </p:val>
                                        </p:tav>
                                      </p:tavLst>
                                    </p:anim>
                                    <p:anim calcmode="lin" valueType="num">
                                      <p:cBhvr>
                                        <p:cTn id="52" dur="1000"/>
                                        <p:tgtEl>
                                          <p:spTgt spid="14"/>
                                        </p:tgtEl>
                                        <p:attrNameLst>
                                          <p:attrName>ppt_y</p:attrName>
                                        </p:attrNameLst>
                                      </p:cBhvr>
                                      <p:tavLst>
                                        <p:tav tm="0">
                                          <p:val>
                                            <p:strVal val="ppt_y"/>
                                          </p:val>
                                        </p:tav>
                                        <p:tav tm="100000">
                                          <p:val>
                                            <p:strVal val="ppt_y+.1"/>
                                          </p:val>
                                        </p:tav>
                                      </p:tavLst>
                                    </p:anim>
                                    <p:set>
                                      <p:cBhvr>
                                        <p:cTn id="53" dur="1" fill="hold">
                                          <p:stCondLst>
                                            <p:cond delay="9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5" grpId="1" animBg="1"/>
      <p:bldP spid="17" grpId="0" animBg="1"/>
      <p:bldP spid="17" grpId="1" animBg="1"/>
      <p:bldP spid="18" grpId="0" animBg="1"/>
      <p:bldP spid="18" grpId="1"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CA" dirty="0" smtClean="0"/>
              <a:t>Three responses to Bell?</a:t>
            </a:r>
            <a:endParaRPr lang="en-CA" dirty="0"/>
          </a:p>
        </p:txBody>
      </p:sp>
      <p:grpSp>
        <p:nvGrpSpPr>
          <p:cNvPr id="6" name="Group 5"/>
          <p:cNvGrpSpPr/>
          <p:nvPr/>
        </p:nvGrpSpPr>
        <p:grpSpPr>
          <a:xfrm>
            <a:off x="1043608" y="1556792"/>
            <a:ext cx="7020272" cy="4152656"/>
            <a:chOff x="0" y="1628800"/>
            <a:chExt cx="7020272" cy="4152656"/>
          </a:xfrm>
        </p:grpSpPr>
        <p:sp>
          <p:nvSpPr>
            <p:cNvPr id="8" name="Rectangle 7"/>
            <p:cNvSpPr/>
            <p:nvPr/>
          </p:nvSpPr>
          <p:spPr>
            <a:xfrm>
              <a:off x="0" y="2564904"/>
              <a:ext cx="3203848" cy="830997"/>
            </a:xfrm>
            <a:prstGeom prst="rect">
              <a:avLst/>
            </a:prstGeom>
          </p:spPr>
          <p:txBody>
            <a:bodyPr wrap="square">
              <a:spAutoFit/>
            </a:bodyPr>
            <a:lstStyle/>
            <a:p>
              <a:r>
                <a:rPr lang="en-CA" sz="2400" i="1" dirty="0" smtClean="0">
                  <a:latin typeface="Times New Roman" pitchFamily="18" charset="0"/>
                  <a:cs typeface="Times New Roman" pitchFamily="18" charset="0"/>
                </a:rPr>
                <a:t>“Okay, then I will give up on relativity.”</a:t>
              </a:r>
              <a:endParaRPr lang="en-US" sz="2400" dirty="0"/>
            </a:p>
          </p:txBody>
        </p:sp>
        <p:sp>
          <p:nvSpPr>
            <p:cNvPr id="17" name="Rectangle 16"/>
            <p:cNvSpPr/>
            <p:nvPr/>
          </p:nvSpPr>
          <p:spPr>
            <a:xfrm>
              <a:off x="3491880" y="2564904"/>
              <a:ext cx="2952328" cy="830997"/>
            </a:xfrm>
            <a:prstGeom prst="rect">
              <a:avLst/>
            </a:prstGeom>
          </p:spPr>
          <p:txBody>
            <a:bodyPr wrap="square">
              <a:spAutoFit/>
            </a:bodyPr>
            <a:lstStyle/>
            <a:p>
              <a:r>
                <a:rPr lang="en-CA" sz="2400" i="1" dirty="0" smtClean="0">
                  <a:latin typeface="Times New Roman" pitchFamily="18" charset="0"/>
                  <a:cs typeface="Times New Roman" pitchFamily="18" charset="0"/>
                </a:rPr>
                <a:t>“Okay, then I will give up on the PCC...” </a:t>
              </a:r>
              <a:endParaRPr lang="en-US" sz="2400" dirty="0"/>
            </a:p>
          </p:txBody>
        </p:sp>
        <p:sp>
          <p:nvSpPr>
            <p:cNvPr id="9" name="TextBox 8"/>
            <p:cNvSpPr txBox="1"/>
            <p:nvPr/>
          </p:nvSpPr>
          <p:spPr>
            <a:xfrm>
              <a:off x="0" y="3789040"/>
              <a:ext cx="2952328" cy="523220"/>
            </a:xfrm>
            <a:prstGeom prst="rect">
              <a:avLst/>
            </a:prstGeom>
            <a:noFill/>
          </p:spPr>
          <p:txBody>
            <a:bodyPr wrap="square" rtlCol="0">
              <a:spAutoFit/>
            </a:bodyPr>
            <a:lstStyle/>
            <a:p>
              <a:r>
                <a:rPr lang="en-US" sz="2800" dirty="0" smtClean="0"/>
                <a:t>Natural for…</a:t>
              </a:r>
              <a:endParaRPr lang="en-US" sz="2800" dirty="0"/>
            </a:p>
          </p:txBody>
        </p:sp>
        <p:sp>
          <p:nvSpPr>
            <p:cNvPr id="22" name="TextBox 21"/>
            <p:cNvSpPr txBox="1"/>
            <p:nvPr/>
          </p:nvSpPr>
          <p:spPr>
            <a:xfrm>
              <a:off x="3491880" y="3789040"/>
              <a:ext cx="2952328" cy="523220"/>
            </a:xfrm>
            <a:prstGeom prst="rect">
              <a:avLst/>
            </a:prstGeom>
            <a:noFill/>
          </p:spPr>
          <p:txBody>
            <a:bodyPr wrap="square" rtlCol="0">
              <a:spAutoFit/>
            </a:bodyPr>
            <a:lstStyle/>
            <a:p>
              <a:r>
                <a:rPr lang="en-US" sz="2800" dirty="0" smtClean="0"/>
                <a:t>Natural for…</a:t>
              </a:r>
              <a:endParaRPr lang="en-US" sz="2800" dirty="0"/>
            </a:p>
          </p:txBody>
        </p:sp>
        <p:sp>
          <p:nvSpPr>
            <p:cNvPr id="10" name="TextBox 9"/>
            <p:cNvSpPr txBox="1"/>
            <p:nvPr/>
          </p:nvSpPr>
          <p:spPr>
            <a:xfrm>
              <a:off x="0" y="4581128"/>
              <a:ext cx="3528392" cy="1200328"/>
            </a:xfrm>
            <a:prstGeom prst="rect">
              <a:avLst/>
            </a:prstGeom>
            <a:noFill/>
          </p:spPr>
          <p:txBody>
            <a:bodyPr wrap="square" rtlCol="0">
              <a:spAutoFit/>
            </a:bodyPr>
            <a:lstStyle/>
            <a:p>
              <a:pPr marL="285750" indent="-285750">
                <a:buFont typeface="Arial"/>
                <a:buChar char="•"/>
              </a:pPr>
              <a:r>
                <a:rPr lang="en-US" sz="2400" dirty="0" err="1" smtClean="0"/>
                <a:t>deBroglie-Bohm</a:t>
              </a:r>
              <a:r>
                <a:rPr lang="en-US" sz="2400" dirty="0" smtClean="0"/>
                <a:t> Pilot waves</a:t>
              </a:r>
            </a:p>
            <a:p>
              <a:pPr marL="285750" indent="-285750">
                <a:buFont typeface="Arial"/>
                <a:buChar char="•"/>
              </a:pPr>
              <a:r>
                <a:rPr lang="en-US" sz="2400" dirty="0" smtClean="0"/>
                <a:t>Nelson-style mechanics</a:t>
              </a:r>
              <a:endParaRPr lang="en-US" sz="2400" dirty="0"/>
            </a:p>
          </p:txBody>
        </p:sp>
        <p:sp>
          <p:nvSpPr>
            <p:cNvPr id="23" name="TextBox 22"/>
            <p:cNvSpPr txBox="1"/>
            <p:nvPr/>
          </p:nvSpPr>
          <p:spPr>
            <a:xfrm>
              <a:off x="3491880" y="4581128"/>
              <a:ext cx="3528392" cy="1200328"/>
            </a:xfrm>
            <a:prstGeom prst="rect">
              <a:avLst/>
            </a:prstGeom>
            <a:noFill/>
          </p:spPr>
          <p:txBody>
            <a:bodyPr wrap="square" rtlCol="0">
              <a:spAutoFit/>
            </a:bodyPr>
            <a:lstStyle/>
            <a:p>
              <a:pPr marL="285750" indent="-285750">
                <a:buFont typeface="Arial"/>
                <a:buChar char="•"/>
              </a:pPr>
              <a:r>
                <a:rPr lang="en-US" sz="2400" dirty="0" smtClean="0"/>
                <a:t>Operational QM</a:t>
              </a:r>
            </a:p>
            <a:p>
              <a:pPr marL="285750" indent="-285750">
                <a:buFont typeface="Arial"/>
                <a:buChar char="•"/>
              </a:pPr>
              <a:r>
                <a:rPr lang="en-US" sz="2400" dirty="0" smtClean="0"/>
                <a:t>Collapse theories</a:t>
              </a:r>
            </a:p>
            <a:p>
              <a:pPr marL="285750" indent="-285750">
                <a:buFont typeface="Arial"/>
                <a:buChar char="•"/>
              </a:pPr>
              <a:r>
                <a:rPr lang="en-US" sz="2400" dirty="0" err="1" smtClean="0"/>
                <a:t>Decoherent</a:t>
              </a:r>
              <a:r>
                <a:rPr lang="en-US" sz="2400" dirty="0" smtClean="0"/>
                <a:t> histories</a:t>
              </a:r>
            </a:p>
          </p:txBody>
        </p:sp>
        <p:pic>
          <p:nvPicPr>
            <p:cNvPr id="24" name="Picture 17" descr="http://blogs.hcpro.com/icd-10/wp-content/uploads/2012/09/blood-drop.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144" y="1700808"/>
              <a:ext cx="422630" cy="5657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944" y="1628800"/>
              <a:ext cx="989838" cy="74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10"/>
          <p:cNvSpPr/>
          <p:nvPr/>
        </p:nvSpPr>
        <p:spPr>
          <a:xfrm>
            <a:off x="6516216" y="2564904"/>
            <a:ext cx="2448272" cy="1200328"/>
          </a:xfrm>
          <a:prstGeom prst="rect">
            <a:avLst/>
          </a:prstGeom>
        </p:spPr>
        <p:txBody>
          <a:bodyPr wrap="square">
            <a:spAutoFit/>
          </a:bodyPr>
          <a:lstStyle/>
          <a:p>
            <a:r>
              <a:rPr lang="en-CA" sz="2400" i="1" dirty="0" smtClean="0">
                <a:latin typeface="Times New Roman" pitchFamily="18" charset="0"/>
                <a:cs typeface="Times New Roman" pitchFamily="18" charset="0"/>
              </a:rPr>
              <a:t>“But keep a remnant of the PCC.” </a:t>
            </a:r>
            <a:endParaRPr lang="en-US" sz="2400" dirty="0"/>
          </a:p>
        </p:txBody>
      </p:sp>
      <p:sp>
        <p:nvSpPr>
          <p:cNvPr id="12" name="TextBox 11"/>
          <p:cNvSpPr txBox="1"/>
          <p:nvPr/>
        </p:nvSpPr>
        <p:spPr>
          <a:xfrm>
            <a:off x="6804248" y="3933056"/>
            <a:ext cx="2952328" cy="523220"/>
          </a:xfrm>
          <a:prstGeom prst="rect">
            <a:avLst/>
          </a:prstGeom>
          <a:noFill/>
        </p:spPr>
        <p:txBody>
          <a:bodyPr wrap="square" rtlCol="0">
            <a:spAutoFit/>
          </a:bodyPr>
          <a:lstStyle/>
          <a:p>
            <a:r>
              <a:rPr lang="en-US" sz="2800" dirty="0" smtClean="0"/>
              <a:t>Natural for…</a:t>
            </a:r>
            <a:endParaRPr lang="en-US" sz="2800" dirty="0"/>
          </a:p>
        </p:txBody>
      </p:sp>
      <p:sp>
        <p:nvSpPr>
          <p:cNvPr id="3" name="TextBox 2"/>
          <p:cNvSpPr txBox="1"/>
          <p:nvPr/>
        </p:nvSpPr>
        <p:spPr>
          <a:xfrm>
            <a:off x="7272071" y="5200038"/>
            <a:ext cx="505555" cy="369332"/>
          </a:xfrm>
          <a:prstGeom prst="rect">
            <a:avLst/>
          </a:prstGeom>
          <a:noFill/>
        </p:spPr>
        <p:txBody>
          <a:bodyPr wrap="none" rtlCol="0">
            <a:spAutoFit/>
          </a:bodyPr>
          <a:lstStyle/>
          <a:p>
            <a:r>
              <a:rPr lang="en-US" dirty="0" smtClean="0"/>
              <a:t>???</a:t>
            </a:r>
            <a:endParaRPr lang="en-US" dirty="0"/>
          </a:p>
        </p:txBody>
      </p:sp>
      <p:pic>
        <p:nvPicPr>
          <p:cNvPr id="5" name="Picture 4" descr="sweatdrop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1628800"/>
            <a:ext cx="475471" cy="671207"/>
          </a:xfrm>
          <a:prstGeom prst="rect">
            <a:avLst/>
          </a:prstGeom>
        </p:spPr>
      </p:pic>
    </p:spTree>
    <p:custDataLst>
      <p:tags r:id="rId1"/>
    </p:custDataLst>
    <p:extLst>
      <p:ext uri="{BB962C8B-B14F-4D97-AF65-F5344CB8AC3E}">
        <p14:creationId xmlns:p14="http://schemas.microsoft.com/office/powerpoint/2010/main" val="4040783279"/>
      </p:ext>
    </p:extLst>
  </p:cSld>
  <p:clrMapOvr>
    <a:masterClrMapping/>
  </p:clrMapOvr>
  <mc:AlternateContent xmlns:mc="http://schemas.openxmlformats.org/markup-compatibility/2006" xmlns:p14="http://schemas.microsoft.com/office/powerpoint/2010/main">
    <mc:Choice Requires="p14">
      <p:transition spd="slow" p14:dur="2000" advTm="38058"/>
    </mc:Choice>
    <mc:Fallback xmlns="">
      <p:transition xmlns:p14="http://schemas.microsoft.com/office/powerpoint/2010/main" spd="slow" advTm="380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5551E-7 6.74079E-7 L -0.11601 0.00162 " pathEditMode="relative" rAng="0" ptsTypes="AA">
                                      <p:cBhvr>
                                        <p:cTn id="6" dur="2000" fill="hold"/>
                                        <p:tgtEl>
                                          <p:spTgt spid="6"/>
                                        </p:tgtEl>
                                        <p:attrNameLst>
                                          <p:attrName>ppt_x</p:attrName>
                                          <p:attrName>ppt_y</p:attrName>
                                        </p:attrNameLst>
                                      </p:cBhvr>
                                      <p:rCtr x="-5801" y="69"/>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548680"/>
            <a:ext cx="2448272" cy="1015663"/>
          </a:xfrm>
          <a:prstGeom prst="rect">
            <a:avLst/>
          </a:prstGeom>
          <a:noFill/>
        </p:spPr>
        <p:txBody>
          <a:bodyPr wrap="square" rtlCol="0">
            <a:spAutoFit/>
          </a:bodyPr>
          <a:lstStyle/>
          <a:p>
            <a:r>
              <a:rPr lang="en-US" sz="6000" dirty="0" smtClean="0"/>
              <a:t>Part II:</a:t>
            </a:r>
            <a:endParaRPr lang="en-US" sz="6000" dirty="0"/>
          </a:p>
        </p:txBody>
      </p:sp>
      <p:sp>
        <p:nvSpPr>
          <p:cNvPr id="4" name="TextBox 3"/>
          <p:cNvSpPr txBox="1"/>
          <p:nvPr/>
        </p:nvSpPr>
        <p:spPr>
          <a:xfrm>
            <a:off x="3203848" y="2780928"/>
            <a:ext cx="2376264" cy="523220"/>
          </a:xfrm>
          <a:prstGeom prst="rect">
            <a:avLst/>
          </a:prstGeom>
          <a:noFill/>
        </p:spPr>
        <p:txBody>
          <a:bodyPr wrap="square" rtlCol="0">
            <a:spAutoFit/>
          </a:bodyPr>
          <a:lstStyle/>
          <a:p>
            <a:r>
              <a:rPr lang="en-US" sz="2800" dirty="0" smtClean="0"/>
              <a:t>New directions</a:t>
            </a:r>
            <a:endParaRPr lang="en-US" sz="2800" dirty="0"/>
          </a:p>
        </p:txBody>
      </p:sp>
    </p:spTree>
    <p:extLst>
      <p:ext uri="{BB962C8B-B14F-4D97-AF65-F5344CB8AC3E}">
        <p14:creationId xmlns:p14="http://schemas.microsoft.com/office/powerpoint/2010/main" val="32722149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causal is quantum theory?</a:t>
            </a:r>
            <a:endParaRPr lang="en-US" dirty="0"/>
          </a:p>
        </p:txBody>
      </p:sp>
      <p:pic>
        <p:nvPicPr>
          <p:cNvPr id="4" name="Picture 3"/>
          <p:cNvPicPr>
            <a:picLocks noChangeAspect="1"/>
          </p:cNvPicPr>
          <p:nvPr/>
        </p:nvPicPr>
        <p:blipFill>
          <a:blip r:embed="rId2"/>
          <a:stretch>
            <a:fillRect/>
          </a:stretch>
        </p:blipFill>
        <p:spPr>
          <a:xfrm flipH="1">
            <a:off x="467543" y="1484784"/>
            <a:ext cx="1296144" cy="1597572"/>
          </a:xfrm>
          <a:prstGeom prst="rect">
            <a:avLst/>
          </a:prstGeom>
        </p:spPr>
      </p:pic>
      <p:pic>
        <p:nvPicPr>
          <p:cNvPr id="5" name="Picture 4"/>
          <p:cNvPicPr>
            <a:picLocks noChangeAspect="1"/>
          </p:cNvPicPr>
          <p:nvPr/>
        </p:nvPicPr>
        <p:blipFill>
          <a:blip r:embed="rId3"/>
          <a:stretch>
            <a:fillRect/>
          </a:stretch>
        </p:blipFill>
        <p:spPr>
          <a:xfrm flipH="1">
            <a:off x="1979711" y="1484784"/>
            <a:ext cx="1247539" cy="1584176"/>
          </a:xfrm>
          <a:prstGeom prst="rect">
            <a:avLst/>
          </a:prstGeom>
        </p:spPr>
      </p:pic>
      <p:pic>
        <p:nvPicPr>
          <p:cNvPr id="6" name="Picture 5"/>
          <p:cNvPicPr>
            <a:picLocks noChangeAspect="1"/>
          </p:cNvPicPr>
          <p:nvPr/>
        </p:nvPicPr>
        <p:blipFill>
          <a:blip r:embed="rId4"/>
          <a:stretch>
            <a:fillRect/>
          </a:stretch>
        </p:blipFill>
        <p:spPr>
          <a:xfrm flipH="1">
            <a:off x="3419871" y="1484784"/>
            <a:ext cx="1504967" cy="1584176"/>
          </a:xfrm>
          <a:prstGeom prst="rect">
            <a:avLst/>
          </a:prstGeom>
        </p:spPr>
      </p:pic>
      <p:pic>
        <p:nvPicPr>
          <p:cNvPr id="7" name="Picture 6"/>
          <p:cNvPicPr>
            <a:picLocks noChangeAspect="1"/>
          </p:cNvPicPr>
          <p:nvPr/>
        </p:nvPicPr>
        <p:blipFill>
          <a:blip r:embed="rId5"/>
          <a:stretch>
            <a:fillRect/>
          </a:stretch>
        </p:blipFill>
        <p:spPr>
          <a:xfrm flipH="1">
            <a:off x="5076056" y="1484784"/>
            <a:ext cx="1584176" cy="1584176"/>
          </a:xfrm>
          <a:prstGeom prst="rect">
            <a:avLst/>
          </a:prstGeom>
        </p:spPr>
      </p:pic>
      <p:pic>
        <p:nvPicPr>
          <p:cNvPr id="8" name="Picture 7"/>
          <p:cNvPicPr>
            <a:picLocks noChangeAspect="1"/>
          </p:cNvPicPr>
          <p:nvPr/>
        </p:nvPicPr>
        <p:blipFill>
          <a:blip r:embed="rId6"/>
          <a:stretch>
            <a:fillRect/>
          </a:stretch>
        </p:blipFill>
        <p:spPr>
          <a:xfrm>
            <a:off x="7020272" y="1484784"/>
            <a:ext cx="1146064" cy="1512168"/>
          </a:xfrm>
          <a:prstGeom prst="rect">
            <a:avLst/>
          </a:prstGeom>
        </p:spPr>
      </p:pic>
      <p:pic>
        <p:nvPicPr>
          <p:cNvPr id="9" name="Picture 8"/>
          <p:cNvPicPr>
            <a:picLocks noChangeAspect="1"/>
          </p:cNvPicPr>
          <p:nvPr/>
        </p:nvPicPr>
        <p:blipFill>
          <a:blip r:embed="rId7"/>
          <a:stretch>
            <a:fillRect/>
          </a:stretch>
        </p:blipFill>
        <p:spPr>
          <a:xfrm>
            <a:off x="467544" y="3212976"/>
            <a:ext cx="1440723" cy="1872208"/>
          </a:xfrm>
          <a:prstGeom prst="rect">
            <a:avLst/>
          </a:prstGeom>
        </p:spPr>
      </p:pic>
      <p:pic>
        <p:nvPicPr>
          <p:cNvPr id="10" name="Picture 9"/>
          <p:cNvPicPr>
            <a:picLocks noChangeAspect="1"/>
          </p:cNvPicPr>
          <p:nvPr/>
        </p:nvPicPr>
        <p:blipFill>
          <a:blip r:embed="rId8"/>
          <a:stretch>
            <a:fillRect/>
          </a:stretch>
        </p:blipFill>
        <p:spPr>
          <a:xfrm>
            <a:off x="2051720" y="3212976"/>
            <a:ext cx="1296144" cy="1916309"/>
          </a:xfrm>
          <a:prstGeom prst="rect">
            <a:avLst/>
          </a:prstGeom>
        </p:spPr>
      </p:pic>
      <p:pic>
        <p:nvPicPr>
          <p:cNvPr id="11" name="Picture 10"/>
          <p:cNvPicPr>
            <a:picLocks noChangeAspect="1"/>
          </p:cNvPicPr>
          <p:nvPr/>
        </p:nvPicPr>
        <p:blipFill>
          <a:blip r:embed="rId9"/>
          <a:stretch>
            <a:fillRect/>
          </a:stretch>
        </p:blipFill>
        <p:spPr>
          <a:xfrm>
            <a:off x="3635896" y="3212976"/>
            <a:ext cx="1219200" cy="1219200"/>
          </a:xfrm>
          <a:prstGeom prst="rect">
            <a:avLst/>
          </a:prstGeom>
        </p:spPr>
      </p:pic>
      <p:pic>
        <p:nvPicPr>
          <p:cNvPr id="12" name="Picture 11"/>
          <p:cNvPicPr>
            <a:picLocks noChangeAspect="1"/>
          </p:cNvPicPr>
          <p:nvPr/>
        </p:nvPicPr>
        <p:blipFill>
          <a:blip r:embed="rId10"/>
          <a:stretch>
            <a:fillRect/>
          </a:stretch>
        </p:blipFill>
        <p:spPr>
          <a:xfrm>
            <a:off x="5004048" y="3212976"/>
            <a:ext cx="1728192" cy="1728192"/>
          </a:xfrm>
          <a:prstGeom prst="rect">
            <a:avLst/>
          </a:prstGeom>
        </p:spPr>
      </p:pic>
      <p:pic>
        <p:nvPicPr>
          <p:cNvPr id="13" name="Picture 12"/>
          <p:cNvPicPr>
            <a:picLocks noChangeAspect="1"/>
          </p:cNvPicPr>
          <p:nvPr/>
        </p:nvPicPr>
        <p:blipFill>
          <a:blip r:embed="rId11"/>
          <a:stretch>
            <a:fillRect/>
          </a:stretch>
        </p:blipFill>
        <p:spPr>
          <a:xfrm>
            <a:off x="7020271" y="3212976"/>
            <a:ext cx="1367315" cy="1656184"/>
          </a:xfrm>
          <a:prstGeom prst="rect">
            <a:avLst/>
          </a:prstGeom>
        </p:spPr>
      </p:pic>
      <p:pic>
        <p:nvPicPr>
          <p:cNvPr id="14" name="Picture 13"/>
          <p:cNvPicPr>
            <a:picLocks noChangeAspect="1"/>
          </p:cNvPicPr>
          <p:nvPr/>
        </p:nvPicPr>
        <p:blipFill>
          <a:blip r:embed="rId12"/>
          <a:stretch>
            <a:fillRect/>
          </a:stretch>
        </p:blipFill>
        <p:spPr>
          <a:xfrm>
            <a:off x="539552" y="5229200"/>
            <a:ext cx="1232024" cy="1355226"/>
          </a:xfrm>
          <a:prstGeom prst="rect">
            <a:avLst/>
          </a:prstGeom>
        </p:spPr>
      </p:pic>
      <p:pic>
        <p:nvPicPr>
          <p:cNvPr id="15" name="Picture 14"/>
          <p:cNvPicPr>
            <a:picLocks noChangeAspect="1"/>
          </p:cNvPicPr>
          <p:nvPr/>
        </p:nvPicPr>
        <p:blipFill>
          <a:blip r:embed="rId13"/>
          <a:stretch>
            <a:fillRect/>
          </a:stretch>
        </p:blipFill>
        <p:spPr>
          <a:xfrm>
            <a:off x="2051720" y="5301208"/>
            <a:ext cx="1270000" cy="1270000"/>
          </a:xfrm>
          <a:prstGeom prst="rect">
            <a:avLst/>
          </a:prstGeom>
        </p:spPr>
      </p:pic>
      <p:pic>
        <p:nvPicPr>
          <p:cNvPr id="16" name="Picture 15"/>
          <p:cNvPicPr>
            <a:picLocks noChangeAspect="1"/>
          </p:cNvPicPr>
          <p:nvPr/>
        </p:nvPicPr>
        <p:blipFill>
          <a:blip r:embed="rId14"/>
          <a:stretch>
            <a:fillRect/>
          </a:stretch>
        </p:blipFill>
        <p:spPr>
          <a:xfrm>
            <a:off x="3491880" y="4941168"/>
            <a:ext cx="1181100" cy="1625600"/>
          </a:xfrm>
          <a:prstGeom prst="rect">
            <a:avLst/>
          </a:prstGeom>
        </p:spPr>
      </p:pic>
      <p:pic>
        <p:nvPicPr>
          <p:cNvPr id="17" name="Picture 16"/>
          <p:cNvPicPr>
            <a:picLocks noChangeAspect="1"/>
          </p:cNvPicPr>
          <p:nvPr/>
        </p:nvPicPr>
        <p:blipFill>
          <a:blip r:embed="rId15"/>
          <a:stretch>
            <a:fillRect/>
          </a:stretch>
        </p:blipFill>
        <p:spPr>
          <a:xfrm>
            <a:off x="5076056" y="4941168"/>
            <a:ext cx="1181100" cy="1625600"/>
          </a:xfrm>
          <a:prstGeom prst="rect">
            <a:avLst/>
          </a:prstGeom>
        </p:spPr>
      </p:pic>
      <p:pic>
        <p:nvPicPr>
          <p:cNvPr id="18" name="Picture 17"/>
          <p:cNvPicPr>
            <a:picLocks noChangeAspect="1"/>
          </p:cNvPicPr>
          <p:nvPr/>
        </p:nvPicPr>
        <p:blipFill>
          <a:blip r:embed="rId16"/>
          <a:stretch>
            <a:fillRect/>
          </a:stretch>
        </p:blipFill>
        <p:spPr>
          <a:xfrm>
            <a:off x="7164288" y="4941168"/>
            <a:ext cx="1222772" cy="1630363"/>
          </a:xfrm>
          <a:prstGeom prst="rect">
            <a:avLst/>
          </a:prstGeom>
        </p:spPr>
      </p:pic>
    </p:spTree>
    <p:extLst>
      <p:ext uri="{BB962C8B-B14F-4D97-AF65-F5344CB8AC3E}">
        <p14:creationId xmlns:p14="http://schemas.microsoft.com/office/powerpoint/2010/main" val="835900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Causal reasoning in general</a:t>
            </a:r>
            <a:endParaRPr lang="en-CA" dirty="0"/>
          </a:p>
        </p:txBody>
      </p:sp>
      <p:sp>
        <p:nvSpPr>
          <p:cNvPr id="18" name="TextBox 17"/>
          <p:cNvSpPr txBox="1"/>
          <p:nvPr/>
        </p:nvSpPr>
        <p:spPr>
          <a:xfrm>
            <a:off x="611560" y="2492896"/>
            <a:ext cx="7560840" cy="369332"/>
          </a:xfrm>
          <a:prstGeom prst="rect">
            <a:avLst/>
          </a:prstGeom>
          <a:noFill/>
        </p:spPr>
        <p:txBody>
          <a:bodyPr wrap="square" rtlCol="0">
            <a:spAutoFit/>
          </a:bodyPr>
          <a:lstStyle/>
          <a:p>
            <a:r>
              <a:rPr lang="en-US" dirty="0" smtClean="0"/>
              <a:t>Shannon entropies: </a:t>
            </a:r>
            <a:endParaRPr lang="en-US"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996952"/>
            <a:ext cx="2699792" cy="476711"/>
          </a:xfrm>
          <a:prstGeom prst="rect">
            <a:avLst/>
          </a:prstGeom>
        </p:spPr>
      </p:pic>
      <p:sp>
        <p:nvSpPr>
          <p:cNvPr id="22" name="TextBox 21"/>
          <p:cNvSpPr txBox="1"/>
          <p:nvPr/>
        </p:nvSpPr>
        <p:spPr>
          <a:xfrm>
            <a:off x="611560" y="3717032"/>
            <a:ext cx="7560840" cy="369332"/>
          </a:xfrm>
          <a:prstGeom prst="rect">
            <a:avLst/>
          </a:prstGeom>
          <a:noFill/>
        </p:spPr>
        <p:txBody>
          <a:bodyPr wrap="square" rtlCol="0">
            <a:spAutoFit/>
          </a:bodyPr>
          <a:lstStyle/>
          <a:p>
            <a:r>
              <a:rPr lang="en-US" dirty="0" smtClean="0"/>
              <a:t>“Conditional mutual information”:</a:t>
            </a:r>
            <a:endParaRPr lang="en-US" dirty="0"/>
          </a:p>
        </p:txBody>
      </p:sp>
      <p:pic>
        <p:nvPicPr>
          <p:cNvPr id="6" name="Picture 5" descr="latex-image-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221088"/>
            <a:ext cx="6372200" cy="260533"/>
          </a:xfrm>
          <a:prstGeom prst="rect">
            <a:avLst/>
          </a:prstGeom>
        </p:spPr>
      </p:pic>
      <p:sp>
        <p:nvSpPr>
          <p:cNvPr id="28" name="TextBox 27"/>
          <p:cNvSpPr txBox="1"/>
          <p:nvPr/>
        </p:nvSpPr>
        <p:spPr>
          <a:xfrm>
            <a:off x="683568" y="4797152"/>
            <a:ext cx="7560840" cy="400110"/>
          </a:xfrm>
          <a:prstGeom prst="rect">
            <a:avLst/>
          </a:prstGeom>
          <a:noFill/>
        </p:spPr>
        <p:txBody>
          <a:bodyPr wrap="square" rtlCol="0">
            <a:spAutoFit/>
          </a:bodyPr>
          <a:lstStyle/>
          <a:p>
            <a:r>
              <a:rPr lang="en-US" sz="2000" dirty="0" smtClean="0"/>
              <a:t>Conditional </a:t>
            </a:r>
            <a:r>
              <a:rPr lang="en-US" sz="2000" dirty="0"/>
              <a:t>independence CI(A,B|C) </a:t>
            </a:r>
            <a:r>
              <a:rPr lang="en-US" sz="2000" dirty="0" smtClean="0"/>
              <a:t>is equivalent to</a:t>
            </a:r>
            <a:endParaRPr lang="en-US" sz="2000" dirty="0"/>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5373216"/>
            <a:ext cx="3280792" cy="504737"/>
          </a:xfrm>
          <a:prstGeom prst="rect">
            <a:avLst/>
          </a:prstGeom>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672" y="2060848"/>
            <a:ext cx="2771800" cy="276891"/>
          </a:xfrm>
          <a:prstGeom prst="rect">
            <a:avLst/>
          </a:prstGeom>
        </p:spPr>
      </p:pic>
      <p:sp>
        <p:nvSpPr>
          <p:cNvPr id="13" name="TextBox 12"/>
          <p:cNvSpPr txBox="1"/>
          <p:nvPr/>
        </p:nvSpPr>
        <p:spPr>
          <a:xfrm>
            <a:off x="683568" y="1484784"/>
            <a:ext cx="7560840" cy="369332"/>
          </a:xfrm>
          <a:prstGeom prst="rect">
            <a:avLst/>
          </a:prstGeom>
          <a:noFill/>
        </p:spPr>
        <p:txBody>
          <a:bodyPr wrap="square" rtlCol="0">
            <a:spAutoFit/>
          </a:bodyPr>
          <a:lstStyle/>
          <a:p>
            <a:r>
              <a:rPr lang="en-US" dirty="0" smtClean="0"/>
              <a:t>Conditional independence CI(A,B|C) means </a:t>
            </a:r>
            <a:endParaRPr lang="en-US" dirty="0"/>
          </a:p>
        </p:txBody>
      </p:sp>
    </p:spTree>
    <p:extLst>
      <p:ext uri="{BB962C8B-B14F-4D97-AF65-F5344CB8AC3E}">
        <p14:creationId xmlns:p14="http://schemas.microsoft.com/office/powerpoint/2010/main" val="313787350"/>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Causal reasoning in general: Bayesian networks</a:t>
            </a:r>
            <a:endParaRPr lang="en-CA" dirty="0"/>
          </a:p>
        </p:txBody>
      </p:sp>
      <p:sp>
        <p:nvSpPr>
          <p:cNvPr id="7" name="TextBox 6"/>
          <p:cNvSpPr txBox="1"/>
          <p:nvPr/>
        </p:nvSpPr>
        <p:spPr>
          <a:xfrm>
            <a:off x="467544" y="1700808"/>
            <a:ext cx="7776864" cy="369332"/>
          </a:xfrm>
          <a:prstGeom prst="rect">
            <a:avLst/>
          </a:prstGeom>
          <a:noFill/>
        </p:spPr>
        <p:txBody>
          <a:bodyPr wrap="square" rtlCol="0">
            <a:spAutoFit/>
          </a:bodyPr>
          <a:lstStyle/>
          <a:p>
            <a:r>
              <a:rPr lang="en-US" dirty="0" smtClean="0"/>
              <a:t>Nodes represent random variables. Each variable depends only on its “parents”.</a:t>
            </a:r>
            <a:endParaRPr lang="en-US" dirty="0"/>
          </a:p>
        </p:txBody>
      </p:sp>
      <p:sp>
        <p:nvSpPr>
          <p:cNvPr id="8" name="Oval 7"/>
          <p:cNvSpPr/>
          <p:nvPr/>
        </p:nvSpPr>
        <p:spPr>
          <a:xfrm>
            <a:off x="1403648" y="5733256"/>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028" y="3492412"/>
            <a:ext cx="882655" cy="504374"/>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736" y="3495992"/>
            <a:ext cx="2172671" cy="511216"/>
          </a:xfrm>
          <a:prstGeom prst="rect">
            <a:avLst/>
          </a:prstGeom>
          <a:solidFill>
            <a:schemeClr val="bg1"/>
          </a:solidFill>
        </p:spPr>
      </p:pic>
      <p:sp>
        <p:nvSpPr>
          <p:cNvPr id="13" name="Oval 12"/>
          <p:cNvSpPr/>
          <p:nvPr/>
        </p:nvSpPr>
        <p:spPr>
          <a:xfrm>
            <a:off x="1403648" y="4797152"/>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t>
            </a:r>
          </a:p>
        </p:txBody>
      </p:sp>
      <p:sp>
        <p:nvSpPr>
          <p:cNvPr id="14" name="Oval 13"/>
          <p:cNvSpPr/>
          <p:nvPr/>
        </p:nvSpPr>
        <p:spPr>
          <a:xfrm>
            <a:off x="827584" y="3645024"/>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5" name="Oval 14"/>
          <p:cNvSpPr/>
          <p:nvPr/>
        </p:nvSpPr>
        <p:spPr>
          <a:xfrm>
            <a:off x="2051720" y="3645024"/>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p>
        </p:txBody>
      </p:sp>
      <p:cxnSp>
        <p:nvCxnSpPr>
          <p:cNvPr id="17" name="Straight Connector 16"/>
          <p:cNvCxnSpPr>
            <a:stCxn id="8" idx="0"/>
            <a:endCxn id="13" idx="4"/>
          </p:cNvCxnSpPr>
          <p:nvPr/>
        </p:nvCxnSpPr>
        <p:spPr>
          <a:xfrm flipV="1">
            <a:off x="1763688" y="5517232"/>
            <a:ext cx="0" cy="216024"/>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3" idx="1"/>
            <a:endCxn id="14" idx="4"/>
          </p:cNvCxnSpPr>
          <p:nvPr/>
        </p:nvCxnSpPr>
        <p:spPr>
          <a:xfrm flipH="1" flipV="1">
            <a:off x="1187624" y="4365104"/>
            <a:ext cx="321477" cy="537501"/>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3" idx="7"/>
            <a:endCxn id="15" idx="4"/>
          </p:cNvCxnSpPr>
          <p:nvPr/>
        </p:nvCxnSpPr>
        <p:spPr>
          <a:xfrm flipV="1">
            <a:off x="2018275" y="4365104"/>
            <a:ext cx="393485" cy="537501"/>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03848" y="4293096"/>
            <a:ext cx="5112568" cy="1323439"/>
          </a:xfrm>
          <a:prstGeom prst="rect">
            <a:avLst/>
          </a:prstGeom>
          <a:noFill/>
        </p:spPr>
        <p:txBody>
          <a:bodyPr wrap="square" rtlCol="0">
            <a:spAutoFit/>
          </a:bodyPr>
          <a:lstStyle/>
          <a:p>
            <a:r>
              <a:rPr lang="en-US" sz="2000" dirty="0" smtClean="0"/>
              <a:t>Alternative definition: given the values of the variables on its parent nodes, each node is </a:t>
            </a:r>
            <a:r>
              <a:rPr lang="en-US" sz="2000" b="1" dirty="0" smtClean="0"/>
              <a:t>conditionally independent </a:t>
            </a:r>
            <a:r>
              <a:rPr lang="en-US" sz="2000" dirty="0" smtClean="0"/>
              <a:t>of all nodes not to the future.</a:t>
            </a:r>
            <a:endParaRPr lang="en-US" sz="2000" dirty="0"/>
          </a:p>
        </p:txBody>
      </p:sp>
      <p:pic>
        <p:nvPicPr>
          <p:cNvPr id="25" name="Picture 2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2780928"/>
            <a:ext cx="1414173" cy="499120"/>
          </a:xfrm>
          <a:prstGeom prst="rect">
            <a:avLst/>
          </a:prstGeom>
        </p:spPr>
      </p:pic>
      <p:pic>
        <p:nvPicPr>
          <p:cNvPr id="26" name="Picture 2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2780928"/>
            <a:ext cx="1632538" cy="499120"/>
          </a:xfrm>
          <a:prstGeom prst="rect">
            <a:avLst/>
          </a:prstGeom>
          <a:solidFill>
            <a:schemeClr val="bg1"/>
          </a:solidFill>
        </p:spPr>
      </p:pic>
      <p:pic>
        <p:nvPicPr>
          <p:cNvPr id="27" name="Picture 2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144" y="2780928"/>
            <a:ext cx="2119164" cy="502320"/>
          </a:xfrm>
          <a:prstGeom prst="rect">
            <a:avLst/>
          </a:prstGeom>
          <a:solidFill>
            <a:schemeClr val="bg1"/>
          </a:solidFill>
        </p:spPr>
      </p:pic>
      <p:pic>
        <p:nvPicPr>
          <p:cNvPr id="11" name="Picture 1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7864" y="3501008"/>
            <a:ext cx="4679504" cy="520806"/>
          </a:xfrm>
          <a:prstGeom prst="rect">
            <a:avLst/>
          </a:prstGeom>
          <a:solidFill>
            <a:schemeClr val="bg1"/>
          </a:solidFill>
        </p:spPr>
      </p:pic>
    </p:spTree>
    <p:extLst>
      <p:ext uri="{BB962C8B-B14F-4D97-AF65-F5344CB8AC3E}">
        <p14:creationId xmlns:p14="http://schemas.microsoft.com/office/powerpoint/2010/main" val="4054984638"/>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Causal reasoning in general</a:t>
            </a:r>
            <a:endParaRPr lang="en-CA" dirty="0"/>
          </a:p>
        </p:txBody>
      </p:sp>
      <p:sp>
        <p:nvSpPr>
          <p:cNvPr id="13" name="TextBox 12"/>
          <p:cNvSpPr txBox="1"/>
          <p:nvPr/>
        </p:nvSpPr>
        <p:spPr>
          <a:xfrm>
            <a:off x="683568" y="1484784"/>
            <a:ext cx="7560840" cy="369332"/>
          </a:xfrm>
          <a:prstGeom prst="rect">
            <a:avLst/>
          </a:prstGeom>
          <a:noFill/>
        </p:spPr>
        <p:txBody>
          <a:bodyPr wrap="square" rtlCol="0">
            <a:spAutoFit/>
          </a:bodyPr>
          <a:lstStyle/>
          <a:p>
            <a:r>
              <a:rPr lang="en-US" dirty="0" smtClean="0"/>
              <a:t>The relation of Conditional independence is a ``</a:t>
            </a:r>
            <a:r>
              <a:rPr lang="en-US" b="1" dirty="0" smtClean="0"/>
              <a:t>semi-</a:t>
            </a:r>
            <a:r>
              <a:rPr lang="en-US" b="1" dirty="0" err="1" smtClean="0"/>
              <a:t>graphoid</a:t>
            </a:r>
            <a:r>
              <a:rPr lang="en-US" dirty="0" smtClean="0"/>
              <a:t>’’</a:t>
            </a:r>
            <a:endParaRPr lang="en-US" dirty="0"/>
          </a:p>
        </p:txBody>
      </p:sp>
      <p:pic>
        <p:nvPicPr>
          <p:cNvPr id="7" name="Picture 6"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348880"/>
            <a:ext cx="8406947" cy="3419503"/>
          </a:xfrm>
          <a:prstGeom prst="rect">
            <a:avLst/>
          </a:prstGeom>
        </p:spPr>
      </p:pic>
    </p:spTree>
    <p:extLst>
      <p:ext uri="{BB962C8B-B14F-4D97-AF65-F5344CB8AC3E}">
        <p14:creationId xmlns:p14="http://schemas.microsoft.com/office/powerpoint/2010/main" val="1411374264"/>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CHSHB experiment as a Bayesian network</a:t>
            </a:r>
            <a:endParaRPr lang="en-CA" dirty="0"/>
          </a:p>
        </p:txBody>
      </p:sp>
      <p:sp>
        <p:nvSpPr>
          <p:cNvPr id="8" name="Oval 7"/>
          <p:cNvSpPr/>
          <p:nvPr/>
        </p:nvSpPr>
        <p:spPr>
          <a:xfrm>
            <a:off x="5364088" y="2924944"/>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cs typeface="Symbol" charset="2"/>
              </a:rPr>
              <a:t>Y</a:t>
            </a:r>
            <a:endParaRPr lang="en-US" dirty="0">
              <a:cs typeface="Symbol" charset="2"/>
            </a:endParaRPr>
          </a:p>
        </p:txBody>
      </p:sp>
      <p:sp>
        <p:nvSpPr>
          <p:cNvPr id="13" name="Oval 12"/>
          <p:cNvSpPr/>
          <p:nvPr/>
        </p:nvSpPr>
        <p:spPr>
          <a:xfrm>
            <a:off x="3563888" y="2924944"/>
            <a:ext cx="720080" cy="7200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Symbol" charset="2"/>
                <a:cs typeface="Symbol" charset="2"/>
              </a:rPr>
              <a:t>L</a:t>
            </a:r>
          </a:p>
        </p:txBody>
      </p:sp>
      <p:sp>
        <p:nvSpPr>
          <p:cNvPr id="14" name="Oval 13"/>
          <p:cNvSpPr/>
          <p:nvPr/>
        </p:nvSpPr>
        <p:spPr>
          <a:xfrm>
            <a:off x="2987824" y="1772816"/>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5" name="Oval 14"/>
          <p:cNvSpPr/>
          <p:nvPr/>
        </p:nvSpPr>
        <p:spPr>
          <a:xfrm>
            <a:off x="4211960" y="1772816"/>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19" name="Straight Connector 18"/>
          <p:cNvCxnSpPr>
            <a:stCxn id="13" idx="1"/>
            <a:endCxn id="14" idx="4"/>
          </p:cNvCxnSpPr>
          <p:nvPr/>
        </p:nvCxnSpPr>
        <p:spPr>
          <a:xfrm flipH="1" flipV="1">
            <a:off x="3347864" y="2492896"/>
            <a:ext cx="321477" cy="537501"/>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3" idx="7"/>
            <a:endCxn id="15" idx="4"/>
          </p:cNvCxnSpPr>
          <p:nvPr/>
        </p:nvCxnSpPr>
        <p:spPr>
          <a:xfrm flipV="1">
            <a:off x="4178515" y="2492896"/>
            <a:ext cx="393485" cy="537501"/>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1907704" y="2924944"/>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cs typeface="Symbol" charset="2"/>
              </a:rPr>
              <a:t>X</a:t>
            </a:r>
            <a:endParaRPr lang="en-US" dirty="0">
              <a:cs typeface="Symbol" charset="2"/>
            </a:endParaRPr>
          </a:p>
        </p:txBody>
      </p:sp>
      <p:cxnSp>
        <p:nvCxnSpPr>
          <p:cNvPr id="18" name="Straight Connector 17"/>
          <p:cNvCxnSpPr>
            <a:stCxn id="16" idx="7"/>
            <a:endCxn id="14" idx="3"/>
          </p:cNvCxnSpPr>
          <p:nvPr/>
        </p:nvCxnSpPr>
        <p:spPr>
          <a:xfrm flipV="1">
            <a:off x="2522331" y="2387443"/>
            <a:ext cx="570946" cy="642954"/>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8" idx="1"/>
            <a:endCxn id="15" idx="5"/>
          </p:cNvCxnSpPr>
          <p:nvPr/>
        </p:nvCxnSpPr>
        <p:spPr>
          <a:xfrm flipH="1" flipV="1">
            <a:off x="4826587" y="2387443"/>
            <a:ext cx="642954" cy="642954"/>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pic>
        <p:nvPicPr>
          <p:cNvPr id="23" name="Picture 22"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4005064"/>
            <a:ext cx="7560839" cy="340578"/>
          </a:xfrm>
          <a:prstGeom prst="rect">
            <a:avLst/>
          </a:prstGeom>
        </p:spPr>
      </p:pic>
      <p:pic>
        <p:nvPicPr>
          <p:cNvPr id="25" name="Picture 2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81129"/>
            <a:ext cx="4464496" cy="660466"/>
          </a:xfrm>
          <a:prstGeom prst="rect">
            <a:avLst/>
          </a:prstGeom>
        </p:spPr>
      </p:pic>
    </p:spTree>
    <p:extLst>
      <p:ext uri="{BB962C8B-B14F-4D97-AF65-F5344CB8AC3E}">
        <p14:creationId xmlns:p14="http://schemas.microsoft.com/office/powerpoint/2010/main" val="565296591"/>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do</a:t>
            </a:r>
            <a:endParaRPr lang="en-US" dirty="0"/>
          </a:p>
        </p:txBody>
      </p:sp>
      <p:sp>
        <p:nvSpPr>
          <p:cNvPr id="3" name="Content Placeholder 2"/>
          <p:cNvSpPr>
            <a:spLocks noGrp="1"/>
          </p:cNvSpPr>
          <p:nvPr>
            <p:ph idx="1"/>
          </p:nvPr>
        </p:nvSpPr>
        <p:spPr>
          <a:xfrm>
            <a:off x="467544" y="1700808"/>
            <a:ext cx="8229600" cy="4824536"/>
          </a:xfrm>
        </p:spPr>
        <p:txBody>
          <a:bodyPr>
            <a:normAutofit/>
          </a:bodyPr>
          <a:lstStyle/>
          <a:p>
            <a:r>
              <a:rPr lang="en-US" dirty="0"/>
              <a:t>U</a:t>
            </a:r>
            <a:r>
              <a:rPr lang="en-US" dirty="0" smtClean="0"/>
              <a:t>nderstand causal inference.</a:t>
            </a:r>
          </a:p>
          <a:p>
            <a:r>
              <a:rPr lang="en-US" dirty="0"/>
              <a:t>R</a:t>
            </a:r>
            <a:r>
              <a:rPr lang="en-US" dirty="0" smtClean="0"/>
              <a:t>eformulate quantum mechanics in analogy to this.</a:t>
            </a:r>
          </a:p>
          <a:p>
            <a:r>
              <a:rPr lang="en-US" dirty="0" smtClean="0"/>
              <a:t>What makes the analogy especially good in the case of QM, as opposed to other hypothetical theories?</a:t>
            </a:r>
            <a:endParaRPr lang="en-US" dirty="0"/>
          </a:p>
        </p:txBody>
      </p:sp>
    </p:spTree>
    <p:extLst>
      <p:ext uri="{BB962C8B-B14F-4D97-AF65-F5344CB8AC3E}">
        <p14:creationId xmlns:p14="http://schemas.microsoft.com/office/powerpoint/2010/main" val="39959233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Echoes of causality in QM</a:t>
            </a:r>
            <a:endParaRPr lang="en-US" dirty="0"/>
          </a:p>
        </p:txBody>
      </p:sp>
      <p:sp>
        <p:nvSpPr>
          <p:cNvPr id="4" name="TextBox 3"/>
          <p:cNvSpPr txBox="1"/>
          <p:nvPr/>
        </p:nvSpPr>
        <p:spPr>
          <a:xfrm>
            <a:off x="683568" y="1988840"/>
            <a:ext cx="3888432" cy="707886"/>
          </a:xfrm>
          <a:prstGeom prst="rect">
            <a:avLst/>
          </a:prstGeom>
          <a:noFill/>
        </p:spPr>
        <p:txBody>
          <a:bodyPr wrap="square" rtlCol="0">
            <a:spAutoFit/>
          </a:bodyPr>
          <a:lstStyle/>
          <a:p>
            <a:pPr marL="342900" indent="-342900">
              <a:buFont typeface="Arial"/>
              <a:buChar char="•"/>
            </a:pPr>
            <a:r>
              <a:rPr lang="en-US" sz="2000" dirty="0" smtClean="0"/>
              <a:t>QM limits correlations in Bell experiments.</a:t>
            </a:r>
            <a:endParaRPr lang="en-US" sz="2000" dirty="0"/>
          </a:p>
        </p:txBody>
      </p:sp>
      <p:sp>
        <p:nvSpPr>
          <p:cNvPr id="5" name="TextBox 4"/>
          <p:cNvSpPr txBox="1"/>
          <p:nvPr/>
        </p:nvSpPr>
        <p:spPr>
          <a:xfrm>
            <a:off x="683568" y="5085184"/>
            <a:ext cx="7632848" cy="707886"/>
          </a:xfrm>
          <a:prstGeom prst="rect">
            <a:avLst/>
          </a:prstGeom>
          <a:noFill/>
        </p:spPr>
        <p:txBody>
          <a:bodyPr wrap="square" rtlCol="0">
            <a:spAutoFit/>
          </a:bodyPr>
          <a:lstStyle/>
          <a:p>
            <a:pPr marL="342900" indent="-342900">
              <a:buFont typeface="Arial"/>
              <a:buChar char="•"/>
            </a:pPr>
            <a:r>
              <a:rPr lang="en-US" sz="2000" dirty="0" smtClean="0"/>
              <a:t>Local operations on one system cannot increase mutual information with a distant system.</a:t>
            </a:r>
            <a:endParaRPr lang="en-US" sz="2000"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53136"/>
            <a:ext cx="2664295" cy="337792"/>
          </a:xfrm>
          <a:prstGeom prst="rect">
            <a:avLst/>
          </a:prstGeom>
        </p:spPr>
      </p:pic>
      <p:sp>
        <p:nvSpPr>
          <p:cNvPr id="9" name="TextBox 8"/>
          <p:cNvSpPr txBox="1"/>
          <p:nvPr/>
        </p:nvSpPr>
        <p:spPr>
          <a:xfrm>
            <a:off x="683568" y="3645024"/>
            <a:ext cx="7632848" cy="707886"/>
          </a:xfrm>
          <a:prstGeom prst="rect">
            <a:avLst/>
          </a:prstGeom>
          <a:noFill/>
        </p:spPr>
        <p:txBody>
          <a:bodyPr wrap="square" rtlCol="0">
            <a:spAutoFit/>
          </a:bodyPr>
          <a:lstStyle/>
          <a:p>
            <a:pPr marL="342900" indent="-342900">
              <a:buFont typeface="Arial"/>
              <a:buChar char="•"/>
            </a:pPr>
            <a:r>
              <a:rPr lang="en-US" sz="2000" dirty="0" smtClean="0"/>
              <a:t>Quantum conditional mutual information is non-negative.  The condition that it =0 obeys the semi-</a:t>
            </a:r>
            <a:r>
              <a:rPr lang="en-US" sz="2000" dirty="0" err="1" smtClean="0"/>
              <a:t>graphoid</a:t>
            </a:r>
            <a:r>
              <a:rPr lang="en-US" sz="2000" dirty="0" smtClean="0"/>
              <a:t> axioms.</a:t>
            </a:r>
            <a:endParaRPr lang="en-US" sz="2000" dirty="0"/>
          </a:p>
        </p:txBody>
      </p:sp>
      <p:pic>
        <p:nvPicPr>
          <p:cNvPr id="10" name="Picture 9" descr="latex-image-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140968"/>
            <a:ext cx="7220791" cy="295228"/>
          </a:xfrm>
          <a:prstGeom prst="rect">
            <a:avLst/>
          </a:prstGeom>
        </p:spPr>
      </p:pic>
      <p:grpSp>
        <p:nvGrpSpPr>
          <p:cNvPr id="7" name="Group 6"/>
          <p:cNvGrpSpPr/>
          <p:nvPr/>
        </p:nvGrpSpPr>
        <p:grpSpPr>
          <a:xfrm>
            <a:off x="4932040" y="1484784"/>
            <a:ext cx="2323360" cy="1569707"/>
            <a:chOff x="1187624" y="1268760"/>
            <a:chExt cx="2323360" cy="1569707"/>
          </a:xfrm>
        </p:grpSpPr>
        <p:sp>
          <p:nvSpPr>
            <p:cNvPr id="3" name="Isosceles Triangle 2"/>
            <p:cNvSpPr/>
            <p:nvPr/>
          </p:nvSpPr>
          <p:spPr>
            <a:xfrm>
              <a:off x="1259632" y="1268760"/>
              <a:ext cx="2160240" cy="1008112"/>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Chord 5"/>
            <p:cNvSpPr/>
            <p:nvPr/>
          </p:nvSpPr>
          <p:spPr>
            <a:xfrm>
              <a:off x="1187624" y="1988840"/>
              <a:ext cx="2323360" cy="849627"/>
            </a:xfrm>
            <a:prstGeom prst="chord">
              <a:avLst>
                <a:gd name="adj1" fmla="val 11195983"/>
                <a:gd name="adj2" fmla="val 21297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051720" y="2276872"/>
              <a:ext cx="1152128" cy="369332"/>
            </a:xfrm>
            <a:prstGeom prst="rect">
              <a:avLst/>
            </a:prstGeom>
            <a:noFill/>
          </p:spPr>
          <p:txBody>
            <a:bodyPr wrap="square" rtlCol="0">
              <a:spAutoFit/>
            </a:bodyPr>
            <a:lstStyle/>
            <a:p>
              <a:r>
                <a:rPr lang="en-US" dirty="0" smtClean="0"/>
                <a:t>local</a:t>
              </a:r>
              <a:endParaRPr lang="en-US" dirty="0"/>
            </a:p>
          </p:txBody>
        </p:sp>
        <p:sp>
          <p:nvSpPr>
            <p:cNvPr id="15" name="TextBox 14"/>
            <p:cNvSpPr txBox="1"/>
            <p:nvPr/>
          </p:nvSpPr>
          <p:spPr>
            <a:xfrm>
              <a:off x="1835696" y="1916832"/>
              <a:ext cx="1152128" cy="369332"/>
            </a:xfrm>
            <a:prstGeom prst="rect">
              <a:avLst/>
            </a:prstGeom>
            <a:noFill/>
          </p:spPr>
          <p:txBody>
            <a:bodyPr wrap="square" rtlCol="0">
              <a:spAutoFit/>
            </a:bodyPr>
            <a:lstStyle/>
            <a:p>
              <a:r>
                <a:rPr lang="en-US" dirty="0" smtClean="0"/>
                <a:t>quantum</a:t>
              </a:r>
              <a:endParaRPr lang="en-US" dirty="0"/>
            </a:p>
          </p:txBody>
        </p:sp>
        <p:sp>
          <p:nvSpPr>
            <p:cNvPr id="16" name="TextBox 15"/>
            <p:cNvSpPr txBox="1"/>
            <p:nvPr/>
          </p:nvSpPr>
          <p:spPr>
            <a:xfrm>
              <a:off x="1835696" y="1556792"/>
              <a:ext cx="1152128" cy="369332"/>
            </a:xfrm>
            <a:prstGeom prst="rect">
              <a:avLst/>
            </a:prstGeom>
            <a:noFill/>
          </p:spPr>
          <p:txBody>
            <a:bodyPr wrap="square" rtlCol="0">
              <a:spAutoFit/>
            </a:bodyPr>
            <a:lstStyle/>
            <a:p>
              <a:r>
                <a:rPr lang="en-US" dirty="0"/>
                <a:t>n</a:t>
              </a:r>
              <a:r>
                <a:rPr lang="en-US" dirty="0" smtClean="0"/>
                <a:t>o signals</a:t>
              </a:r>
              <a:endParaRPr lang="en-US" dirty="0"/>
            </a:p>
          </p:txBody>
        </p:sp>
      </p:grpSp>
    </p:spTree>
    <p:extLst>
      <p:ext uri="{BB962C8B-B14F-4D97-AF65-F5344CB8AC3E}">
        <p14:creationId xmlns:p14="http://schemas.microsoft.com/office/powerpoint/2010/main" val="229809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greatest mystery in science?</a:t>
            </a:r>
            <a:endParaRPr lang="en-CA" dirty="0"/>
          </a:p>
        </p:txBody>
      </p:sp>
      <p:sp>
        <p:nvSpPr>
          <p:cNvPr id="3" name="Content Placeholder 2"/>
          <p:cNvSpPr>
            <a:spLocks noGrp="1"/>
          </p:cNvSpPr>
          <p:nvPr>
            <p:ph idx="1"/>
          </p:nvPr>
        </p:nvSpPr>
        <p:spPr/>
        <p:txBody>
          <a:bodyPr>
            <a:normAutofit fontScale="77500" lnSpcReduction="20000"/>
          </a:bodyPr>
          <a:lstStyle/>
          <a:p>
            <a:r>
              <a:rPr lang="en-CA" b="1" dirty="0" smtClean="0"/>
              <a:t>Locality</a:t>
            </a:r>
            <a:r>
              <a:rPr lang="en-CA" dirty="0" smtClean="0"/>
              <a:t> = “things do not go faster than </a:t>
            </a:r>
            <a:r>
              <a:rPr lang="en-CA" i="1" dirty="0" smtClean="0">
                <a:latin typeface="Times New Roman" pitchFamily="18" charset="0"/>
                <a:cs typeface="Times New Roman" pitchFamily="18" charset="0"/>
              </a:rPr>
              <a:t>c</a:t>
            </a:r>
            <a:r>
              <a:rPr lang="en-CA" dirty="0" smtClean="0"/>
              <a:t>” = “no superluminal causal influence.”</a:t>
            </a:r>
          </a:p>
          <a:p>
            <a:endParaRPr lang="en-CA" dirty="0" smtClean="0"/>
          </a:p>
          <a:p>
            <a:endParaRPr lang="en-CA" dirty="0"/>
          </a:p>
          <a:p>
            <a:pPr marL="0" indent="0">
              <a:buNone/>
            </a:pPr>
            <a:endParaRPr lang="en-CA" dirty="0" smtClean="0"/>
          </a:p>
          <a:p>
            <a:pPr marL="0" indent="0">
              <a:buNone/>
            </a:pPr>
            <a:endParaRPr lang="en-CA" dirty="0" smtClean="0"/>
          </a:p>
          <a:p>
            <a:r>
              <a:rPr lang="en-CA" dirty="0" smtClean="0"/>
              <a:t>Mystery: “</a:t>
            </a:r>
            <a:r>
              <a:rPr lang="en-CA" dirty="0" err="1" smtClean="0"/>
              <a:t>nonlocality</a:t>
            </a:r>
            <a:r>
              <a:rPr lang="en-CA" dirty="0" smtClean="0"/>
              <a:t>” but no more manifest signs of superluminal influence.</a:t>
            </a:r>
          </a:p>
          <a:p>
            <a:r>
              <a:rPr lang="en-CA" dirty="0" smtClean="0"/>
              <a:t>What does this “locality” mean, and why is it important?</a:t>
            </a:r>
          </a:p>
          <a:p>
            <a:r>
              <a:rPr lang="en-CA" dirty="0" smtClean="0"/>
              <a:t>Is there a way to preserve locality while evading Bell’s argument that this conflicts with QM?</a:t>
            </a:r>
            <a:endParaRPr lang="en-CA" dirty="0"/>
          </a:p>
        </p:txBody>
      </p:sp>
      <p:sp>
        <p:nvSpPr>
          <p:cNvPr id="4" name="TextBox 3"/>
          <p:cNvSpPr txBox="1"/>
          <p:nvPr/>
        </p:nvSpPr>
        <p:spPr>
          <a:xfrm>
            <a:off x="467544" y="2564904"/>
            <a:ext cx="820891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2000" dirty="0"/>
              <a:t>Bell: “</a:t>
            </a:r>
            <a:r>
              <a:rPr lang="en-CA" sz="2000" i="1" dirty="0">
                <a:latin typeface="Times New Roman" pitchFamily="18" charset="0"/>
                <a:cs typeface="Times New Roman" pitchFamily="18" charset="0"/>
              </a:rPr>
              <a:t>Now it is precisely in cleaning up intuitive ideas that one is likely to throw the baby out with the bathwater. So the next step should be </a:t>
            </a:r>
            <a:r>
              <a:rPr lang="en-CA" sz="2000" b="1" i="1" dirty="0">
                <a:latin typeface="Times New Roman" pitchFamily="18" charset="0"/>
                <a:cs typeface="Times New Roman" pitchFamily="18" charset="0"/>
              </a:rPr>
              <a:t>viewed with the utmost suspicion</a:t>
            </a:r>
            <a:r>
              <a:rPr lang="en-CA" sz="2000" dirty="0"/>
              <a:t>...</a:t>
            </a:r>
            <a:r>
              <a:rPr lang="en-CA" sz="2000" dirty="0" smtClean="0"/>
              <a:t>”</a:t>
            </a:r>
            <a:endParaRPr lang="en-CA" sz="2000" dirty="0"/>
          </a:p>
        </p:txBody>
      </p:sp>
    </p:spTree>
    <p:extLst>
      <p:ext uri="{BB962C8B-B14F-4D97-AF65-F5344CB8AC3E}">
        <p14:creationId xmlns:p14="http://schemas.microsoft.com/office/powerpoint/2010/main" val="921825432"/>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questions for building the analogy</a:t>
            </a:r>
            <a:endParaRPr lang="en-US" dirty="0"/>
          </a:p>
        </p:txBody>
      </p:sp>
      <p:sp>
        <p:nvSpPr>
          <p:cNvPr id="3" name="Content Placeholder 2"/>
          <p:cNvSpPr>
            <a:spLocks noGrp="1"/>
          </p:cNvSpPr>
          <p:nvPr>
            <p:ph idx="1"/>
          </p:nvPr>
        </p:nvSpPr>
        <p:spPr/>
        <p:txBody>
          <a:bodyPr/>
          <a:lstStyle/>
          <a:p>
            <a:r>
              <a:rPr lang="en-US" dirty="0" smtClean="0"/>
              <a:t>We want probabilities -&gt; quantum states, but probability distribution over events in </a:t>
            </a:r>
            <a:r>
              <a:rPr lang="en-US" dirty="0" err="1" smtClean="0"/>
              <a:t>spacetime</a:t>
            </a:r>
            <a:r>
              <a:rPr lang="en-US" dirty="0" smtClean="0"/>
              <a:t> -&gt; what?</a:t>
            </a:r>
          </a:p>
          <a:p>
            <a:r>
              <a:rPr lang="en-US" dirty="0" smtClean="0"/>
              <a:t>If quantum Bayesian networks are “more causal” than the most general thing imaginable – what is a general Bayesian Network?</a:t>
            </a:r>
            <a:endParaRPr lang="en-US" dirty="0"/>
          </a:p>
        </p:txBody>
      </p:sp>
    </p:spTree>
    <p:extLst>
      <p:ext uri="{BB962C8B-B14F-4D97-AF65-F5344CB8AC3E}">
        <p14:creationId xmlns:p14="http://schemas.microsoft.com/office/powerpoint/2010/main" val="2285260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Finding a landscape of possibilities: Generalising Bayesian networks</a:t>
            </a:r>
            <a:endParaRPr lang="en-CA" dirty="0"/>
          </a:p>
        </p:txBody>
      </p:sp>
      <p:sp>
        <p:nvSpPr>
          <p:cNvPr id="8" name="Oval 7"/>
          <p:cNvSpPr/>
          <p:nvPr/>
        </p:nvSpPr>
        <p:spPr>
          <a:xfrm>
            <a:off x="5940152" y="2852936"/>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cs typeface="Symbol" charset="2"/>
              </a:rPr>
              <a:t>Y</a:t>
            </a:r>
            <a:endParaRPr lang="en-US" dirty="0">
              <a:cs typeface="Symbol" charset="2"/>
            </a:endParaRPr>
          </a:p>
        </p:txBody>
      </p:sp>
      <p:sp>
        <p:nvSpPr>
          <p:cNvPr id="13" name="Oval 12"/>
          <p:cNvSpPr/>
          <p:nvPr/>
        </p:nvSpPr>
        <p:spPr>
          <a:xfrm>
            <a:off x="4139952" y="2852936"/>
            <a:ext cx="720080" cy="7200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Symbol" charset="2"/>
                <a:cs typeface="Symbol" charset="2"/>
              </a:rPr>
              <a:t>L</a:t>
            </a:r>
          </a:p>
        </p:txBody>
      </p:sp>
      <p:sp>
        <p:nvSpPr>
          <p:cNvPr id="14" name="Oval 13"/>
          <p:cNvSpPr/>
          <p:nvPr/>
        </p:nvSpPr>
        <p:spPr>
          <a:xfrm>
            <a:off x="3563888" y="1700808"/>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5" name="Oval 14"/>
          <p:cNvSpPr/>
          <p:nvPr/>
        </p:nvSpPr>
        <p:spPr>
          <a:xfrm>
            <a:off x="4788024" y="1700808"/>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19" name="Straight Connector 18"/>
          <p:cNvCxnSpPr>
            <a:stCxn id="13" idx="1"/>
            <a:endCxn id="14" idx="4"/>
          </p:cNvCxnSpPr>
          <p:nvPr/>
        </p:nvCxnSpPr>
        <p:spPr>
          <a:xfrm flipH="1" flipV="1">
            <a:off x="3923928" y="2420888"/>
            <a:ext cx="321477" cy="537501"/>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3" idx="7"/>
            <a:endCxn id="15" idx="4"/>
          </p:cNvCxnSpPr>
          <p:nvPr/>
        </p:nvCxnSpPr>
        <p:spPr>
          <a:xfrm flipV="1">
            <a:off x="4754579" y="2420888"/>
            <a:ext cx="393485" cy="537501"/>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483768" y="2852936"/>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cs typeface="Symbol" charset="2"/>
              </a:rPr>
              <a:t>X</a:t>
            </a:r>
            <a:endParaRPr lang="en-US" dirty="0">
              <a:cs typeface="Symbol" charset="2"/>
            </a:endParaRPr>
          </a:p>
        </p:txBody>
      </p:sp>
      <p:cxnSp>
        <p:nvCxnSpPr>
          <p:cNvPr id="18" name="Straight Connector 17"/>
          <p:cNvCxnSpPr>
            <a:stCxn id="16" idx="7"/>
            <a:endCxn id="14" idx="3"/>
          </p:cNvCxnSpPr>
          <p:nvPr/>
        </p:nvCxnSpPr>
        <p:spPr>
          <a:xfrm flipV="1">
            <a:off x="3098395" y="2315435"/>
            <a:ext cx="570946" cy="642954"/>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8" idx="1"/>
            <a:endCxn id="15" idx="5"/>
          </p:cNvCxnSpPr>
          <p:nvPr/>
        </p:nvCxnSpPr>
        <p:spPr>
          <a:xfrm flipH="1" flipV="1">
            <a:off x="5402651" y="2315435"/>
            <a:ext cx="642954" cy="642954"/>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789040"/>
            <a:ext cx="4464496" cy="660466"/>
          </a:xfrm>
          <a:prstGeom prst="rect">
            <a:avLst/>
          </a:prstGeom>
        </p:spPr>
      </p:pic>
      <p:sp>
        <p:nvSpPr>
          <p:cNvPr id="3" name="TextBox 2"/>
          <p:cNvSpPr txBox="1"/>
          <p:nvPr/>
        </p:nvSpPr>
        <p:spPr>
          <a:xfrm>
            <a:off x="683568" y="4365104"/>
            <a:ext cx="7632848" cy="400110"/>
          </a:xfrm>
          <a:prstGeom prst="rect">
            <a:avLst/>
          </a:prstGeom>
          <a:noFill/>
        </p:spPr>
        <p:txBody>
          <a:bodyPr wrap="square" rtlCol="0">
            <a:spAutoFit/>
          </a:bodyPr>
          <a:lstStyle/>
          <a:p>
            <a:r>
              <a:rPr lang="en-US" sz="2000" dirty="0" smtClean="0"/>
              <a:t>What if we let nodes like</a:t>
            </a:r>
            <a:r>
              <a:rPr lang="en-US" sz="2000" dirty="0" smtClean="0">
                <a:latin typeface="Symbol" charset="2"/>
                <a:cs typeface="Symbol" charset="2"/>
              </a:rPr>
              <a:t> L </a:t>
            </a:r>
            <a:r>
              <a:rPr lang="en-US" sz="2000" dirty="0" smtClean="0"/>
              <a:t>do anything that a PR box can do?</a:t>
            </a:r>
            <a:endParaRPr lang="en-US" sz="2000" dirty="0"/>
          </a:p>
        </p:txBody>
      </p:sp>
      <p:sp>
        <p:nvSpPr>
          <p:cNvPr id="22" name="TextBox 21"/>
          <p:cNvSpPr txBox="1"/>
          <p:nvPr/>
        </p:nvSpPr>
        <p:spPr>
          <a:xfrm>
            <a:off x="683568" y="4797152"/>
            <a:ext cx="7632848" cy="1015663"/>
          </a:xfrm>
          <a:prstGeom prst="rect">
            <a:avLst/>
          </a:prstGeom>
          <a:noFill/>
        </p:spPr>
        <p:txBody>
          <a:bodyPr wrap="square" rtlCol="0">
            <a:spAutoFit/>
          </a:bodyPr>
          <a:lstStyle/>
          <a:p>
            <a:r>
              <a:rPr lang="en-US" sz="2000" dirty="0" smtClean="0"/>
              <a:t>``</a:t>
            </a:r>
            <a:r>
              <a:rPr lang="en-US" sz="2000" dirty="0" err="1" smtClean="0"/>
              <a:t>Generalised</a:t>
            </a:r>
            <a:r>
              <a:rPr lang="en-US" sz="2000" dirty="0" smtClean="0"/>
              <a:t> </a:t>
            </a:r>
            <a:r>
              <a:rPr lang="en-US" sz="2000" dirty="0" err="1" smtClean="0"/>
              <a:t>probabilitistic</a:t>
            </a:r>
            <a:r>
              <a:rPr lang="en-US" sz="2000" dirty="0" smtClean="0"/>
              <a:t> theories’’ deal abstractly with preparations, transformations and measurements.  QM is one such theory.  Used in recovering QM from simple principles.</a:t>
            </a:r>
            <a:endParaRPr lang="en-US" sz="2000" dirty="0"/>
          </a:p>
        </p:txBody>
      </p:sp>
      <p:sp>
        <p:nvSpPr>
          <p:cNvPr id="4" name="TextBox 3"/>
          <p:cNvSpPr txBox="1"/>
          <p:nvPr/>
        </p:nvSpPr>
        <p:spPr>
          <a:xfrm>
            <a:off x="755576" y="5805264"/>
            <a:ext cx="7416824" cy="646331"/>
          </a:xfrm>
          <a:prstGeom prst="rect">
            <a:avLst/>
          </a:prstGeom>
          <a:noFill/>
        </p:spPr>
        <p:txBody>
          <a:bodyPr wrap="square" rtlCol="0">
            <a:spAutoFit/>
          </a:bodyPr>
          <a:lstStyle/>
          <a:p>
            <a:r>
              <a:rPr lang="en-US" dirty="0" smtClean="0"/>
              <a:t>``</a:t>
            </a:r>
            <a:r>
              <a:rPr lang="en-US" dirty="0" err="1" smtClean="0"/>
              <a:t>Generalised</a:t>
            </a:r>
            <a:r>
              <a:rPr lang="en-US" dirty="0" smtClean="0"/>
              <a:t> Bayesian Networks’’ replace latent nodes with ``instruments’’ from such theories, and observable nodes with measurements on them.</a:t>
            </a:r>
            <a:endParaRPr lang="en-US" dirty="0"/>
          </a:p>
        </p:txBody>
      </p:sp>
    </p:spTree>
    <p:extLst>
      <p:ext uri="{BB962C8B-B14F-4D97-AF65-F5344CB8AC3E}">
        <p14:creationId xmlns:p14="http://schemas.microsoft.com/office/powerpoint/2010/main" val="1881039524"/>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par>
                          <p:cTn id="10" fill="hold">
                            <p:stCondLst>
                              <p:cond delay="500"/>
                            </p:stCondLst>
                            <p:childTnLst>
                              <p:par>
                                <p:cTn id="11" presetID="1" presetClass="emph" presetSubtype="2" fill="hold" nodeType="afterEffect">
                                  <p:stCondLst>
                                    <p:cond delay="0"/>
                                  </p:stCondLst>
                                  <p:childTnLst>
                                    <p:animClr clrSpc="rgb" dir="cw">
                                      <p:cBhvr>
                                        <p:cTn id="12" dur="2000" fill="hold"/>
                                        <p:tgtEl>
                                          <p:spTgt spid="13"/>
                                        </p:tgtEl>
                                        <p:attrNameLst>
                                          <p:attrName>fillcolor</p:attrName>
                                        </p:attrNameLst>
                                      </p:cBhvr>
                                      <p:to>
                                        <a:schemeClr val="accent2"/>
                                      </p:to>
                                    </p:animClr>
                                    <p:set>
                                      <p:cBhvr>
                                        <p:cTn id="13" dur="2000" fill="hold"/>
                                        <p:tgtEl>
                                          <p:spTgt spid="13"/>
                                        </p:tgtEl>
                                        <p:attrNameLst>
                                          <p:attrName>fill.type</p:attrName>
                                        </p:attrNameLst>
                                      </p:cBhvr>
                                      <p:to>
                                        <p:strVal val="solid"/>
                                      </p:to>
                                    </p:set>
                                    <p:set>
                                      <p:cBhvr>
                                        <p:cTn id="14" dur="2000" fill="hold"/>
                                        <p:tgtEl>
                                          <p:spTgt spid="13"/>
                                        </p:tgtEl>
                                        <p:attrNameLst>
                                          <p:attrName>fill.on</p:attrName>
                                        </p:attrNameLst>
                                      </p:cBhvr>
                                      <p:to>
                                        <p:strVal val="true"/>
                                      </p:to>
                                    </p:set>
                                  </p:childTnLst>
                                </p:cTn>
                              </p:par>
                              <p:par>
                                <p:cTn id="15" presetID="10" presetClass="exit" presetSubtype="0" fill="hold" nodeType="with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a:endCxn id="14" idx="3"/>
          </p:cNvCxnSpPr>
          <p:nvPr/>
        </p:nvCxnSpPr>
        <p:spPr>
          <a:xfrm flipV="1">
            <a:off x="1475656" y="2027403"/>
            <a:ext cx="465493" cy="753525"/>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15" idx="7"/>
          </p:cNvCxnSpPr>
          <p:nvPr/>
        </p:nvCxnSpPr>
        <p:spPr>
          <a:xfrm flipH="1">
            <a:off x="1010163" y="2852936"/>
            <a:ext cx="465493" cy="681517"/>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15" idx="6"/>
          </p:cNvCxnSpPr>
          <p:nvPr/>
        </p:nvCxnSpPr>
        <p:spPr>
          <a:xfrm flipH="1">
            <a:off x="1115616" y="3789040"/>
            <a:ext cx="1080121" cy="0"/>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6" idx="1"/>
          </p:cNvCxnSpPr>
          <p:nvPr/>
        </p:nvCxnSpPr>
        <p:spPr>
          <a:xfrm>
            <a:off x="2915816" y="2780928"/>
            <a:ext cx="465493" cy="753525"/>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CA" dirty="0" smtClean="0"/>
              <a:t>Generalised Bayesian Networks:</a:t>
            </a:r>
            <a:br>
              <a:rPr lang="en-CA" dirty="0" smtClean="0"/>
            </a:br>
            <a:r>
              <a:rPr lang="en-CA" dirty="0" smtClean="0"/>
              <a:t>an example</a:t>
            </a:r>
            <a:endParaRPr lang="en-CA" dirty="0"/>
          </a:p>
        </p:txBody>
      </p:sp>
      <p:sp>
        <p:nvSpPr>
          <p:cNvPr id="13" name="Oval 12"/>
          <p:cNvSpPr/>
          <p:nvPr/>
        </p:nvSpPr>
        <p:spPr>
          <a:xfrm>
            <a:off x="1115616" y="2420888"/>
            <a:ext cx="720080" cy="7200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cs typeface="Symbol" charset="2"/>
              </a:rPr>
              <a:t>X</a:t>
            </a:r>
          </a:p>
        </p:txBody>
      </p:sp>
      <p:sp>
        <p:nvSpPr>
          <p:cNvPr id="14" name="Oval 13"/>
          <p:cNvSpPr/>
          <p:nvPr/>
        </p:nvSpPr>
        <p:spPr>
          <a:xfrm>
            <a:off x="1835696" y="1412776"/>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5" name="Oval 14"/>
          <p:cNvSpPr/>
          <p:nvPr/>
        </p:nvSpPr>
        <p:spPr>
          <a:xfrm>
            <a:off x="395536" y="3429000"/>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cxnSp>
        <p:nvCxnSpPr>
          <p:cNvPr id="20" name="Straight Connector 19"/>
          <p:cNvCxnSpPr>
            <a:endCxn id="14" idx="5"/>
          </p:cNvCxnSpPr>
          <p:nvPr/>
        </p:nvCxnSpPr>
        <p:spPr>
          <a:xfrm flipH="1" flipV="1">
            <a:off x="2450323" y="2027403"/>
            <a:ext cx="465493" cy="753525"/>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555776" y="2420888"/>
            <a:ext cx="720080" cy="7200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cs typeface="Symbol" charset="2"/>
              </a:rPr>
              <a:t>Y</a:t>
            </a:r>
          </a:p>
        </p:txBody>
      </p:sp>
      <p:sp>
        <p:nvSpPr>
          <p:cNvPr id="24" name="Oval 23"/>
          <p:cNvSpPr/>
          <p:nvPr/>
        </p:nvSpPr>
        <p:spPr>
          <a:xfrm>
            <a:off x="1835696" y="3429000"/>
            <a:ext cx="720080" cy="7200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cs typeface="Symbol" charset="2"/>
              </a:rPr>
              <a:t>Z</a:t>
            </a:r>
          </a:p>
        </p:txBody>
      </p:sp>
      <p:sp>
        <p:nvSpPr>
          <p:cNvPr id="26" name="Oval 25"/>
          <p:cNvSpPr/>
          <p:nvPr/>
        </p:nvSpPr>
        <p:spPr>
          <a:xfrm>
            <a:off x="3275856" y="3429000"/>
            <a:ext cx="720080" cy="720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cxnSp>
        <p:nvCxnSpPr>
          <p:cNvPr id="35" name="Straight Connector 34"/>
          <p:cNvCxnSpPr>
            <a:stCxn id="24" idx="6"/>
            <a:endCxn id="26" idx="2"/>
          </p:cNvCxnSpPr>
          <p:nvPr/>
        </p:nvCxnSpPr>
        <p:spPr>
          <a:xfrm>
            <a:off x="2555776" y="3789040"/>
            <a:ext cx="720080" cy="0"/>
          </a:xfrm>
          <a:prstGeom prst="line">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716016" y="1628800"/>
            <a:ext cx="3888432" cy="646331"/>
          </a:xfrm>
          <a:prstGeom prst="rect">
            <a:avLst/>
          </a:prstGeom>
          <a:noFill/>
        </p:spPr>
        <p:txBody>
          <a:bodyPr wrap="square" rtlCol="0">
            <a:spAutoFit/>
          </a:bodyPr>
          <a:lstStyle/>
          <a:p>
            <a:r>
              <a:rPr lang="en-US" dirty="0" smtClean="0"/>
              <a:t>No conditional independences only involving the observable nodes.</a:t>
            </a:r>
            <a:endParaRPr lang="en-US" dirty="0"/>
          </a:p>
        </p:txBody>
      </p:sp>
      <p:sp>
        <p:nvSpPr>
          <p:cNvPr id="39" name="TextBox 38"/>
          <p:cNvSpPr txBox="1"/>
          <p:nvPr/>
        </p:nvSpPr>
        <p:spPr>
          <a:xfrm>
            <a:off x="4716016" y="2492896"/>
            <a:ext cx="3888432" cy="646331"/>
          </a:xfrm>
          <a:prstGeom prst="rect">
            <a:avLst/>
          </a:prstGeom>
          <a:noFill/>
        </p:spPr>
        <p:txBody>
          <a:bodyPr wrap="square" rtlCol="0">
            <a:spAutoFit/>
          </a:bodyPr>
          <a:lstStyle/>
          <a:p>
            <a:r>
              <a:rPr lang="en-US" dirty="0" smtClean="0"/>
              <a:t>But there are constraints on p(</a:t>
            </a:r>
            <a:r>
              <a:rPr lang="en-US" dirty="0" err="1" smtClean="0"/>
              <a:t>abc</a:t>
            </a:r>
            <a:r>
              <a:rPr lang="en-US" dirty="0" smtClean="0"/>
              <a:t>).  The following is </a:t>
            </a:r>
            <a:r>
              <a:rPr lang="en-US" b="1" dirty="0" smtClean="0"/>
              <a:t>not allowed</a:t>
            </a:r>
            <a:r>
              <a:rPr lang="en-US" dirty="0" smtClean="0"/>
              <a:t>:</a:t>
            </a:r>
            <a:endParaRPr lang="en-US" dirty="0"/>
          </a:p>
        </p:txBody>
      </p:sp>
      <p:pic>
        <p:nvPicPr>
          <p:cNvPr id="40" name="Picture 3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429000"/>
            <a:ext cx="2555776" cy="307200"/>
          </a:xfrm>
          <a:prstGeom prst="rect">
            <a:avLst/>
          </a:prstGeom>
        </p:spPr>
      </p:pic>
      <p:sp>
        <p:nvSpPr>
          <p:cNvPr id="41" name="TextBox 40"/>
          <p:cNvSpPr txBox="1"/>
          <p:nvPr/>
        </p:nvSpPr>
        <p:spPr>
          <a:xfrm>
            <a:off x="467544" y="4653136"/>
            <a:ext cx="7848872" cy="400110"/>
          </a:xfrm>
          <a:prstGeom prst="rect">
            <a:avLst/>
          </a:prstGeom>
          <a:noFill/>
        </p:spPr>
        <p:txBody>
          <a:bodyPr wrap="square" rtlCol="0">
            <a:spAutoFit/>
          </a:bodyPr>
          <a:lstStyle/>
          <a:p>
            <a:r>
              <a:rPr lang="en-US" sz="2000" dirty="0" smtClean="0"/>
              <a:t>Surprise: in the </a:t>
            </a:r>
            <a:r>
              <a:rPr lang="en-US" sz="2000" dirty="0" err="1" smtClean="0"/>
              <a:t>generalised</a:t>
            </a:r>
            <a:r>
              <a:rPr lang="en-US" sz="2000" dirty="0" smtClean="0"/>
              <a:t> case, this restriction still holds.</a:t>
            </a:r>
            <a:endParaRPr lang="en-US" sz="2000" dirty="0"/>
          </a:p>
        </p:txBody>
      </p:sp>
      <p:sp>
        <p:nvSpPr>
          <p:cNvPr id="42" name="TextBox 41"/>
          <p:cNvSpPr txBox="1"/>
          <p:nvPr/>
        </p:nvSpPr>
        <p:spPr>
          <a:xfrm>
            <a:off x="467544" y="5373216"/>
            <a:ext cx="7848872" cy="1015663"/>
          </a:xfrm>
          <a:prstGeom prst="rect">
            <a:avLst/>
          </a:prstGeom>
          <a:noFill/>
        </p:spPr>
        <p:txBody>
          <a:bodyPr wrap="square" rtlCol="0">
            <a:spAutoFit/>
          </a:bodyPr>
          <a:lstStyle/>
          <a:p>
            <a:r>
              <a:rPr lang="en-US" sz="2000" dirty="0" smtClean="0"/>
              <a:t>Lesson: even with the most general non-signaling theories, there are more restrictions than just conditional independences involving observed nodes.</a:t>
            </a:r>
            <a:endParaRPr lang="en-US" sz="2000" dirty="0"/>
          </a:p>
        </p:txBody>
      </p:sp>
    </p:spTree>
    <p:extLst>
      <p:ext uri="{BB962C8B-B14F-4D97-AF65-F5344CB8AC3E}">
        <p14:creationId xmlns:p14="http://schemas.microsoft.com/office/powerpoint/2010/main" val="457116413"/>
      </p:ext>
    </p:extLst>
  </p:cSld>
  <p:clrMapOvr>
    <a:masterClrMapping/>
  </p:clrMapOvr>
  <mc:AlternateContent xmlns:mc="http://schemas.openxmlformats.org/markup-compatibility/2006" xmlns:p14="http://schemas.microsoft.com/office/powerpoint/2010/main">
    <mc:Choice Requires="p14">
      <p:transition spd="slow" p14:dur="2000" advTm="247962"/>
    </mc:Choice>
    <mc:Fallback xmlns="">
      <p:transition xmlns:p14="http://schemas.microsoft.com/office/powerpoint/2010/main" spd="slow" advTm="24796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par>
                                <p:cTn id="10" presetID="1" presetClass="emph" presetSubtype="2" fill="hold" nodeType="withEffect">
                                  <p:stCondLst>
                                    <p:cond delay="0"/>
                                  </p:stCondLst>
                                  <p:childTnLst>
                                    <p:animClr clrSpc="rgb" dir="cw">
                                      <p:cBhvr>
                                        <p:cTn id="11" dur="2000" fill="hold"/>
                                        <p:tgtEl>
                                          <p:spTgt spid="13"/>
                                        </p:tgtEl>
                                        <p:attrNameLst>
                                          <p:attrName>fillcolor</p:attrName>
                                        </p:attrNameLst>
                                      </p:cBhvr>
                                      <p:to>
                                        <a:schemeClr val="accent2"/>
                                      </p:to>
                                    </p:animClr>
                                    <p:set>
                                      <p:cBhvr>
                                        <p:cTn id="12" dur="2000" fill="hold"/>
                                        <p:tgtEl>
                                          <p:spTgt spid="13"/>
                                        </p:tgtEl>
                                        <p:attrNameLst>
                                          <p:attrName>fill.type</p:attrName>
                                        </p:attrNameLst>
                                      </p:cBhvr>
                                      <p:to>
                                        <p:strVal val="solid"/>
                                      </p:to>
                                    </p:set>
                                    <p:set>
                                      <p:cBhvr>
                                        <p:cTn id="13" dur="2000" fill="hold"/>
                                        <p:tgtEl>
                                          <p:spTgt spid="13"/>
                                        </p:tgtEl>
                                        <p:attrNameLst>
                                          <p:attrName>fill.on</p:attrName>
                                        </p:attrNameLst>
                                      </p:cBhvr>
                                      <p:to>
                                        <p:strVal val="true"/>
                                      </p:to>
                                    </p:set>
                                  </p:childTnLst>
                                </p:cTn>
                              </p:par>
                              <p:par>
                                <p:cTn id="14" presetID="27" presetClass="emph" presetSubtype="0" fill="remove" grpId="0" nodeType="withEffect">
                                  <p:stCondLst>
                                    <p:cond delay="0"/>
                                  </p:stCondLst>
                                  <p:childTnLst>
                                    <p:animClr clrSpc="rgb" dir="cw">
                                      <p:cBhvr override="childStyle">
                                        <p:cTn id="15" dur="250" autoRev="1" fill="remove"/>
                                        <p:tgtEl>
                                          <p:spTgt spid="23"/>
                                        </p:tgtEl>
                                        <p:attrNameLst>
                                          <p:attrName>style.color</p:attrName>
                                        </p:attrNameLst>
                                      </p:cBhvr>
                                      <p:to>
                                        <a:schemeClr val="bg1"/>
                                      </p:to>
                                    </p:animClr>
                                    <p:animClr clrSpc="rgb" dir="cw">
                                      <p:cBhvr>
                                        <p:cTn id="16" dur="250" autoRev="1" fill="remove"/>
                                        <p:tgtEl>
                                          <p:spTgt spid="23"/>
                                        </p:tgtEl>
                                        <p:attrNameLst>
                                          <p:attrName>fillcolor</p:attrName>
                                        </p:attrNameLst>
                                      </p:cBhvr>
                                      <p:to>
                                        <a:schemeClr val="bg1"/>
                                      </p:to>
                                    </p:animClr>
                                    <p:set>
                                      <p:cBhvr>
                                        <p:cTn id="17" dur="250" autoRev="1" fill="remove"/>
                                        <p:tgtEl>
                                          <p:spTgt spid="23"/>
                                        </p:tgtEl>
                                        <p:attrNameLst>
                                          <p:attrName>fill.type</p:attrName>
                                        </p:attrNameLst>
                                      </p:cBhvr>
                                      <p:to>
                                        <p:strVal val="solid"/>
                                      </p:to>
                                    </p:set>
                                    <p:set>
                                      <p:cBhvr>
                                        <p:cTn id="18" dur="250" autoRev="1" fill="remove"/>
                                        <p:tgtEl>
                                          <p:spTgt spid="23"/>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23"/>
                                        </p:tgtEl>
                                        <p:attrNameLst>
                                          <p:attrName>fillcolor</p:attrName>
                                        </p:attrNameLst>
                                      </p:cBhvr>
                                      <p:to>
                                        <a:schemeClr val="accent2"/>
                                      </p:to>
                                    </p:animClr>
                                    <p:set>
                                      <p:cBhvr>
                                        <p:cTn id="21" dur="2000" fill="hold"/>
                                        <p:tgtEl>
                                          <p:spTgt spid="23"/>
                                        </p:tgtEl>
                                        <p:attrNameLst>
                                          <p:attrName>fill.type</p:attrName>
                                        </p:attrNameLst>
                                      </p:cBhvr>
                                      <p:to>
                                        <p:strVal val="solid"/>
                                      </p:to>
                                    </p:set>
                                    <p:set>
                                      <p:cBhvr>
                                        <p:cTn id="22" dur="2000" fill="hold"/>
                                        <p:tgtEl>
                                          <p:spTgt spid="23"/>
                                        </p:tgtEl>
                                        <p:attrNameLst>
                                          <p:attrName>fill.on</p:attrName>
                                        </p:attrNameLst>
                                      </p:cBhvr>
                                      <p:to>
                                        <p:strVal val="true"/>
                                      </p:to>
                                    </p:set>
                                  </p:childTnLst>
                                </p:cTn>
                              </p:par>
                              <p:par>
                                <p:cTn id="23" presetID="27" presetClass="emph" presetSubtype="0" fill="remove" grpId="0" nodeType="withEffect">
                                  <p:stCondLst>
                                    <p:cond delay="0"/>
                                  </p:stCondLst>
                                  <p:childTnLst>
                                    <p:animClr clrSpc="rgb" dir="cw">
                                      <p:cBhvr override="childStyle">
                                        <p:cTn id="24" dur="250" autoRev="1" fill="remove"/>
                                        <p:tgtEl>
                                          <p:spTgt spid="24"/>
                                        </p:tgtEl>
                                        <p:attrNameLst>
                                          <p:attrName>style.color</p:attrName>
                                        </p:attrNameLst>
                                      </p:cBhvr>
                                      <p:to>
                                        <a:schemeClr val="bg1"/>
                                      </p:to>
                                    </p:animClr>
                                    <p:animClr clrSpc="rgb" dir="cw">
                                      <p:cBhvr>
                                        <p:cTn id="25" dur="250" autoRev="1" fill="remove"/>
                                        <p:tgtEl>
                                          <p:spTgt spid="24"/>
                                        </p:tgtEl>
                                        <p:attrNameLst>
                                          <p:attrName>fillcolor</p:attrName>
                                        </p:attrNameLst>
                                      </p:cBhvr>
                                      <p:to>
                                        <a:schemeClr val="bg1"/>
                                      </p:to>
                                    </p:animClr>
                                    <p:set>
                                      <p:cBhvr>
                                        <p:cTn id="26" dur="250" autoRev="1" fill="remove"/>
                                        <p:tgtEl>
                                          <p:spTgt spid="24"/>
                                        </p:tgtEl>
                                        <p:attrNameLst>
                                          <p:attrName>fill.type</p:attrName>
                                        </p:attrNameLst>
                                      </p:cBhvr>
                                      <p:to>
                                        <p:strVal val="solid"/>
                                      </p:to>
                                    </p:set>
                                    <p:set>
                                      <p:cBhvr>
                                        <p:cTn id="27" dur="250" autoRev="1" fill="remove"/>
                                        <p:tgtEl>
                                          <p:spTgt spid="24"/>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24"/>
                                        </p:tgtEl>
                                        <p:attrNameLst>
                                          <p:attrName>fillcolor</p:attrName>
                                        </p:attrNameLst>
                                      </p:cBhvr>
                                      <p:to>
                                        <a:schemeClr val="accent2"/>
                                      </p:to>
                                    </p:animClr>
                                    <p:set>
                                      <p:cBhvr>
                                        <p:cTn id="30" dur="2000" fill="hold"/>
                                        <p:tgtEl>
                                          <p:spTgt spid="24"/>
                                        </p:tgtEl>
                                        <p:attrNameLst>
                                          <p:attrName>fill.type</p:attrName>
                                        </p:attrNameLst>
                                      </p:cBhvr>
                                      <p:to>
                                        <p:strVal val="solid"/>
                                      </p:to>
                                    </p:set>
                                    <p:set>
                                      <p:cBhvr>
                                        <p:cTn id="31"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game in town</a:t>
            </a:r>
            <a:endParaRPr lang="en-US" dirty="0"/>
          </a:p>
        </p:txBody>
      </p:sp>
      <p:sp>
        <p:nvSpPr>
          <p:cNvPr id="3" name="Content Placeholder 2"/>
          <p:cNvSpPr>
            <a:spLocks noGrp="1"/>
          </p:cNvSpPr>
          <p:nvPr>
            <p:ph idx="1"/>
          </p:nvPr>
        </p:nvSpPr>
        <p:spPr/>
        <p:txBody>
          <a:bodyPr/>
          <a:lstStyle/>
          <a:p>
            <a:r>
              <a:rPr lang="en-US" dirty="0" smtClean="0"/>
              <a:t>“</a:t>
            </a:r>
            <a:r>
              <a:rPr lang="en-US" dirty="0" err="1" smtClean="0"/>
              <a:t>Characterising</a:t>
            </a:r>
            <a:r>
              <a:rPr lang="en-US" dirty="0" smtClean="0"/>
              <a:t>” quantum “correlations”.</a:t>
            </a:r>
          </a:p>
          <a:p>
            <a:r>
              <a:rPr lang="en-US" dirty="0" smtClean="0"/>
              <a:t>Quantum theory as a theory of inference?</a:t>
            </a:r>
          </a:p>
          <a:p>
            <a:r>
              <a:rPr lang="en-US" dirty="0" err="1"/>
              <a:t>G</a:t>
            </a:r>
            <a:r>
              <a:rPr lang="en-US" dirty="0" err="1" smtClean="0"/>
              <a:t>eneralising</a:t>
            </a:r>
            <a:r>
              <a:rPr lang="en-US" dirty="0" smtClean="0"/>
              <a:t> </a:t>
            </a:r>
            <a:r>
              <a:rPr lang="en-US" dirty="0" err="1" smtClean="0"/>
              <a:t>Baysian</a:t>
            </a:r>
            <a:r>
              <a:rPr lang="en-US" dirty="0" smtClean="0"/>
              <a:t> networks to quantum theory and beyond.</a:t>
            </a:r>
          </a:p>
          <a:p>
            <a:r>
              <a:rPr lang="en-US" dirty="0" smtClean="0"/>
              <a:t>Taking indefiniteness seriously: another possible approach?</a:t>
            </a:r>
            <a:endParaRPr lang="en-US" dirty="0"/>
          </a:p>
        </p:txBody>
      </p:sp>
    </p:spTree>
    <p:extLst>
      <p:ext uri="{BB962C8B-B14F-4D97-AF65-F5344CB8AC3E}">
        <p14:creationId xmlns:p14="http://schemas.microsoft.com/office/powerpoint/2010/main" val="24593126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is no cheap way to avoid the conclusion that Bell’s theorem undermines any viable </a:t>
            </a:r>
            <a:r>
              <a:rPr lang="en-US" dirty="0" err="1" smtClean="0"/>
              <a:t>relativistically</a:t>
            </a:r>
            <a:r>
              <a:rPr lang="en-US" dirty="0" smtClean="0"/>
              <a:t> causal theory.</a:t>
            </a:r>
          </a:p>
          <a:p>
            <a:r>
              <a:rPr lang="en-US" dirty="0" smtClean="0"/>
              <a:t>Freedom of settings, and reality of distant outcomes, are part of locality.</a:t>
            </a:r>
          </a:p>
          <a:p>
            <a:r>
              <a:rPr lang="en-US" dirty="0" smtClean="0"/>
              <a:t>It is perhaps more fruitful to ask what aspects of locality can be salvaged.</a:t>
            </a:r>
          </a:p>
          <a:p>
            <a:r>
              <a:rPr lang="en-US" dirty="0" smtClean="0"/>
              <a:t>The possibilities opened up by this are beginning to be explored. </a:t>
            </a:r>
            <a:endParaRPr lang="en-US" dirty="0"/>
          </a:p>
        </p:txBody>
      </p:sp>
    </p:spTree>
    <p:extLst>
      <p:ext uri="{BB962C8B-B14F-4D97-AF65-F5344CB8AC3E}">
        <p14:creationId xmlns:p14="http://schemas.microsoft.com/office/powerpoint/2010/main" val="3674183862"/>
      </p:ext>
    </p:extLst>
  </p:cSld>
  <p:clrMapOvr>
    <a:masterClrMapping/>
  </p:clrMapOvr>
  <mc:AlternateContent xmlns:mc="http://schemas.openxmlformats.org/markup-compatibility/2006" xmlns:p14="http://schemas.microsoft.com/office/powerpoint/2010/main">
    <mc:Choice Requires="p14">
      <p:transition spd="slow" p14:dur="2000" advTm="2757"/>
    </mc:Choice>
    <mc:Fallback xmlns="">
      <p:transition xmlns:p14="http://schemas.microsoft.com/office/powerpoint/2010/main" spd="slow" advTm="2757"/>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pic>
        <p:nvPicPr>
          <p:cNvPr id="4" name="Picture 3"/>
          <p:cNvPicPr>
            <a:picLocks noChangeAspect="1"/>
          </p:cNvPicPr>
          <p:nvPr/>
        </p:nvPicPr>
        <p:blipFill>
          <a:blip r:embed="rId2"/>
          <a:stretch>
            <a:fillRect/>
          </a:stretch>
        </p:blipFill>
        <p:spPr>
          <a:xfrm>
            <a:off x="755576" y="1268760"/>
            <a:ext cx="6797942" cy="504056"/>
          </a:xfrm>
          <a:prstGeom prst="rect">
            <a:avLst/>
          </a:prstGeom>
        </p:spPr>
      </p:pic>
      <p:pic>
        <p:nvPicPr>
          <p:cNvPr id="5" name="Picture 4"/>
          <p:cNvPicPr>
            <a:picLocks noChangeAspect="1"/>
          </p:cNvPicPr>
          <p:nvPr/>
        </p:nvPicPr>
        <p:blipFill>
          <a:blip r:embed="rId3"/>
          <a:stretch>
            <a:fillRect/>
          </a:stretch>
        </p:blipFill>
        <p:spPr>
          <a:xfrm>
            <a:off x="755576" y="1700808"/>
            <a:ext cx="2235031" cy="495707"/>
          </a:xfrm>
          <a:prstGeom prst="rect">
            <a:avLst/>
          </a:prstGeom>
        </p:spPr>
      </p:pic>
      <p:pic>
        <p:nvPicPr>
          <p:cNvPr id="6" name="Picture 5"/>
          <p:cNvPicPr>
            <a:picLocks noChangeAspect="1"/>
          </p:cNvPicPr>
          <p:nvPr/>
        </p:nvPicPr>
        <p:blipFill>
          <a:blip r:embed="rId4"/>
          <a:stretch>
            <a:fillRect/>
          </a:stretch>
        </p:blipFill>
        <p:spPr>
          <a:xfrm>
            <a:off x="683568" y="2348880"/>
            <a:ext cx="5694858" cy="440714"/>
          </a:xfrm>
          <a:prstGeom prst="rect">
            <a:avLst/>
          </a:prstGeom>
        </p:spPr>
      </p:pic>
      <p:pic>
        <p:nvPicPr>
          <p:cNvPr id="7" name="Picture 6"/>
          <p:cNvPicPr>
            <a:picLocks noChangeAspect="1"/>
          </p:cNvPicPr>
          <p:nvPr/>
        </p:nvPicPr>
        <p:blipFill>
          <a:blip r:embed="rId5"/>
          <a:stretch>
            <a:fillRect/>
          </a:stretch>
        </p:blipFill>
        <p:spPr>
          <a:xfrm>
            <a:off x="755576" y="2924944"/>
            <a:ext cx="2226334" cy="478314"/>
          </a:xfrm>
          <a:prstGeom prst="rect">
            <a:avLst/>
          </a:prstGeom>
        </p:spPr>
      </p:pic>
      <p:pic>
        <p:nvPicPr>
          <p:cNvPr id="8" name="Picture 7"/>
          <p:cNvPicPr>
            <a:picLocks noChangeAspect="1"/>
          </p:cNvPicPr>
          <p:nvPr/>
        </p:nvPicPr>
        <p:blipFill>
          <a:blip r:embed="rId6"/>
          <a:stretch>
            <a:fillRect/>
          </a:stretch>
        </p:blipFill>
        <p:spPr>
          <a:xfrm>
            <a:off x="683568" y="3501008"/>
            <a:ext cx="4749133" cy="443782"/>
          </a:xfrm>
          <a:prstGeom prst="rect">
            <a:avLst/>
          </a:prstGeom>
        </p:spPr>
      </p:pic>
      <p:pic>
        <p:nvPicPr>
          <p:cNvPr id="9" name="Picture 8"/>
          <p:cNvPicPr>
            <a:picLocks noChangeAspect="1"/>
          </p:cNvPicPr>
          <p:nvPr/>
        </p:nvPicPr>
        <p:blipFill>
          <a:blip r:embed="rId7"/>
          <a:stretch>
            <a:fillRect/>
          </a:stretch>
        </p:blipFill>
        <p:spPr>
          <a:xfrm>
            <a:off x="683568" y="4077072"/>
            <a:ext cx="1800200" cy="208719"/>
          </a:xfrm>
          <a:prstGeom prst="rect">
            <a:avLst/>
          </a:prstGeom>
        </p:spPr>
      </p:pic>
      <p:pic>
        <p:nvPicPr>
          <p:cNvPr id="11" name="Picture 10"/>
          <p:cNvPicPr>
            <a:picLocks noChangeAspect="1"/>
          </p:cNvPicPr>
          <p:nvPr/>
        </p:nvPicPr>
        <p:blipFill>
          <a:blip r:embed="rId8"/>
          <a:stretch>
            <a:fillRect/>
          </a:stretch>
        </p:blipFill>
        <p:spPr>
          <a:xfrm>
            <a:off x="683568" y="4437112"/>
            <a:ext cx="7128786" cy="648072"/>
          </a:xfrm>
          <a:prstGeom prst="rect">
            <a:avLst/>
          </a:prstGeom>
        </p:spPr>
      </p:pic>
      <p:pic>
        <p:nvPicPr>
          <p:cNvPr id="12" name="Picture 11"/>
          <p:cNvPicPr>
            <a:picLocks noChangeAspect="1"/>
          </p:cNvPicPr>
          <p:nvPr/>
        </p:nvPicPr>
        <p:blipFill>
          <a:blip r:embed="rId9"/>
          <a:stretch>
            <a:fillRect/>
          </a:stretch>
        </p:blipFill>
        <p:spPr>
          <a:xfrm>
            <a:off x="683568" y="5157192"/>
            <a:ext cx="1727448" cy="491137"/>
          </a:xfrm>
          <a:prstGeom prst="rect">
            <a:avLst/>
          </a:prstGeom>
        </p:spPr>
      </p:pic>
      <p:pic>
        <p:nvPicPr>
          <p:cNvPr id="13" name="Picture 12"/>
          <p:cNvPicPr>
            <a:picLocks noChangeAspect="1"/>
          </p:cNvPicPr>
          <p:nvPr/>
        </p:nvPicPr>
        <p:blipFill>
          <a:blip r:embed="rId10"/>
          <a:stretch>
            <a:fillRect/>
          </a:stretch>
        </p:blipFill>
        <p:spPr>
          <a:xfrm>
            <a:off x="755576" y="5733256"/>
            <a:ext cx="5364088" cy="457664"/>
          </a:xfrm>
          <a:prstGeom prst="rect">
            <a:avLst/>
          </a:prstGeom>
        </p:spPr>
      </p:pic>
      <p:pic>
        <p:nvPicPr>
          <p:cNvPr id="14" name="Picture 13"/>
          <p:cNvPicPr>
            <a:picLocks noChangeAspect="1"/>
          </p:cNvPicPr>
          <p:nvPr/>
        </p:nvPicPr>
        <p:blipFill>
          <a:blip r:embed="rId11"/>
          <a:stretch>
            <a:fillRect/>
          </a:stretch>
        </p:blipFill>
        <p:spPr>
          <a:xfrm>
            <a:off x="755576" y="6237312"/>
            <a:ext cx="3022724" cy="389808"/>
          </a:xfrm>
          <a:prstGeom prst="rect">
            <a:avLst/>
          </a:prstGeom>
        </p:spPr>
      </p:pic>
    </p:spTree>
    <p:extLst>
      <p:ext uri="{BB962C8B-B14F-4D97-AF65-F5344CB8AC3E}">
        <p14:creationId xmlns:p14="http://schemas.microsoft.com/office/powerpoint/2010/main" val="804920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846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Counterfactual definiteness an assumption?</a:t>
            </a:r>
            <a:endParaRPr lang="en-CA" dirty="0"/>
          </a:p>
        </p:txBody>
      </p:sp>
      <p:sp>
        <p:nvSpPr>
          <p:cNvPr id="4" name="TextBox 3"/>
          <p:cNvSpPr txBox="1"/>
          <p:nvPr/>
        </p:nvSpPr>
        <p:spPr>
          <a:xfrm>
            <a:off x="464096" y="2276872"/>
            <a:ext cx="8268846" cy="646331"/>
          </a:xfrm>
          <a:prstGeom prst="rect">
            <a:avLst/>
          </a:prstGeom>
          <a:noFill/>
        </p:spPr>
        <p:txBody>
          <a:bodyPr wrap="square" rtlCol="0">
            <a:spAutoFit/>
          </a:bodyPr>
          <a:lstStyle/>
          <a:p>
            <a:r>
              <a:rPr lang="en-GB" dirty="0" smtClean="0"/>
              <a:t>Counterfactual definiteness: the results of experiments are determined by pre-existing properties of the system being measured.</a:t>
            </a:r>
            <a:endParaRPr lang="en-GB" dirty="0"/>
          </a:p>
        </p:txBody>
      </p:sp>
      <p:sp>
        <p:nvSpPr>
          <p:cNvPr id="14" name="TextBox 13"/>
          <p:cNvSpPr txBox="1"/>
          <p:nvPr/>
        </p:nvSpPr>
        <p:spPr>
          <a:xfrm>
            <a:off x="483706" y="3140968"/>
            <a:ext cx="8268846" cy="369332"/>
          </a:xfrm>
          <a:prstGeom prst="rect">
            <a:avLst/>
          </a:prstGeom>
          <a:noFill/>
        </p:spPr>
        <p:txBody>
          <a:bodyPr wrap="square" rtlCol="0">
            <a:spAutoFit/>
          </a:bodyPr>
          <a:lstStyle/>
          <a:p>
            <a:r>
              <a:rPr lang="en-GB" dirty="0" smtClean="0"/>
              <a:t>Problem: we did </a:t>
            </a:r>
            <a:r>
              <a:rPr lang="en-GB" i="1" dirty="0" smtClean="0"/>
              <a:t>not</a:t>
            </a:r>
            <a:r>
              <a:rPr lang="en-GB" dirty="0" smtClean="0"/>
              <a:t> use this as an independent assumption.</a:t>
            </a:r>
            <a:endParaRPr lang="en-GB" dirty="0"/>
          </a:p>
        </p:txBody>
      </p:sp>
      <p:sp>
        <p:nvSpPr>
          <p:cNvPr id="15" name="TextBox 14"/>
          <p:cNvSpPr txBox="1"/>
          <p:nvPr/>
        </p:nvSpPr>
        <p:spPr>
          <a:xfrm>
            <a:off x="503040" y="3573016"/>
            <a:ext cx="8268846" cy="646331"/>
          </a:xfrm>
          <a:prstGeom prst="rect">
            <a:avLst/>
          </a:prstGeom>
          <a:noFill/>
        </p:spPr>
        <p:txBody>
          <a:bodyPr wrap="square" rtlCol="0">
            <a:spAutoFit/>
          </a:bodyPr>
          <a:lstStyle/>
          <a:p>
            <a:r>
              <a:rPr lang="en-GB" dirty="0" smtClean="0"/>
              <a:t>In fact, </a:t>
            </a:r>
            <a:r>
              <a:rPr lang="en-GB" dirty="0"/>
              <a:t>c</a:t>
            </a:r>
            <a:r>
              <a:rPr lang="en-GB" dirty="0" smtClean="0"/>
              <a:t>ounterfactual definiteness is </a:t>
            </a:r>
            <a:r>
              <a:rPr lang="en-GB" i="1" dirty="0" smtClean="0"/>
              <a:t>implied</a:t>
            </a:r>
            <a:r>
              <a:rPr lang="en-GB" dirty="0" smtClean="0"/>
              <a:t> by local causality and the possibility of perfect correlations. </a:t>
            </a:r>
            <a:endParaRPr lang="en-GB" dirty="0"/>
          </a:p>
        </p:txBody>
      </p:sp>
      <p:sp>
        <p:nvSpPr>
          <p:cNvPr id="8" name="Rectangle 7"/>
          <p:cNvSpPr/>
          <p:nvPr/>
        </p:nvSpPr>
        <p:spPr>
          <a:xfrm>
            <a:off x="1301222" y="1813466"/>
            <a:ext cx="6264696" cy="369332"/>
          </a:xfrm>
          <a:prstGeom prst="rect">
            <a:avLst/>
          </a:prstGeom>
        </p:spPr>
        <p:txBody>
          <a:bodyPr wrap="square">
            <a:spAutoFit/>
          </a:bodyPr>
          <a:lstStyle/>
          <a:p>
            <a:r>
              <a:rPr lang="en-US" dirty="0" smtClean="0">
                <a:solidFill>
                  <a:srgbClr val="000090"/>
                </a:solidFill>
                <a:latin typeface="Times New Roman"/>
                <a:cs typeface="Times New Roman"/>
              </a:rPr>
              <a:t>“</a:t>
            </a:r>
            <a:r>
              <a:rPr lang="en-US" i="1" dirty="0">
                <a:solidFill>
                  <a:srgbClr val="000090"/>
                </a:solidFill>
                <a:latin typeface="Times New Roman"/>
                <a:cs typeface="Times New Roman"/>
              </a:rPr>
              <a:t>U</a:t>
            </a:r>
            <a:r>
              <a:rPr lang="en-US" i="1" dirty="0" smtClean="0">
                <a:solidFill>
                  <a:srgbClr val="000090"/>
                </a:solidFill>
                <a:latin typeface="Times New Roman"/>
                <a:cs typeface="Times New Roman"/>
              </a:rPr>
              <a:t>nperformed </a:t>
            </a:r>
            <a:r>
              <a:rPr lang="en-US" i="1" dirty="0">
                <a:solidFill>
                  <a:srgbClr val="000090"/>
                </a:solidFill>
                <a:latin typeface="Times New Roman"/>
                <a:cs typeface="Times New Roman"/>
              </a:rPr>
              <a:t>experiments have no </a:t>
            </a:r>
            <a:r>
              <a:rPr lang="en-US" i="1" dirty="0" smtClean="0">
                <a:solidFill>
                  <a:srgbClr val="000090"/>
                </a:solidFill>
                <a:latin typeface="Times New Roman"/>
                <a:cs typeface="Times New Roman"/>
              </a:rPr>
              <a:t>results</a:t>
            </a:r>
            <a:r>
              <a:rPr lang="en-US" dirty="0" smtClean="0">
                <a:solidFill>
                  <a:srgbClr val="000090"/>
                </a:solidFill>
                <a:latin typeface="Times New Roman"/>
                <a:cs typeface="Times New Roman"/>
              </a:rPr>
              <a:t>” – Asher Peres</a:t>
            </a:r>
            <a:endParaRPr lang="en-GB" dirty="0"/>
          </a:p>
        </p:txBody>
      </p:sp>
      <p:sp>
        <p:nvSpPr>
          <p:cNvPr id="10" name="TextBox 9"/>
          <p:cNvSpPr txBox="1"/>
          <p:nvPr/>
        </p:nvSpPr>
        <p:spPr>
          <a:xfrm>
            <a:off x="512933" y="4387805"/>
            <a:ext cx="8268846" cy="646331"/>
          </a:xfrm>
          <a:prstGeom prst="rect">
            <a:avLst/>
          </a:prstGeom>
          <a:noFill/>
        </p:spPr>
        <p:txBody>
          <a:bodyPr wrap="square" rtlCol="0">
            <a:spAutoFit/>
          </a:bodyPr>
          <a:lstStyle/>
          <a:p>
            <a:r>
              <a:rPr lang="en-GB" dirty="0" smtClean="0"/>
              <a:t>“I disagree with counterfactual definiteness so much that I think this definition of locality must be wrong.”</a:t>
            </a:r>
            <a:endParaRPr lang="en-GB" dirty="0"/>
          </a:p>
        </p:txBody>
      </p:sp>
      <p:sp>
        <p:nvSpPr>
          <p:cNvPr id="3" name="TextBox 2"/>
          <p:cNvSpPr txBox="1"/>
          <p:nvPr/>
        </p:nvSpPr>
        <p:spPr>
          <a:xfrm>
            <a:off x="827584" y="5301208"/>
            <a:ext cx="4968552" cy="369332"/>
          </a:xfrm>
          <a:prstGeom prst="rect">
            <a:avLst/>
          </a:prstGeom>
          <a:noFill/>
        </p:spPr>
        <p:txBody>
          <a:bodyPr wrap="square" rtlCol="0">
            <a:spAutoFit/>
          </a:bodyPr>
          <a:lstStyle/>
          <a:p>
            <a:r>
              <a:rPr lang="en-US" dirty="0" smtClean="0"/>
              <a:t>-- But what is the right definition?</a:t>
            </a:r>
            <a:endParaRPr lang="en-US" dirty="0"/>
          </a:p>
        </p:txBody>
      </p:sp>
    </p:spTree>
    <p:extLst>
      <p:ext uri="{BB962C8B-B14F-4D97-AF65-F5344CB8AC3E}">
        <p14:creationId xmlns:p14="http://schemas.microsoft.com/office/powerpoint/2010/main" val="39804988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rot="5400000">
            <a:off x="3491880" y="3356992"/>
            <a:ext cx="1872208" cy="1008112"/>
          </a:xfrm>
          <a:prstGeom prst="rightArrow">
            <a:avLst/>
          </a:prstGeom>
          <a:solidFill>
            <a:schemeClr val="bg2"/>
          </a:solidFill>
          <a:ln>
            <a:solidFill>
              <a:schemeClr val="accent1">
                <a:shade val="95000"/>
                <a:satMod val="10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GB" dirty="0" smtClean="0"/>
              <a:t>Deriving </a:t>
            </a:r>
            <a:r>
              <a:rPr lang="en-GB" dirty="0" err="1" smtClean="0"/>
              <a:t>factorisability</a:t>
            </a:r>
            <a:endParaRPr lang="en-CA" dirty="0"/>
          </a:p>
        </p:txBody>
      </p:sp>
      <p:sp>
        <p:nvSpPr>
          <p:cNvPr id="9" name="TextBox 8"/>
          <p:cNvSpPr txBox="1"/>
          <p:nvPr/>
        </p:nvSpPr>
        <p:spPr>
          <a:xfrm>
            <a:off x="899592" y="5301208"/>
            <a:ext cx="7488832" cy="1169551"/>
          </a:xfrm>
          <a:prstGeom prst="rect">
            <a:avLst/>
          </a:prstGeom>
          <a:noFill/>
        </p:spPr>
        <p:txBody>
          <a:bodyPr wrap="square" rtlCol="0">
            <a:spAutoFit/>
          </a:bodyPr>
          <a:lstStyle/>
          <a:p>
            <a:r>
              <a:rPr lang="en-GB" sz="1400" dirty="0" smtClean="0"/>
              <a:t>Lessons:</a:t>
            </a:r>
          </a:p>
          <a:p>
            <a:pPr marL="285750" indent="-285750">
              <a:buFont typeface="Arial" panose="020B0604020202020204" pitchFamily="34" charset="0"/>
              <a:buChar char="•"/>
            </a:pPr>
            <a:r>
              <a:rPr lang="en-GB" sz="1400" dirty="0" smtClean="0"/>
              <a:t>Whatever lambda can be (e.g. whatever past region we use), it just has to be the same thing in local causality and independence of settings to derive the theorem.</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The proof is going to be hard to break as it is so simple and </a:t>
            </a:r>
            <a:r>
              <a:rPr lang="en-GB" sz="1400" dirty="0" err="1" smtClean="0"/>
              <a:t>straightfoward</a:t>
            </a:r>
            <a:r>
              <a:rPr lang="en-GB" sz="1400" dirty="0" smtClean="0"/>
              <a:t>.</a:t>
            </a:r>
            <a:endParaRPr lang="en-GB" sz="1400" dirty="0"/>
          </a:p>
        </p:txBody>
      </p:sp>
      <p:pic>
        <p:nvPicPr>
          <p:cNvPr id="3" name="Picture 2"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340768"/>
            <a:ext cx="7452320" cy="468031"/>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988840"/>
            <a:ext cx="6551712" cy="322485"/>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2492896"/>
            <a:ext cx="3496511" cy="326341"/>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40" y="4869160"/>
            <a:ext cx="6300192" cy="305805"/>
          </a:xfrm>
          <a:prstGeom prst="rect">
            <a:avLst/>
          </a:prstGeom>
        </p:spPr>
      </p:pic>
      <p:sp>
        <p:nvSpPr>
          <p:cNvPr id="11" name="TextBox 10"/>
          <p:cNvSpPr txBox="1"/>
          <p:nvPr/>
        </p:nvSpPr>
        <p:spPr>
          <a:xfrm>
            <a:off x="971600" y="4221088"/>
            <a:ext cx="5040560" cy="369332"/>
          </a:xfrm>
          <a:prstGeom prst="rect">
            <a:avLst/>
          </a:prstGeom>
          <a:noFill/>
        </p:spPr>
        <p:txBody>
          <a:bodyPr wrap="square" rtlCol="0">
            <a:spAutoFit/>
          </a:bodyPr>
          <a:lstStyle/>
          <a:p>
            <a:r>
              <a:rPr lang="en-US" dirty="0" smtClean="0"/>
              <a:t>And similarly for the other two probabilities…</a:t>
            </a:r>
            <a:endParaRPr lang="en-US" dirty="0"/>
          </a:p>
        </p:txBody>
      </p:sp>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608" y="3284984"/>
            <a:ext cx="5831632" cy="301265"/>
          </a:xfrm>
          <a:prstGeom prst="rect">
            <a:avLst/>
          </a:prstGeom>
        </p:spPr>
      </p:pic>
      <p:pic>
        <p:nvPicPr>
          <p:cNvPr id="13" name="Picture 12" descr="latex-image-1.pd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7" y="3861048"/>
            <a:ext cx="7256661" cy="288032"/>
          </a:xfrm>
          <a:prstGeom prst="rect">
            <a:avLst/>
          </a:prstGeom>
        </p:spPr>
      </p:pic>
    </p:spTree>
    <p:extLst>
      <p:ext uri="{BB962C8B-B14F-4D97-AF65-F5344CB8AC3E}">
        <p14:creationId xmlns:p14="http://schemas.microsoft.com/office/powerpoint/2010/main" val="1305196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simple manipulation”</a:t>
            </a:r>
            <a:endParaRPr lang="en-US" dirty="0"/>
          </a:p>
        </p:txBody>
      </p:sp>
      <p:pic>
        <p:nvPicPr>
          <p:cNvPr id="8" name="Picture 7" descr="latex-image-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412776"/>
            <a:ext cx="5544616" cy="2276349"/>
          </a:xfrm>
          <a:prstGeom prst="rect">
            <a:avLst/>
          </a:prstGeom>
        </p:spPr>
      </p:pic>
      <p:pic>
        <p:nvPicPr>
          <p:cNvPr id="9" name="Picture 8"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45024"/>
            <a:ext cx="6695728" cy="993031"/>
          </a:xfrm>
          <a:prstGeom prst="rect">
            <a:avLst/>
          </a:prstGeom>
        </p:spPr>
      </p:pic>
      <p:pic>
        <p:nvPicPr>
          <p:cNvPr id="11" name="Picture 10" descr="latex-image-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013176"/>
            <a:ext cx="7164288" cy="307859"/>
          </a:xfrm>
          <a:prstGeom prst="rect">
            <a:avLst/>
          </a:prstGeom>
        </p:spPr>
      </p:pic>
    </p:spTree>
    <p:extLst>
      <p:ext uri="{BB962C8B-B14F-4D97-AF65-F5344CB8AC3E}">
        <p14:creationId xmlns:p14="http://schemas.microsoft.com/office/powerpoint/2010/main" val="1930802546"/>
      </p:ext>
    </p:extLst>
  </p:cSld>
  <p:clrMapOvr>
    <a:masterClrMapping/>
  </p:clrMapOvr>
  <mc:AlternateContent xmlns:mc="http://schemas.openxmlformats.org/markup-compatibility/2006" xmlns:p14="http://schemas.microsoft.com/office/powerpoint/2010/main">
    <mc:Choice Requires="p14">
      <p:transition spd="slow" p14:dur="2000" advTm="1178"/>
    </mc:Choice>
    <mc:Fallback xmlns="">
      <p:transition xmlns:p14="http://schemas.microsoft.com/office/powerpoint/2010/main" spd="slow" advTm="1178"/>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framework: local </a:t>
            </a:r>
            <a:r>
              <a:rPr lang="en-CA" dirty="0" err="1" smtClean="0"/>
              <a:t>beables</a:t>
            </a:r>
            <a:endParaRPr lang="en-CA" dirty="0"/>
          </a:p>
        </p:txBody>
      </p:sp>
      <p:sp>
        <p:nvSpPr>
          <p:cNvPr id="17" name="Content Placeholder 2"/>
          <p:cNvSpPr>
            <a:spLocks noGrp="1"/>
          </p:cNvSpPr>
          <p:nvPr>
            <p:ph idx="1"/>
          </p:nvPr>
        </p:nvSpPr>
        <p:spPr>
          <a:xfrm>
            <a:off x="467544" y="2420888"/>
            <a:ext cx="8229600" cy="2520279"/>
          </a:xfrm>
        </p:spPr>
        <p:txBody>
          <a:bodyPr>
            <a:normAutofit fontScale="92500" lnSpcReduction="20000"/>
          </a:bodyPr>
          <a:lstStyle/>
          <a:p>
            <a:r>
              <a:rPr lang="en-CA" dirty="0" smtClean="0"/>
              <a:t>Bell theorem has to do with (random) events associated to </a:t>
            </a:r>
            <a:r>
              <a:rPr lang="en-CA" dirty="0" err="1" smtClean="0"/>
              <a:t>spacetime</a:t>
            </a:r>
            <a:r>
              <a:rPr lang="en-CA" dirty="0" smtClean="0"/>
              <a:t> regions.</a:t>
            </a:r>
          </a:p>
          <a:p>
            <a:r>
              <a:rPr lang="en-CA" dirty="0" smtClean="0"/>
              <a:t>Any reasonable theory </a:t>
            </a:r>
            <a:r>
              <a:rPr lang="en-CA" dirty="0"/>
              <a:t>must give rise to probabilistic predictions for events in </a:t>
            </a:r>
            <a:r>
              <a:rPr lang="en-CA" dirty="0" err="1"/>
              <a:t>spacetime</a:t>
            </a:r>
            <a:r>
              <a:rPr lang="en-CA" dirty="0"/>
              <a:t>.  Bell’s condition applies to </a:t>
            </a:r>
            <a:r>
              <a:rPr lang="en-CA" dirty="0" smtClean="0"/>
              <a:t>these.</a:t>
            </a:r>
          </a:p>
          <a:p>
            <a:r>
              <a:rPr lang="en-CA" dirty="0" smtClean="0"/>
              <a:t>Answer: “to </a:t>
            </a:r>
            <a:r>
              <a:rPr lang="en-CA" b="1" dirty="0" smtClean="0"/>
              <a:t>all</a:t>
            </a:r>
            <a:r>
              <a:rPr lang="en-CA" dirty="0" smtClean="0"/>
              <a:t> physical theories.”</a:t>
            </a:r>
          </a:p>
        </p:txBody>
      </p:sp>
      <p:sp>
        <p:nvSpPr>
          <p:cNvPr id="5" name="TextBox 4"/>
          <p:cNvSpPr txBox="1"/>
          <p:nvPr/>
        </p:nvSpPr>
        <p:spPr>
          <a:xfrm>
            <a:off x="467544" y="5229200"/>
            <a:ext cx="820891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2000" dirty="0"/>
              <a:t>Bell: </a:t>
            </a:r>
            <a:r>
              <a:rPr lang="en-GB" sz="2000" i="1" dirty="0">
                <a:latin typeface="Times New Roman" panose="02020603050405020304" pitchFamily="18" charset="0"/>
                <a:cs typeface="Times New Roman" panose="02020603050405020304" pitchFamily="18" charset="0"/>
              </a:rPr>
              <a:t>“The </a:t>
            </a:r>
            <a:r>
              <a:rPr lang="en-GB" sz="2000" i="1" dirty="0" err="1">
                <a:latin typeface="Times New Roman" panose="02020603050405020304" pitchFamily="18" charset="0"/>
                <a:cs typeface="Times New Roman" panose="02020603050405020304" pitchFamily="18" charset="0"/>
              </a:rPr>
              <a:t>beables</a:t>
            </a:r>
            <a:r>
              <a:rPr lang="en-GB" sz="2000" i="1" dirty="0">
                <a:latin typeface="Times New Roman" panose="02020603050405020304" pitchFamily="18" charset="0"/>
                <a:cs typeface="Times New Roman" panose="02020603050405020304" pitchFamily="18" charset="0"/>
              </a:rPr>
              <a:t> must include the settings of switches and knobs on experimental equipment, the currents in coils, and the readings of instruments.” </a:t>
            </a:r>
            <a:endParaRPr lang="en-CA" sz="2000" dirty="0"/>
          </a:p>
        </p:txBody>
      </p:sp>
      <p:sp>
        <p:nvSpPr>
          <p:cNvPr id="3" name="Rectangle 2"/>
          <p:cNvSpPr/>
          <p:nvPr/>
        </p:nvSpPr>
        <p:spPr>
          <a:xfrm>
            <a:off x="539552" y="1340768"/>
            <a:ext cx="7776864" cy="954107"/>
          </a:xfrm>
          <a:prstGeom prst="rect">
            <a:avLst/>
          </a:prstGeom>
        </p:spPr>
        <p:txBody>
          <a:bodyPr wrap="square">
            <a:spAutoFit/>
          </a:bodyPr>
          <a:lstStyle/>
          <a:p>
            <a:r>
              <a:rPr lang="en-CA" sz="2800" dirty="0" smtClean="0"/>
              <a:t>Question: “For </a:t>
            </a:r>
            <a:r>
              <a:rPr lang="en-CA" sz="2800" dirty="0"/>
              <a:t>what class of theories can Bell locality be defined</a:t>
            </a:r>
            <a:r>
              <a:rPr lang="en-CA" sz="2800" dirty="0" smtClean="0"/>
              <a:t>?”  </a:t>
            </a:r>
            <a:r>
              <a:rPr lang="en-CA" sz="2800" dirty="0"/>
              <a:t>(Classical?  Hidden variable?..)</a:t>
            </a:r>
          </a:p>
        </p:txBody>
      </p:sp>
    </p:spTree>
    <p:custDataLst>
      <p:tags r:id="rId1"/>
    </p:custDataLst>
    <p:extLst>
      <p:ext uri="{BB962C8B-B14F-4D97-AF65-F5344CB8AC3E}">
        <p14:creationId xmlns:p14="http://schemas.microsoft.com/office/powerpoint/2010/main" val="3130119062"/>
      </p:ext>
    </p:extLst>
  </p:cSld>
  <p:clrMapOvr>
    <a:masterClrMapping/>
  </p:clrMapOvr>
  <mc:AlternateContent xmlns:mc="http://schemas.openxmlformats.org/markup-compatibility/2006" xmlns:p14="http://schemas.microsoft.com/office/powerpoint/2010/main">
    <mc:Choice Requires="p14">
      <p:transition spd="slow" p14:dur="2000" advTm="215729"/>
    </mc:Choice>
    <mc:Fallback xmlns="">
      <p:transition xmlns:p14="http://schemas.microsoft.com/office/powerpoint/2010/main" spd="slow" advTm="2157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Two consequences of local causality</a:t>
            </a:r>
            <a:endParaRPr lang="en-CA" dirty="0"/>
          </a:p>
        </p:txBody>
      </p:sp>
      <p:sp>
        <p:nvSpPr>
          <p:cNvPr id="3" name="TextBox 2"/>
          <p:cNvSpPr txBox="1"/>
          <p:nvPr/>
        </p:nvSpPr>
        <p:spPr>
          <a:xfrm>
            <a:off x="676935" y="1500293"/>
            <a:ext cx="7416824" cy="369332"/>
          </a:xfrm>
          <a:prstGeom prst="rect">
            <a:avLst/>
          </a:prstGeom>
          <a:noFill/>
        </p:spPr>
        <p:txBody>
          <a:bodyPr wrap="square" rtlCol="0">
            <a:spAutoFit/>
          </a:bodyPr>
          <a:lstStyle/>
          <a:p>
            <a:r>
              <a:rPr lang="en-GB" dirty="0" smtClean="0"/>
              <a:t>“Setting independence”:</a:t>
            </a:r>
            <a:endParaRPr lang="en-GB" dirty="0"/>
          </a:p>
        </p:txBody>
      </p:sp>
      <p:sp>
        <p:nvSpPr>
          <p:cNvPr id="12" name="TextBox 11"/>
          <p:cNvSpPr txBox="1"/>
          <p:nvPr/>
        </p:nvSpPr>
        <p:spPr>
          <a:xfrm>
            <a:off x="683568" y="2420888"/>
            <a:ext cx="7416824" cy="369332"/>
          </a:xfrm>
          <a:prstGeom prst="rect">
            <a:avLst/>
          </a:prstGeom>
          <a:noFill/>
        </p:spPr>
        <p:txBody>
          <a:bodyPr wrap="square" rtlCol="0">
            <a:spAutoFit/>
          </a:bodyPr>
          <a:lstStyle/>
          <a:p>
            <a:r>
              <a:rPr lang="en-GB" dirty="0" smtClean="0"/>
              <a:t>“Parameter independence”:</a:t>
            </a:r>
            <a:endParaRPr lang="en-GB" dirty="0"/>
          </a:p>
        </p:txBody>
      </p:sp>
      <p:sp>
        <p:nvSpPr>
          <p:cNvPr id="4" name="TextBox 3"/>
          <p:cNvSpPr txBox="1"/>
          <p:nvPr/>
        </p:nvSpPr>
        <p:spPr>
          <a:xfrm>
            <a:off x="479618" y="3284984"/>
            <a:ext cx="8268846" cy="369332"/>
          </a:xfrm>
          <a:prstGeom prst="rect">
            <a:avLst/>
          </a:prstGeom>
          <a:noFill/>
        </p:spPr>
        <p:txBody>
          <a:bodyPr wrap="square" rtlCol="0">
            <a:spAutoFit/>
          </a:bodyPr>
          <a:lstStyle/>
          <a:p>
            <a:r>
              <a:rPr lang="en-GB" dirty="0" smtClean="0"/>
              <a:t>Parameter dependence is different from superluminal signalling and does not imply it.</a:t>
            </a:r>
            <a:endParaRPr lang="en-GB" dirty="0"/>
          </a:p>
        </p:txBody>
      </p:sp>
      <p:sp>
        <p:nvSpPr>
          <p:cNvPr id="14" name="TextBox 13"/>
          <p:cNvSpPr txBox="1"/>
          <p:nvPr/>
        </p:nvSpPr>
        <p:spPr>
          <a:xfrm>
            <a:off x="479618" y="3933056"/>
            <a:ext cx="8268846" cy="646331"/>
          </a:xfrm>
          <a:prstGeom prst="rect">
            <a:avLst/>
          </a:prstGeom>
          <a:noFill/>
        </p:spPr>
        <p:txBody>
          <a:bodyPr wrap="square" rtlCol="0">
            <a:spAutoFit/>
          </a:bodyPr>
          <a:lstStyle/>
          <a:p>
            <a:r>
              <a:rPr lang="en-GB" dirty="0" smtClean="0"/>
              <a:t>Parameter dependence fits best with violating relativity, if we think that an operational intervention must be to the past of its effect.</a:t>
            </a:r>
            <a:endParaRPr lang="en-GB" dirty="0"/>
          </a:p>
        </p:txBody>
      </p:sp>
      <p:sp>
        <p:nvSpPr>
          <p:cNvPr id="15" name="TextBox 14"/>
          <p:cNvSpPr txBox="1"/>
          <p:nvPr/>
        </p:nvSpPr>
        <p:spPr>
          <a:xfrm>
            <a:off x="503040" y="4869160"/>
            <a:ext cx="8268846" cy="646331"/>
          </a:xfrm>
          <a:prstGeom prst="rect">
            <a:avLst/>
          </a:prstGeom>
          <a:noFill/>
        </p:spPr>
        <p:txBody>
          <a:bodyPr wrap="square" rtlCol="0">
            <a:spAutoFit/>
          </a:bodyPr>
          <a:lstStyle/>
          <a:p>
            <a:r>
              <a:rPr lang="en-GB" dirty="0" smtClean="0"/>
              <a:t>Violating outcome independence more naturally allows us to consider theories that are relativistic but violate the PCC.</a:t>
            </a:r>
            <a:endParaRPr lang="en-GB" dirty="0"/>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988840"/>
            <a:ext cx="4139952" cy="375648"/>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852936"/>
            <a:ext cx="4248472" cy="384767"/>
          </a:xfrm>
          <a:prstGeom prst="rect">
            <a:avLst/>
          </a:prstGeom>
        </p:spPr>
      </p:pic>
    </p:spTree>
    <p:extLst>
      <p:ext uri="{BB962C8B-B14F-4D97-AF65-F5344CB8AC3E}">
        <p14:creationId xmlns:p14="http://schemas.microsoft.com/office/powerpoint/2010/main" val="3040007256"/>
      </p:ext>
    </p:extLst>
  </p:cSld>
  <p:clrMapOvr>
    <a:masterClrMapping/>
  </p:clrMapOvr>
  <mc:AlternateContent xmlns:mc="http://schemas.openxmlformats.org/markup-compatibility/2006" xmlns:p14="http://schemas.microsoft.com/office/powerpoint/2010/main">
    <mc:Choice Requires="p14">
      <p:transition spd="slow" p14:dur="2000" advTm="51492"/>
    </mc:Choice>
    <mc:Fallback xmlns="">
      <p:transition xmlns:p14="http://schemas.microsoft.com/office/powerpoint/2010/main" spd="slow" advTm="51492"/>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 Locality</a:t>
            </a:r>
            <a:endParaRPr lang="en-US" dirty="0"/>
          </a:p>
        </p:txBody>
      </p:sp>
      <p:sp>
        <p:nvSpPr>
          <p:cNvPr id="4" name="TextBox 3"/>
          <p:cNvSpPr txBox="1"/>
          <p:nvPr/>
        </p:nvSpPr>
        <p:spPr>
          <a:xfrm>
            <a:off x="467544" y="1556792"/>
            <a:ext cx="3960439" cy="461665"/>
          </a:xfrm>
          <a:prstGeom prst="rect">
            <a:avLst/>
          </a:prstGeom>
          <a:noFill/>
        </p:spPr>
        <p:txBody>
          <a:bodyPr wrap="square" rtlCol="0">
            <a:spAutoFit/>
          </a:bodyPr>
          <a:lstStyle/>
          <a:p>
            <a:r>
              <a:rPr lang="en-US" sz="2400" dirty="0" smtClean="0"/>
              <a:t>A strong locality condition:</a:t>
            </a:r>
            <a:endParaRPr lang="en-US" sz="2400" dirty="0"/>
          </a:p>
        </p:txBody>
      </p:sp>
      <p:cxnSp>
        <p:nvCxnSpPr>
          <p:cNvPr id="5" name="Straight Connector 4"/>
          <p:cNvCxnSpPr/>
          <p:nvPr/>
        </p:nvCxnSpPr>
        <p:spPr>
          <a:xfrm>
            <a:off x="3210312" y="3917971"/>
            <a:ext cx="3361247" cy="331722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7" idx="6"/>
          </p:cNvCxnSpPr>
          <p:nvPr/>
        </p:nvCxnSpPr>
        <p:spPr>
          <a:xfrm flipH="1">
            <a:off x="-9812" y="4136042"/>
            <a:ext cx="1193113" cy="1251965"/>
          </a:xfrm>
          <a:prstGeom prst="line">
            <a:avLst/>
          </a:prstGeom>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1163714" y="3501008"/>
            <a:ext cx="2175086" cy="1245203"/>
          </a:xfrm>
          <a:custGeom>
            <a:avLst/>
            <a:gdLst>
              <a:gd name="connsiteX0" fmla="*/ 1033092 w 2175086"/>
              <a:gd name="connsiteY0" fmla="*/ 6477 h 1245203"/>
              <a:gd name="connsiteX1" fmla="*/ 1469284 w 2175086"/>
              <a:gd name="connsiteY1" fmla="*/ 314342 h 1245203"/>
              <a:gd name="connsiteX2" fmla="*/ 2046598 w 2175086"/>
              <a:gd name="connsiteY2" fmla="*/ 416963 h 1245203"/>
              <a:gd name="connsiteX3" fmla="*/ 2097914 w 2175086"/>
              <a:gd name="connsiteY3" fmla="*/ 968553 h 1245203"/>
              <a:gd name="connsiteX4" fmla="*/ 1148555 w 2175086"/>
              <a:gd name="connsiteY4" fmla="*/ 968553 h 1245203"/>
              <a:gd name="connsiteX5" fmla="*/ 430121 w 2175086"/>
              <a:gd name="connsiteY5" fmla="*/ 1237935 h 1245203"/>
              <a:gd name="connsiteX6" fmla="*/ 19587 w 2175086"/>
              <a:gd name="connsiteY6" fmla="*/ 635034 h 1245203"/>
              <a:gd name="connsiteX7" fmla="*/ 1033092 w 2175086"/>
              <a:gd name="connsiteY7" fmla="*/ 6477 h 12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86" h="1245203">
                <a:moveTo>
                  <a:pt x="1033092" y="6477"/>
                </a:moveTo>
                <a:cubicBezTo>
                  <a:pt x="1274708" y="-46972"/>
                  <a:pt x="1300366" y="245928"/>
                  <a:pt x="1469284" y="314342"/>
                </a:cubicBezTo>
                <a:cubicBezTo>
                  <a:pt x="1638202" y="382756"/>
                  <a:pt x="1941826" y="307928"/>
                  <a:pt x="2046598" y="416963"/>
                </a:cubicBezTo>
                <a:cubicBezTo>
                  <a:pt x="2151370" y="525998"/>
                  <a:pt x="2247588" y="876621"/>
                  <a:pt x="2097914" y="968553"/>
                </a:cubicBezTo>
                <a:cubicBezTo>
                  <a:pt x="1948240" y="1060485"/>
                  <a:pt x="1426520" y="923656"/>
                  <a:pt x="1148555" y="968553"/>
                </a:cubicBezTo>
                <a:cubicBezTo>
                  <a:pt x="870590" y="1013450"/>
                  <a:pt x="618282" y="1293522"/>
                  <a:pt x="430121" y="1237935"/>
                </a:cubicBezTo>
                <a:cubicBezTo>
                  <a:pt x="241960" y="1182349"/>
                  <a:pt x="-83046" y="838139"/>
                  <a:pt x="19587" y="635034"/>
                </a:cubicBezTo>
                <a:cubicBezTo>
                  <a:pt x="122220" y="431929"/>
                  <a:pt x="791476" y="59926"/>
                  <a:pt x="1033092" y="64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a:t>
            </a:r>
            <a:endParaRPr lang="en-US" sz="4800" dirty="0"/>
          </a:p>
        </p:txBody>
      </p:sp>
      <p:sp>
        <p:nvSpPr>
          <p:cNvPr id="8" name="TextBox 7"/>
          <p:cNvSpPr txBox="1"/>
          <p:nvPr/>
        </p:nvSpPr>
        <p:spPr>
          <a:xfrm>
            <a:off x="1545465" y="5547506"/>
            <a:ext cx="485530" cy="769441"/>
          </a:xfrm>
          <a:prstGeom prst="rect">
            <a:avLst/>
          </a:prstGeom>
          <a:noFill/>
        </p:spPr>
        <p:txBody>
          <a:bodyPr wrap="none" rtlCol="0">
            <a:spAutoFit/>
          </a:bodyPr>
          <a:lstStyle/>
          <a:p>
            <a:r>
              <a:rPr lang="en-US" sz="4400" dirty="0" smtClean="0"/>
              <a:t>C</a:t>
            </a:r>
            <a:endParaRPr lang="en-US" sz="4400" dirty="0"/>
          </a:p>
        </p:txBody>
      </p:sp>
      <p:sp>
        <p:nvSpPr>
          <p:cNvPr id="9" name="TextBox 8"/>
          <p:cNvSpPr txBox="1"/>
          <p:nvPr/>
        </p:nvSpPr>
        <p:spPr>
          <a:xfrm>
            <a:off x="467544" y="2132856"/>
            <a:ext cx="7776864" cy="830997"/>
          </a:xfrm>
          <a:prstGeom prst="rect">
            <a:avLst/>
          </a:prstGeom>
          <a:noFill/>
        </p:spPr>
        <p:txBody>
          <a:bodyPr wrap="square" rtlCol="0">
            <a:spAutoFit/>
          </a:bodyPr>
          <a:lstStyle/>
          <a:p>
            <a:r>
              <a:rPr lang="en-US" sz="2400" dirty="0" smtClean="0"/>
              <a:t>For any event A, there is an event C to its past that has the same truth value for all dynamically allowed histories.</a:t>
            </a:r>
            <a:endParaRPr lang="en-US" sz="2400" dirty="0"/>
          </a:p>
        </p:txBody>
      </p:sp>
      <p:pic>
        <p:nvPicPr>
          <p:cNvPr id="10" name="Picture 9" descr="latex-image-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501008"/>
            <a:ext cx="4067944" cy="1028774"/>
          </a:xfrm>
          <a:prstGeom prst="rect">
            <a:avLst/>
          </a:prstGeom>
        </p:spPr>
      </p:pic>
      <p:sp>
        <p:nvSpPr>
          <p:cNvPr id="11" name="TextBox 10"/>
          <p:cNvSpPr txBox="1"/>
          <p:nvPr/>
        </p:nvSpPr>
        <p:spPr>
          <a:xfrm>
            <a:off x="5220072" y="4653136"/>
            <a:ext cx="3179626" cy="523220"/>
          </a:xfrm>
          <a:prstGeom prst="rect">
            <a:avLst/>
          </a:prstGeom>
          <a:noFill/>
        </p:spPr>
        <p:txBody>
          <a:bodyPr wrap="none" rtlCol="0">
            <a:spAutoFit/>
          </a:bodyPr>
          <a:lstStyle/>
          <a:p>
            <a:r>
              <a:rPr lang="en-US" sz="2800" dirty="0" smtClean="0"/>
              <a:t>“Causal antecedent”</a:t>
            </a:r>
            <a:endParaRPr lang="en-US" sz="2800" dirty="0"/>
          </a:p>
        </p:txBody>
      </p:sp>
    </p:spTree>
    <p:extLst>
      <p:ext uri="{BB962C8B-B14F-4D97-AF65-F5344CB8AC3E}">
        <p14:creationId xmlns:p14="http://schemas.microsoft.com/office/powerpoint/2010/main" val="763259261"/>
      </p:ext>
    </p:extLst>
  </p:cSld>
  <p:clrMapOvr>
    <a:masterClrMapping/>
  </p:clrMapOvr>
  <mc:AlternateContent xmlns:mc="http://schemas.openxmlformats.org/markup-compatibility/2006" xmlns:p14="http://schemas.microsoft.com/office/powerpoint/2010/main">
    <mc:Choice Requires="p14">
      <p:transition spd="slow" p14:dur="2000" advTm="77130"/>
    </mc:Choice>
    <mc:Fallback xmlns="">
      <p:transition xmlns:p14="http://schemas.microsoft.com/office/powerpoint/2010/main" spd="slow" advTm="7713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option</a:t>
            </a:r>
            <a:endParaRPr lang="en-US" dirty="0"/>
          </a:p>
        </p:txBody>
      </p:sp>
      <p:sp>
        <p:nvSpPr>
          <p:cNvPr id="4" name="TextBox 3"/>
          <p:cNvSpPr txBox="1"/>
          <p:nvPr/>
        </p:nvSpPr>
        <p:spPr>
          <a:xfrm>
            <a:off x="683568" y="1412776"/>
            <a:ext cx="5463492" cy="523220"/>
          </a:xfrm>
          <a:prstGeom prst="rect">
            <a:avLst/>
          </a:prstGeom>
          <a:noFill/>
        </p:spPr>
        <p:txBody>
          <a:bodyPr wrap="square" rtlCol="0">
            <a:spAutoFit/>
          </a:bodyPr>
          <a:lstStyle/>
          <a:p>
            <a:r>
              <a:rPr lang="en-US" sz="2800" dirty="0" smtClean="0"/>
              <a:t>“A happens”:</a:t>
            </a:r>
            <a:endParaRPr lang="en-US" sz="2800" dirty="0"/>
          </a:p>
        </p:txBody>
      </p:sp>
      <p:sp>
        <p:nvSpPr>
          <p:cNvPr id="5" name="TextBox 4"/>
          <p:cNvSpPr txBox="1"/>
          <p:nvPr/>
        </p:nvSpPr>
        <p:spPr>
          <a:xfrm>
            <a:off x="683568" y="1988840"/>
            <a:ext cx="5463492" cy="523220"/>
          </a:xfrm>
          <a:prstGeom prst="rect">
            <a:avLst/>
          </a:prstGeom>
          <a:noFill/>
        </p:spPr>
        <p:txBody>
          <a:bodyPr wrap="square" rtlCol="0">
            <a:spAutoFit/>
          </a:bodyPr>
          <a:lstStyle/>
          <a:p>
            <a:r>
              <a:rPr lang="en-US" sz="2800" dirty="0" smtClean="0"/>
              <a:t>“A does not happen”:</a:t>
            </a:r>
            <a:endParaRPr lang="en-US" sz="2800" dirty="0"/>
          </a:p>
        </p:txBody>
      </p:sp>
      <p:sp>
        <p:nvSpPr>
          <p:cNvPr id="6" name="TextBox 5"/>
          <p:cNvSpPr txBox="1"/>
          <p:nvPr/>
        </p:nvSpPr>
        <p:spPr>
          <a:xfrm>
            <a:off x="683568" y="2492896"/>
            <a:ext cx="5463492" cy="523220"/>
          </a:xfrm>
          <a:prstGeom prst="rect">
            <a:avLst/>
          </a:prstGeom>
          <a:noFill/>
        </p:spPr>
        <p:txBody>
          <a:bodyPr wrap="square" rtlCol="0">
            <a:spAutoFit/>
          </a:bodyPr>
          <a:lstStyle/>
          <a:p>
            <a:r>
              <a:rPr lang="en-US" sz="2800" dirty="0" smtClean="0"/>
              <a:t>“It is not definite that A happened”:</a:t>
            </a:r>
            <a:endParaRPr lang="en-US" sz="2800" dirty="0"/>
          </a:p>
        </p:txBody>
      </p:sp>
      <p:pic>
        <p:nvPicPr>
          <p:cNvPr id="7" name="Picture 6" descr="latex-image-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988840"/>
            <a:ext cx="1888699" cy="487406"/>
          </a:xfrm>
          <a:prstGeom prst="rect">
            <a:avLst/>
          </a:prstGeom>
        </p:spPr>
      </p:pic>
      <p:pic>
        <p:nvPicPr>
          <p:cNvPr id="8" name="Picture 7"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412776"/>
            <a:ext cx="1846967" cy="481818"/>
          </a:xfrm>
          <a:prstGeom prst="rect">
            <a:avLst/>
          </a:prstGeom>
        </p:spPr>
      </p:pic>
      <p:pic>
        <p:nvPicPr>
          <p:cNvPr id="9" name="Picture 8" descr="latex-image-1.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7" y="3212977"/>
            <a:ext cx="2088232" cy="430194"/>
          </a:xfrm>
          <a:prstGeom prst="rect">
            <a:avLst/>
          </a:prstGeom>
        </p:spPr>
      </p:pic>
      <p:sp>
        <p:nvSpPr>
          <p:cNvPr id="10" name="TextBox 9"/>
          <p:cNvSpPr txBox="1"/>
          <p:nvPr/>
        </p:nvSpPr>
        <p:spPr>
          <a:xfrm>
            <a:off x="395536" y="5013176"/>
            <a:ext cx="8136904" cy="1384995"/>
          </a:xfrm>
          <a:prstGeom prst="rect">
            <a:avLst/>
          </a:prstGeom>
          <a:noFill/>
        </p:spPr>
        <p:txBody>
          <a:bodyPr wrap="square" rtlCol="0">
            <a:spAutoFit/>
          </a:bodyPr>
          <a:lstStyle/>
          <a:p>
            <a:r>
              <a:rPr lang="en-US" sz="2800" dirty="0" smtClean="0"/>
              <a:t>If definiteness is just another ontological property like the others (</a:t>
            </a:r>
            <a:r>
              <a:rPr lang="en-US" sz="2800" dirty="0" err="1" smtClean="0"/>
              <a:t>colour</a:t>
            </a:r>
            <a:r>
              <a:rPr lang="en-US" sz="2800" dirty="0" smtClean="0"/>
              <a:t>, mass etc.) this makes no difference.  But there are other possibilities.</a:t>
            </a:r>
            <a:endParaRPr lang="en-US" sz="2800" dirty="0"/>
          </a:p>
        </p:txBody>
      </p:sp>
      <p:sp>
        <p:nvSpPr>
          <p:cNvPr id="11" name="TextBox 10"/>
          <p:cNvSpPr txBox="1"/>
          <p:nvPr/>
        </p:nvSpPr>
        <p:spPr>
          <a:xfrm>
            <a:off x="395536" y="4149080"/>
            <a:ext cx="8208912" cy="954107"/>
          </a:xfrm>
          <a:prstGeom prst="rect">
            <a:avLst/>
          </a:prstGeom>
          <a:noFill/>
        </p:spPr>
        <p:txBody>
          <a:bodyPr wrap="square" rtlCol="0">
            <a:spAutoFit/>
          </a:bodyPr>
          <a:lstStyle/>
          <a:p>
            <a:r>
              <a:rPr lang="en-US" sz="2800" dirty="0" smtClean="0"/>
              <a:t>New wriggle room: </a:t>
            </a:r>
            <a:r>
              <a:rPr lang="en-US" sz="2800" b="1" dirty="0" smtClean="0"/>
              <a:t>It is no longer clear what constitutes a correlation or a cause.</a:t>
            </a:r>
            <a:endParaRPr lang="en-US" sz="2800" b="1" dirty="0"/>
          </a:p>
        </p:txBody>
      </p:sp>
    </p:spTree>
    <p:extLst>
      <p:ext uri="{BB962C8B-B14F-4D97-AF65-F5344CB8AC3E}">
        <p14:creationId xmlns:p14="http://schemas.microsoft.com/office/powerpoint/2010/main" val="5816047"/>
      </p:ext>
    </p:extLst>
  </p:cSld>
  <p:clrMapOvr>
    <a:masterClrMapping/>
  </p:clrMapOvr>
  <mc:AlternateContent xmlns:mc="http://schemas.openxmlformats.org/markup-compatibility/2006" xmlns:p14="http://schemas.microsoft.com/office/powerpoint/2010/main">
    <mc:Choice Requires="p14">
      <p:transition spd="slow" p14:dur="2000" advTm="89871"/>
    </mc:Choice>
    <mc:Fallback xmlns="">
      <p:transition xmlns:p14="http://schemas.microsoft.com/office/powerpoint/2010/main" spd="slow" advTm="89871"/>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hat can’t we change?</a:t>
            </a:r>
            <a:endParaRPr lang="en-US" dirty="0"/>
          </a:p>
        </p:txBody>
      </p:sp>
      <p:sp>
        <p:nvSpPr>
          <p:cNvPr id="7" name="Rounded Rectangle 6"/>
          <p:cNvSpPr/>
          <p:nvPr/>
        </p:nvSpPr>
        <p:spPr>
          <a:xfrm>
            <a:off x="637220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6444208"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sp>
        <p:nvSpPr>
          <p:cNvPr id="9" name="Rectangle 8"/>
          <p:cNvSpPr/>
          <p:nvPr/>
        </p:nvSpPr>
        <p:spPr>
          <a:xfrm>
            <a:off x="6444208"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ON</a:t>
            </a:r>
            <a:endParaRPr lang="en-US" sz="3600" dirty="0"/>
          </a:p>
        </p:txBody>
      </p:sp>
      <p:sp>
        <p:nvSpPr>
          <p:cNvPr id="16" name="Rounded Rectangle 15"/>
          <p:cNvSpPr/>
          <p:nvPr/>
        </p:nvSpPr>
        <p:spPr>
          <a:xfrm>
            <a:off x="1043608"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ectangle 16"/>
          <p:cNvSpPr/>
          <p:nvPr/>
        </p:nvSpPr>
        <p:spPr>
          <a:xfrm>
            <a:off x="1115616"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sp>
        <p:nvSpPr>
          <p:cNvPr id="18" name="Rectangle 17"/>
          <p:cNvSpPr/>
          <p:nvPr/>
        </p:nvSpPr>
        <p:spPr>
          <a:xfrm>
            <a:off x="1115616"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ON</a:t>
            </a:r>
            <a:endParaRPr lang="en-US" sz="3600" dirty="0"/>
          </a:p>
        </p:txBody>
      </p:sp>
      <p:sp>
        <p:nvSpPr>
          <p:cNvPr id="3" name="TextBox 2"/>
          <p:cNvSpPr txBox="1"/>
          <p:nvPr/>
        </p:nvSpPr>
        <p:spPr>
          <a:xfrm>
            <a:off x="971600" y="4581128"/>
            <a:ext cx="7548536" cy="646331"/>
          </a:xfrm>
          <a:prstGeom prst="rect">
            <a:avLst/>
          </a:prstGeom>
          <a:noFill/>
        </p:spPr>
        <p:txBody>
          <a:bodyPr wrap="none" rtlCol="0">
            <a:spAutoFit/>
          </a:bodyPr>
          <a:lstStyle/>
          <a:p>
            <a:r>
              <a:rPr lang="en-US" sz="3600" dirty="0" smtClean="0"/>
              <a:t>This still demands a causal explanation.</a:t>
            </a:r>
            <a:endParaRPr lang="en-US" sz="3600" dirty="0"/>
          </a:p>
        </p:txBody>
      </p:sp>
    </p:spTree>
    <p:custDataLst>
      <p:tags r:id="rId1"/>
    </p:custDataLst>
    <p:extLst>
      <p:ext uri="{BB962C8B-B14F-4D97-AF65-F5344CB8AC3E}">
        <p14:creationId xmlns:p14="http://schemas.microsoft.com/office/powerpoint/2010/main" val="2785268394"/>
      </p:ext>
    </p:extLst>
  </p:cSld>
  <p:clrMapOvr>
    <a:masterClrMapping/>
  </p:clrMapOvr>
  <mc:AlternateContent xmlns:mc="http://schemas.openxmlformats.org/markup-compatibility/2006" xmlns:p14="http://schemas.microsoft.com/office/powerpoint/2010/main">
    <mc:Choice Requires="p14">
      <p:transition spd="slow" p14:dur="2000" advTm="863"/>
    </mc:Choice>
    <mc:Fallback xmlns="">
      <p:transition xmlns:p14="http://schemas.microsoft.com/office/powerpoint/2010/main" spd="slow" advTm="86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hat </a:t>
            </a:r>
            <a:r>
              <a:rPr lang="en-US" i="1" dirty="0" smtClean="0"/>
              <a:t>can</a:t>
            </a:r>
            <a:r>
              <a:rPr lang="en-US" dirty="0" smtClean="0"/>
              <a:t> we change?</a:t>
            </a:r>
            <a:endParaRPr lang="en-US" dirty="0"/>
          </a:p>
        </p:txBody>
      </p:sp>
      <p:sp>
        <p:nvSpPr>
          <p:cNvPr id="7" name="Rounded Rectangle 6"/>
          <p:cNvSpPr/>
          <p:nvPr/>
        </p:nvSpPr>
        <p:spPr>
          <a:xfrm>
            <a:off x="637220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6444208"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sp>
        <p:nvSpPr>
          <p:cNvPr id="16" name="Rounded Rectangle 15"/>
          <p:cNvSpPr/>
          <p:nvPr/>
        </p:nvSpPr>
        <p:spPr>
          <a:xfrm>
            <a:off x="1043608"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ectangle 16"/>
          <p:cNvSpPr/>
          <p:nvPr/>
        </p:nvSpPr>
        <p:spPr>
          <a:xfrm>
            <a:off x="1115616"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sp>
        <p:nvSpPr>
          <p:cNvPr id="18" name="Rectangle 17"/>
          <p:cNvSpPr/>
          <p:nvPr/>
        </p:nvSpPr>
        <p:spPr>
          <a:xfrm>
            <a:off x="1115616"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ON</a:t>
            </a:r>
            <a:endParaRPr lang="en-US" sz="3600" dirty="0"/>
          </a:p>
        </p:txBody>
      </p:sp>
      <p:sp>
        <p:nvSpPr>
          <p:cNvPr id="3" name="TextBox 2"/>
          <p:cNvSpPr txBox="1"/>
          <p:nvPr/>
        </p:nvSpPr>
        <p:spPr>
          <a:xfrm>
            <a:off x="755576" y="3717032"/>
            <a:ext cx="4096419" cy="646331"/>
          </a:xfrm>
          <a:prstGeom prst="rect">
            <a:avLst/>
          </a:prstGeom>
          <a:noFill/>
        </p:spPr>
        <p:txBody>
          <a:bodyPr wrap="none" rtlCol="0">
            <a:spAutoFit/>
          </a:bodyPr>
          <a:lstStyle/>
          <a:p>
            <a:r>
              <a:rPr lang="en-US" sz="3600" dirty="0" smtClean="0"/>
              <a:t>But what about this?</a:t>
            </a:r>
            <a:endParaRPr lang="en-US" sz="3600" dirty="0"/>
          </a:p>
        </p:txBody>
      </p:sp>
      <p:sp>
        <p:nvSpPr>
          <p:cNvPr id="11" name="Rectangle 10"/>
          <p:cNvSpPr/>
          <p:nvPr/>
        </p:nvSpPr>
        <p:spPr>
          <a:xfrm>
            <a:off x="6444208"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a:t>
            </a:r>
            <a:endParaRPr lang="en-US" sz="3600" dirty="0"/>
          </a:p>
        </p:txBody>
      </p:sp>
      <p:sp>
        <p:nvSpPr>
          <p:cNvPr id="12" name="TextBox 11"/>
          <p:cNvSpPr txBox="1"/>
          <p:nvPr/>
        </p:nvSpPr>
        <p:spPr>
          <a:xfrm>
            <a:off x="755576" y="4581128"/>
            <a:ext cx="6776915" cy="1200329"/>
          </a:xfrm>
          <a:prstGeom prst="rect">
            <a:avLst/>
          </a:prstGeom>
          <a:noFill/>
        </p:spPr>
        <p:txBody>
          <a:bodyPr wrap="none" rtlCol="0">
            <a:spAutoFit/>
          </a:bodyPr>
          <a:lstStyle/>
          <a:p>
            <a:r>
              <a:rPr lang="en-US" sz="3600" b="1" dirty="0" smtClean="0">
                <a:cs typeface="Copperplate Gothic Bold"/>
              </a:rPr>
              <a:t>The choice</a:t>
            </a:r>
            <a:r>
              <a:rPr lang="en-US" sz="3600" b="1" dirty="0" smtClean="0"/>
              <a:t>: </a:t>
            </a:r>
            <a:r>
              <a:rPr lang="en-US" sz="3600" dirty="0" smtClean="0"/>
              <a:t>no longer demand that </a:t>
            </a:r>
          </a:p>
          <a:p>
            <a:r>
              <a:rPr lang="en-US" sz="3600" dirty="0" smtClean="0"/>
              <a:t>the PCC covers this kind of thing.</a:t>
            </a:r>
            <a:endParaRPr lang="en-US" sz="3600" dirty="0"/>
          </a:p>
        </p:txBody>
      </p:sp>
      <p:sp>
        <p:nvSpPr>
          <p:cNvPr id="4" name="Cloud 3"/>
          <p:cNvSpPr/>
          <p:nvPr/>
        </p:nvSpPr>
        <p:spPr>
          <a:xfrm>
            <a:off x="6012160" y="1988840"/>
            <a:ext cx="1944216" cy="1584176"/>
          </a:xfrm>
          <a:prstGeom prst="cloud">
            <a:avLst/>
          </a:prstGeom>
          <a:solidFill>
            <a:schemeClr val="bg1">
              <a:lumMod val="65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6918139"/>
      </p:ext>
    </p:extLst>
  </p:cSld>
  <p:clrMapOvr>
    <a:masterClrMapping/>
  </p:clrMapOvr>
  <mc:AlternateContent xmlns:mc="http://schemas.openxmlformats.org/markup-compatibility/2006" xmlns:p14="http://schemas.microsoft.com/office/powerpoint/2010/main">
    <mc:Choice Requires="p14">
      <p:transition spd="slow" p14:dur="2000" advTm="4246"/>
    </mc:Choice>
    <mc:Fallback xmlns="">
      <p:transition xmlns:p14="http://schemas.microsoft.com/office/powerpoint/2010/main" spd="slow" advTm="42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2"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Einstein Locality with indefiniteness</a:t>
            </a:r>
            <a:endParaRPr lang="en-US" dirty="0"/>
          </a:p>
        </p:txBody>
      </p:sp>
      <p:cxnSp>
        <p:nvCxnSpPr>
          <p:cNvPr id="5" name="Straight Connector 4"/>
          <p:cNvCxnSpPr/>
          <p:nvPr/>
        </p:nvCxnSpPr>
        <p:spPr>
          <a:xfrm>
            <a:off x="3210312" y="3917971"/>
            <a:ext cx="3361247" cy="331722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7" idx="6"/>
          </p:cNvCxnSpPr>
          <p:nvPr/>
        </p:nvCxnSpPr>
        <p:spPr>
          <a:xfrm flipH="1">
            <a:off x="-9812" y="4136042"/>
            <a:ext cx="1193113" cy="1251965"/>
          </a:xfrm>
          <a:prstGeom prst="line">
            <a:avLst/>
          </a:prstGeom>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1163714" y="3501008"/>
            <a:ext cx="2175086" cy="1245203"/>
          </a:xfrm>
          <a:custGeom>
            <a:avLst/>
            <a:gdLst>
              <a:gd name="connsiteX0" fmla="*/ 1033092 w 2175086"/>
              <a:gd name="connsiteY0" fmla="*/ 6477 h 1245203"/>
              <a:gd name="connsiteX1" fmla="*/ 1469284 w 2175086"/>
              <a:gd name="connsiteY1" fmla="*/ 314342 h 1245203"/>
              <a:gd name="connsiteX2" fmla="*/ 2046598 w 2175086"/>
              <a:gd name="connsiteY2" fmla="*/ 416963 h 1245203"/>
              <a:gd name="connsiteX3" fmla="*/ 2097914 w 2175086"/>
              <a:gd name="connsiteY3" fmla="*/ 968553 h 1245203"/>
              <a:gd name="connsiteX4" fmla="*/ 1148555 w 2175086"/>
              <a:gd name="connsiteY4" fmla="*/ 968553 h 1245203"/>
              <a:gd name="connsiteX5" fmla="*/ 430121 w 2175086"/>
              <a:gd name="connsiteY5" fmla="*/ 1237935 h 1245203"/>
              <a:gd name="connsiteX6" fmla="*/ 19587 w 2175086"/>
              <a:gd name="connsiteY6" fmla="*/ 635034 h 1245203"/>
              <a:gd name="connsiteX7" fmla="*/ 1033092 w 2175086"/>
              <a:gd name="connsiteY7" fmla="*/ 6477 h 12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86" h="1245203">
                <a:moveTo>
                  <a:pt x="1033092" y="6477"/>
                </a:moveTo>
                <a:cubicBezTo>
                  <a:pt x="1274708" y="-46972"/>
                  <a:pt x="1300366" y="245928"/>
                  <a:pt x="1469284" y="314342"/>
                </a:cubicBezTo>
                <a:cubicBezTo>
                  <a:pt x="1638202" y="382756"/>
                  <a:pt x="1941826" y="307928"/>
                  <a:pt x="2046598" y="416963"/>
                </a:cubicBezTo>
                <a:cubicBezTo>
                  <a:pt x="2151370" y="525998"/>
                  <a:pt x="2247588" y="876621"/>
                  <a:pt x="2097914" y="968553"/>
                </a:cubicBezTo>
                <a:cubicBezTo>
                  <a:pt x="1948240" y="1060485"/>
                  <a:pt x="1426520" y="923656"/>
                  <a:pt x="1148555" y="968553"/>
                </a:cubicBezTo>
                <a:cubicBezTo>
                  <a:pt x="870590" y="1013450"/>
                  <a:pt x="618282" y="1293522"/>
                  <a:pt x="430121" y="1237935"/>
                </a:cubicBezTo>
                <a:cubicBezTo>
                  <a:pt x="241960" y="1182349"/>
                  <a:pt x="-83046" y="838139"/>
                  <a:pt x="19587" y="635034"/>
                </a:cubicBezTo>
                <a:cubicBezTo>
                  <a:pt x="122220" y="431929"/>
                  <a:pt x="791476" y="59926"/>
                  <a:pt x="1033092" y="64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a:t>
            </a:r>
            <a:endParaRPr lang="en-US" sz="4800" dirty="0"/>
          </a:p>
        </p:txBody>
      </p:sp>
      <p:sp>
        <p:nvSpPr>
          <p:cNvPr id="8" name="TextBox 7"/>
          <p:cNvSpPr txBox="1"/>
          <p:nvPr/>
        </p:nvSpPr>
        <p:spPr>
          <a:xfrm>
            <a:off x="1545465" y="5547506"/>
            <a:ext cx="485530" cy="769441"/>
          </a:xfrm>
          <a:prstGeom prst="rect">
            <a:avLst/>
          </a:prstGeom>
          <a:noFill/>
        </p:spPr>
        <p:txBody>
          <a:bodyPr wrap="none" rtlCol="0">
            <a:spAutoFit/>
          </a:bodyPr>
          <a:lstStyle/>
          <a:p>
            <a:r>
              <a:rPr lang="en-US" sz="4400" dirty="0" smtClean="0"/>
              <a:t>C</a:t>
            </a:r>
            <a:endParaRPr lang="en-US" sz="4400" dirty="0"/>
          </a:p>
        </p:txBody>
      </p:sp>
      <p:sp>
        <p:nvSpPr>
          <p:cNvPr id="9" name="TextBox 8"/>
          <p:cNvSpPr txBox="1"/>
          <p:nvPr/>
        </p:nvSpPr>
        <p:spPr>
          <a:xfrm>
            <a:off x="467544" y="1340768"/>
            <a:ext cx="7776864" cy="830997"/>
          </a:xfrm>
          <a:prstGeom prst="rect">
            <a:avLst/>
          </a:prstGeom>
          <a:noFill/>
        </p:spPr>
        <p:txBody>
          <a:bodyPr wrap="square" rtlCol="0">
            <a:spAutoFit/>
          </a:bodyPr>
          <a:lstStyle/>
          <a:p>
            <a:r>
              <a:rPr lang="en-US" sz="2400" dirty="0" smtClean="0"/>
              <a:t>For any event A, there is an event C to its past that has the same truth value for all dynamically allowed histories.</a:t>
            </a:r>
            <a:endParaRPr lang="en-US" sz="2400" dirty="0"/>
          </a:p>
        </p:txBody>
      </p:sp>
      <p:pic>
        <p:nvPicPr>
          <p:cNvPr id="3" name="Picture 2" descr="latex-image-1.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391" y="3501008"/>
            <a:ext cx="4133454" cy="1045341"/>
          </a:xfrm>
          <a:prstGeom prst="rect">
            <a:avLst/>
          </a:prstGeom>
        </p:spPr>
      </p:pic>
      <p:sp>
        <p:nvSpPr>
          <p:cNvPr id="11" name="TextBox 10"/>
          <p:cNvSpPr txBox="1"/>
          <p:nvPr/>
        </p:nvSpPr>
        <p:spPr>
          <a:xfrm>
            <a:off x="467544" y="2492896"/>
            <a:ext cx="7776864" cy="461665"/>
          </a:xfrm>
          <a:prstGeom prst="rect">
            <a:avLst/>
          </a:prstGeom>
          <a:noFill/>
        </p:spPr>
        <p:txBody>
          <a:bodyPr wrap="square" rtlCol="0">
            <a:spAutoFit/>
          </a:bodyPr>
          <a:lstStyle/>
          <a:p>
            <a:r>
              <a:rPr lang="en-US" sz="2400" dirty="0" smtClean="0"/>
              <a:t>Things that we know are definite.</a:t>
            </a:r>
            <a:endParaRPr lang="en-US" sz="2400" dirty="0"/>
          </a:p>
        </p:txBody>
      </p:sp>
      <p:sp>
        <p:nvSpPr>
          <p:cNvPr id="12" name="TextBox 11"/>
          <p:cNvSpPr txBox="1"/>
          <p:nvPr/>
        </p:nvSpPr>
        <p:spPr>
          <a:xfrm>
            <a:off x="5220072" y="4653136"/>
            <a:ext cx="3179626" cy="523220"/>
          </a:xfrm>
          <a:prstGeom prst="rect">
            <a:avLst/>
          </a:prstGeom>
          <a:noFill/>
        </p:spPr>
        <p:txBody>
          <a:bodyPr wrap="none" rtlCol="0">
            <a:spAutoFit/>
          </a:bodyPr>
          <a:lstStyle/>
          <a:p>
            <a:r>
              <a:rPr lang="en-US" sz="2800" dirty="0" smtClean="0"/>
              <a:t>“Causal antecedent”</a:t>
            </a:r>
            <a:endParaRPr lang="en-US" sz="2800" dirty="0"/>
          </a:p>
        </p:txBody>
      </p:sp>
    </p:spTree>
    <p:extLst>
      <p:ext uri="{BB962C8B-B14F-4D97-AF65-F5344CB8AC3E}">
        <p14:creationId xmlns:p14="http://schemas.microsoft.com/office/powerpoint/2010/main" val="2433270491"/>
      </p:ext>
    </p:extLst>
  </p:cSld>
  <p:clrMapOvr>
    <a:masterClrMapping/>
  </p:clrMapOvr>
  <mc:AlternateContent xmlns:mc="http://schemas.openxmlformats.org/markup-compatibility/2006" xmlns:p14="http://schemas.microsoft.com/office/powerpoint/2010/main">
    <mc:Choice Requires="p14">
      <p:transition spd="slow" p14:dur="2000" advTm="85"/>
    </mc:Choice>
    <mc:Fallback xmlns="">
      <p:transition xmlns:p14="http://schemas.microsoft.com/office/powerpoint/2010/main" spd="slow" advTm="85"/>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clrChange>
              <a:clrFrom>
                <a:srgbClr val="E8E8E8"/>
              </a:clrFrom>
              <a:clrTo>
                <a:srgbClr val="E8E8E8">
                  <a:alpha val="0"/>
                </a:srgbClr>
              </a:clrTo>
            </a:clrChange>
          </a:blip>
          <a:stretch>
            <a:fillRect/>
          </a:stretch>
        </p:blipFill>
        <p:spPr>
          <a:xfrm>
            <a:off x="-324544" y="1196752"/>
            <a:ext cx="2158854" cy="2164733"/>
          </a:xfrm>
          <a:prstGeom prst="rect">
            <a:avLst/>
          </a:prstGeom>
        </p:spPr>
      </p:pic>
      <p:cxnSp>
        <p:nvCxnSpPr>
          <p:cNvPr id="14" name="Straight Connector 13"/>
          <p:cNvCxnSpPr/>
          <p:nvPr/>
        </p:nvCxnSpPr>
        <p:spPr>
          <a:xfrm flipV="1">
            <a:off x="1979712" y="1916832"/>
            <a:ext cx="459668" cy="44043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133164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ounded Rectangle 6"/>
          <p:cNvSpPr/>
          <p:nvPr/>
        </p:nvSpPr>
        <p:spPr>
          <a:xfrm>
            <a:off x="6372200" y="2204864"/>
            <a:ext cx="1224136" cy="1152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6444208" y="2348880"/>
            <a:ext cx="1080120" cy="86409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OFF</a:t>
            </a:r>
            <a:endParaRPr lang="en-US" sz="3600" dirty="0"/>
          </a:p>
        </p:txBody>
      </p:sp>
      <p:sp>
        <p:nvSpPr>
          <p:cNvPr id="9" name="Rectangle 8"/>
          <p:cNvSpPr/>
          <p:nvPr/>
        </p:nvSpPr>
        <p:spPr>
          <a:xfrm>
            <a:off x="6444208" y="2348880"/>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ON</a:t>
            </a:r>
            <a:endParaRPr lang="en-US" sz="3600" dirty="0"/>
          </a:p>
        </p:txBody>
      </p:sp>
      <p:sp>
        <p:nvSpPr>
          <p:cNvPr id="12" name="Oval 11"/>
          <p:cNvSpPr/>
          <p:nvPr/>
        </p:nvSpPr>
        <p:spPr>
          <a:xfrm>
            <a:off x="233975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p:cNvSpPr txBox="1"/>
          <p:nvPr/>
        </p:nvSpPr>
        <p:spPr>
          <a:xfrm>
            <a:off x="1403648" y="2276872"/>
            <a:ext cx="1080120" cy="369332"/>
          </a:xfrm>
          <a:prstGeom prst="rect">
            <a:avLst/>
          </a:prstGeom>
          <a:noFill/>
        </p:spPr>
        <p:txBody>
          <a:bodyPr wrap="square" rtlCol="0">
            <a:spAutoFit/>
          </a:bodyPr>
          <a:lstStyle/>
          <a:p>
            <a:r>
              <a:rPr lang="en-US" dirty="0" smtClean="0"/>
              <a:t>OFF    ON</a:t>
            </a:r>
            <a:endParaRPr lang="en-US" dirty="0"/>
          </a:p>
        </p:txBody>
      </p:sp>
      <p:sp>
        <p:nvSpPr>
          <p:cNvPr id="2" name="Title 1"/>
          <p:cNvSpPr>
            <a:spLocks noGrp="1"/>
          </p:cNvSpPr>
          <p:nvPr>
            <p:ph type="title"/>
          </p:nvPr>
        </p:nvSpPr>
        <p:spPr/>
        <p:txBody>
          <a:bodyPr>
            <a:normAutofit/>
          </a:bodyPr>
          <a:lstStyle/>
          <a:p>
            <a:r>
              <a:rPr lang="en-US" dirty="0" smtClean="0"/>
              <a:t>Superluminal </a:t>
            </a:r>
            <a:r>
              <a:rPr lang="en-US" dirty="0" err="1" smtClean="0"/>
              <a:t>signalling</a:t>
            </a:r>
            <a:r>
              <a:rPr lang="en-US" dirty="0" smtClean="0"/>
              <a:t>?</a:t>
            </a:r>
            <a:endParaRPr lang="en-US" dirty="0"/>
          </a:p>
        </p:txBody>
      </p:sp>
      <p:sp>
        <p:nvSpPr>
          <p:cNvPr id="3" name="Oval 2"/>
          <p:cNvSpPr/>
          <p:nvPr/>
        </p:nvSpPr>
        <p:spPr>
          <a:xfrm>
            <a:off x="3923928" y="5301208"/>
            <a:ext cx="720080"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7824" y="5949280"/>
            <a:ext cx="3312368" cy="707886"/>
          </a:xfrm>
          <a:prstGeom prst="rect">
            <a:avLst/>
          </a:prstGeom>
          <a:noFill/>
        </p:spPr>
        <p:txBody>
          <a:bodyPr wrap="square" rtlCol="0">
            <a:spAutoFit/>
          </a:bodyPr>
          <a:lstStyle/>
          <a:p>
            <a:r>
              <a:rPr lang="en-US" sz="4000" dirty="0" err="1" smtClean="0"/>
              <a:t>Conspiraton</a:t>
            </a:r>
            <a:endParaRPr lang="en-US" sz="4000" dirty="0"/>
          </a:p>
        </p:txBody>
      </p:sp>
      <p:sp>
        <p:nvSpPr>
          <p:cNvPr id="6" name="Explosion 1 5"/>
          <p:cNvSpPr/>
          <p:nvPr/>
        </p:nvSpPr>
        <p:spPr>
          <a:xfrm>
            <a:off x="3563888" y="4941168"/>
            <a:ext cx="1512168" cy="1368152"/>
          </a:xfrm>
          <a:prstGeom prst="irregularSeal1">
            <a:avLst/>
          </a:prstGeom>
          <a:gradFill flip="none" rotWithShape="1">
            <a:gsLst>
              <a:gs pos="0">
                <a:srgbClr val="FF0000"/>
              </a:gs>
              <a:gs pos="80000">
                <a:srgbClr val="FF6600"/>
              </a:gs>
              <a:gs pos="100000">
                <a:srgbClr val="FFFF00"/>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07504" y="3789040"/>
            <a:ext cx="4032448" cy="1200328"/>
          </a:xfrm>
          <a:prstGeom prst="rect">
            <a:avLst/>
          </a:prstGeom>
          <a:noFill/>
        </p:spPr>
        <p:txBody>
          <a:bodyPr wrap="square" rtlCol="0">
            <a:spAutoFit/>
          </a:bodyPr>
          <a:lstStyle/>
          <a:p>
            <a:r>
              <a:rPr lang="en-US" sz="2400" dirty="0" smtClean="0"/>
              <a:t>If the decay is definite, this is not allowed because it is against freedom of settings.</a:t>
            </a:r>
            <a:endParaRPr lang="en-US" sz="2400" dirty="0"/>
          </a:p>
        </p:txBody>
      </p:sp>
      <p:sp>
        <p:nvSpPr>
          <p:cNvPr id="20" name="TextBox 19"/>
          <p:cNvSpPr txBox="1"/>
          <p:nvPr/>
        </p:nvSpPr>
        <p:spPr>
          <a:xfrm>
            <a:off x="4788024" y="3789040"/>
            <a:ext cx="3456384" cy="1200328"/>
          </a:xfrm>
          <a:prstGeom prst="rect">
            <a:avLst/>
          </a:prstGeom>
          <a:noFill/>
        </p:spPr>
        <p:txBody>
          <a:bodyPr wrap="square" rtlCol="0">
            <a:spAutoFit/>
          </a:bodyPr>
          <a:lstStyle/>
          <a:p>
            <a:r>
              <a:rPr lang="en-US" sz="2400" dirty="0" smtClean="0"/>
              <a:t>If the decay is indefinite, it cannot be the causal antecedent of the output.</a:t>
            </a:r>
            <a:endParaRPr lang="en-US" sz="2400" dirty="0"/>
          </a:p>
        </p:txBody>
      </p:sp>
    </p:spTree>
    <p:extLst>
      <p:ext uri="{BB962C8B-B14F-4D97-AF65-F5344CB8AC3E}">
        <p14:creationId xmlns:p14="http://schemas.microsoft.com/office/powerpoint/2010/main" val="272515696"/>
      </p:ext>
    </p:extLst>
  </p:cSld>
  <p:clrMapOvr>
    <a:masterClrMapping/>
  </p:clrMapOvr>
  <mc:AlternateContent xmlns:mc="http://schemas.openxmlformats.org/markup-compatibility/2006" xmlns:p14="http://schemas.microsoft.com/office/powerpoint/2010/main">
    <mc:Choice Requires="p14">
      <p:transition spd="slow" p14:dur="2000" advTm="18326"/>
    </mc:Choice>
    <mc:Fallback xmlns="">
      <p:transition xmlns:p14="http://schemas.microsoft.com/office/powerpoint/2010/main" spd="slow" advTm="18326"/>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EPRB experiment</a:t>
            </a:r>
            <a:endParaRPr lang="en-US" dirty="0"/>
          </a:p>
        </p:txBody>
      </p:sp>
      <p:cxnSp>
        <p:nvCxnSpPr>
          <p:cNvPr id="4" name="Straight Connector 3"/>
          <p:cNvCxnSpPr/>
          <p:nvPr/>
        </p:nvCxnSpPr>
        <p:spPr>
          <a:xfrm flipV="1">
            <a:off x="1979712" y="1916832"/>
            <a:ext cx="459668" cy="44043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flipV="1">
            <a:off x="1403648" y="1916832"/>
            <a:ext cx="540060" cy="43204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1331640" y="2204864"/>
            <a:ext cx="1224136"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233975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1403648" y="2276872"/>
            <a:ext cx="1080120" cy="369332"/>
          </a:xfrm>
          <a:prstGeom prst="rect">
            <a:avLst/>
          </a:prstGeom>
          <a:noFill/>
        </p:spPr>
        <p:txBody>
          <a:bodyPr wrap="square" rtlCol="0">
            <a:spAutoFit/>
          </a:bodyPr>
          <a:lstStyle/>
          <a:p>
            <a:r>
              <a:rPr lang="en-US" dirty="0"/>
              <a:t>0</a:t>
            </a:r>
            <a:r>
              <a:rPr lang="en-US" dirty="0" smtClean="0"/>
              <a:t>           1</a:t>
            </a:r>
            <a:endParaRPr lang="en-US" dirty="0"/>
          </a:p>
        </p:txBody>
      </p:sp>
      <p:sp>
        <p:nvSpPr>
          <p:cNvPr id="9" name="Oval 8"/>
          <p:cNvSpPr/>
          <p:nvPr/>
        </p:nvSpPr>
        <p:spPr>
          <a:xfrm>
            <a:off x="1259632"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8" name="Straight Connector 17"/>
          <p:cNvCxnSpPr/>
          <p:nvPr/>
        </p:nvCxnSpPr>
        <p:spPr>
          <a:xfrm flipV="1">
            <a:off x="7308304" y="1916832"/>
            <a:ext cx="459668" cy="44043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6660232" y="2204864"/>
            <a:ext cx="1224136"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p:cNvSpPr/>
          <p:nvPr/>
        </p:nvSpPr>
        <p:spPr>
          <a:xfrm>
            <a:off x="7668344" y="177281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TextBox 21"/>
          <p:cNvSpPr txBox="1"/>
          <p:nvPr/>
        </p:nvSpPr>
        <p:spPr>
          <a:xfrm>
            <a:off x="6732240" y="2276872"/>
            <a:ext cx="1080120" cy="369332"/>
          </a:xfrm>
          <a:prstGeom prst="rect">
            <a:avLst/>
          </a:prstGeom>
          <a:noFill/>
        </p:spPr>
        <p:txBody>
          <a:bodyPr wrap="square" rtlCol="0">
            <a:spAutoFit/>
          </a:bodyPr>
          <a:lstStyle/>
          <a:p>
            <a:r>
              <a:rPr lang="en-US" dirty="0" smtClean="0"/>
              <a:t>0            1</a:t>
            </a:r>
            <a:endParaRPr lang="en-US" dirty="0"/>
          </a:p>
        </p:txBody>
      </p:sp>
      <p:sp>
        <p:nvSpPr>
          <p:cNvPr id="24" name="Rectangle 23"/>
          <p:cNvSpPr/>
          <p:nvPr/>
        </p:nvSpPr>
        <p:spPr>
          <a:xfrm>
            <a:off x="1403648" y="2636912"/>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6000" dirty="0" smtClean="0"/>
              <a:t>+</a:t>
            </a:r>
            <a:endParaRPr lang="en-US" sz="6000" dirty="0"/>
          </a:p>
        </p:txBody>
      </p:sp>
      <p:sp>
        <p:nvSpPr>
          <p:cNvPr id="25" name="Rectangle 24"/>
          <p:cNvSpPr/>
          <p:nvPr/>
        </p:nvSpPr>
        <p:spPr>
          <a:xfrm>
            <a:off x="6732240" y="2636912"/>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a:t>
            </a:r>
            <a:endParaRPr lang="en-US" sz="3600" dirty="0"/>
          </a:p>
        </p:txBody>
      </p:sp>
      <p:sp>
        <p:nvSpPr>
          <p:cNvPr id="26" name="Oval 25"/>
          <p:cNvSpPr/>
          <p:nvPr/>
        </p:nvSpPr>
        <p:spPr>
          <a:xfrm>
            <a:off x="1979712"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800" dirty="0" smtClean="0"/>
              <a:t>+</a:t>
            </a:r>
            <a:endParaRPr lang="en-US" sz="4800" dirty="0"/>
          </a:p>
        </p:txBody>
      </p:sp>
      <p:sp>
        <p:nvSpPr>
          <p:cNvPr id="27" name="Oval 26"/>
          <p:cNvSpPr/>
          <p:nvPr/>
        </p:nvSpPr>
        <p:spPr>
          <a:xfrm>
            <a:off x="3275856"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800" dirty="0"/>
              <a:t>-</a:t>
            </a:r>
          </a:p>
        </p:txBody>
      </p:sp>
      <p:sp>
        <p:nvSpPr>
          <p:cNvPr id="28" name="Oval 27"/>
          <p:cNvSpPr/>
          <p:nvPr/>
        </p:nvSpPr>
        <p:spPr>
          <a:xfrm>
            <a:off x="4716016"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t>???</a:t>
            </a:r>
            <a:endParaRPr lang="en-US" sz="3200" dirty="0"/>
          </a:p>
        </p:txBody>
      </p:sp>
      <p:sp>
        <p:nvSpPr>
          <p:cNvPr id="29" name="Oval 28"/>
          <p:cNvSpPr/>
          <p:nvPr/>
        </p:nvSpPr>
        <p:spPr>
          <a:xfrm>
            <a:off x="6156176"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800" dirty="0" smtClean="0"/>
              <a:t>-</a:t>
            </a:r>
            <a:endParaRPr lang="en-US" sz="4800" dirty="0"/>
          </a:p>
        </p:txBody>
      </p:sp>
      <p:sp>
        <p:nvSpPr>
          <p:cNvPr id="30" name="TextBox 29"/>
          <p:cNvSpPr txBox="1"/>
          <p:nvPr/>
        </p:nvSpPr>
        <p:spPr>
          <a:xfrm>
            <a:off x="2267744" y="6021288"/>
            <a:ext cx="435223" cy="369332"/>
          </a:xfrm>
          <a:prstGeom prst="rect">
            <a:avLst/>
          </a:prstGeom>
          <a:noFill/>
        </p:spPr>
        <p:txBody>
          <a:bodyPr wrap="none" rtlCol="0">
            <a:spAutoFit/>
          </a:bodyPr>
          <a:lstStyle/>
          <a:p>
            <a:r>
              <a:rPr lang="en-US" dirty="0" smtClean="0"/>
              <a:t>A0</a:t>
            </a:r>
            <a:endParaRPr lang="en-US" dirty="0"/>
          </a:p>
        </p:txBody>
      </p:sp>
      <p:sp>
        <p:nvSpPr>
          <p:cNvPr id="31" name="TextBox 30"/>
          <p:cNvSpPr txBox="1"/>
          <p:nvPr/>
        </p:nvSpPr>
        <p:spPr>
          <a:xfrm>
            <a:off x="3563888" y="6021288"/>
            <a:ext cx="435223" cy="369332"/>
          </a:xfrm>
          <a:prstGeom prst="rect">
            <a:avLst/>
          </a:prstGeom>
          <a:noFill/>
        </p:spPr>
        <p:txBody>
          <a:bodyPr wrap="none" rtlCol="0">
            <a:spAutoFit/>
          </a:bodyPr>
          <a:lstStyle/>
          <a:p>
            <a:r>
              <a:rPr lang="en-US" dirty="0" smtClean="0"/>
              <a:t>A1</a:t>
            </a:r>
            <a:endParaRPr lang="en-US" dirty="0"/>
          </a:p>
        </p:txBody>
      </p:sp>
      <p:sp>
        <p:nvSpPr>
          <p:cNvPr id="32" name="TextBox 31"/>
          <p:cNvSpPr txBox="1"/>
          <p:nvPr/>
        </p:nvSpPr>
        <p:spPr>
          <a:xfrm>
            <a:off x="5076056" y="6021288"/>
            <a:ext cx="427220" cy="369332"/>
          </a:xfrm>
          <a:prstGeom prst="rect">
            <a:avLst/>
          </a:prstGeom>
          <a:noFill/>
        </p:spPr>
        <p:txBody>
          <a:bodyPr wrap="none" rtlCol="0">
            <a:spAutoFit/>
          </a:bodyPr>
          <a:lstStyle/>
          <a:p>
            <a:r>
              <a:rPr lang="en-US" dirty="0" smtClean="0"/>
              <a:t>B0</a:t>
            </a:r>
            <a:endParaRPr lang="en-US" dirty="0"/>
          </a:p>
        </p:txBody>
      </p:sp>
      <p:sp>
        <p:nvSpPr>
          <p:cNvPr id="33" name="TextBox 32"/>
          <p:cNvSpPr txBox="1"/>
          <p:nvPr/>
        </p:nvSpPr>
        <p:spPr>
          <a:xfrm>
            <a:off x="6660232" y="6021288"/>
            <a:ext cx="427220" cy="369332"/>
          </a:xfrm>
          <a:prstGeom prst="rect">
            <a:avLst/>
          </a:prstGeom>
          <a:noFill/>
        </p:spPr>
        <p:txBody>
          <a:bodyPr wrap="none" rtlCol="0">
            <a:spAutoFit/>
          </a:bodyPr>
          <a:lstStyle/>
          <a:p>
            <a:r>
              <a:rPr lang="en-US" dirty="0" smtClean="0"/>
              <a:t>B1</a:t>
            </a:r>
            <a:endParaRPr lang="en-US" dirty="0"/>
          </a:p>
        </p:txBody>
      </p:sp>
      <p:sp>
        <p:nvSpPr>
          <p:cNvPr id="34" name="Cloud 33"/>
          <p:cNvSpPr/>
          <p:nvPr/>
        </p:nvSpPr>
        <p:spPr>
          <a:xfrm>
            <a:off x="4572000" y="4725144"/>
            <a:ext cx="1368152" cy="1296144"/>
          </a:xfrm>
          <a:prstGeom prst="cloud">
            <a:avLst/>
          </a:prstGeom>
          <a:solidFill>
            <a:schemeClr val="bg1">
              <a:lumMod val="65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987824" y="2420888"/>
            <a:ext cx="2952328" cy="1384995"/>
          </a:xfrm>
          <a:prstGeom prst="rect">
            <a:avLst/>
          </a:prstGeom>
          <a:noFill/>
        </p:spPr>
        <p:txBody>
          <a:bodyPr wrap="square" rtlCol="0">
            <a:spAutoFit/>
          </a:bodyPr>
          <a:lstStyle/>
          <a:p>
            <a:pPr algn="ctr"/>
            <a:r>
              <a:rPr lang="en-US" sz="2800" dirty="0" smtClean="0"/>
              <a:t>All non</a:t>
            </a:r>
            <a:r>
              <a:rPr lang="en-US" sz="2800" smtClean="0"/>
              <a:t>-signaling </a:t>
            </a:r>
            <a:r>
              <a:rPr lang="en-US" sz="2800" dirty="0" smtClean="0"/>
              <a:t>correlations are allowed</a:t>
            </a:r>
            <a:endParaRPr lang="en-US" sz="2800" dirty="0"/>
          </a:p>
        </p:txBody>
      </p:sp>
      <p:sp>
        <p:nvSpPr>
          <p:cNvPr id="36" name="Rectangle 35"/>
          <p:cNvSpPr/>
          <p:nvPr/>
        </p:nvSpPr>
        <p:spPr>
          <a:xfrm>
            <a:off x="1403648" y="2636912"/>
            <a:ext cx="1080120" cy="864096"/>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r>
              <a:rPr lang="en-US" sz="6000" dirty="0" smtClean="0"/>
              <a:t>-</a:t>
            </a:r>
            <a:endParaRPr lang="en-US" sz="6000" dirty="0"/>
          </a:p>
        </p:txBody>
      </p:sp>
      <p:sp>
        <p:nvSpPr>
          <p:cNvPr id="37" name="Oval 36"/>
          <p:cNvSpPr/>
          <p:nvPr/>
        </p:nvSpPr>
        <p:spPr>
          <a:xfrm>
            <a:off x="1979712"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800" dirty="0" smtClean="0"/>
              <a:t>-</a:t>
            </a:r>
            <a:endParaRPr lang="en-US" sz="4800" dirty="0"/>
          </a:p>
        </p:txBody>
      </p:sp>
      <p:sp>
        <p:nvSpPr>
          <p:cNvPr id="38" name="Oval 37"/>
          <p:cNvSpPr/>
          <p:nvPr/>
        </p:nvSpPr>
        <p:spPr>
          <a:xfrm>
            <a:off x="3275856"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t>???</a:t>
            </a:r>
            <a:endParaRPr lang="en-US" sz="3200" dirty="0"/>
          </a:p>
        </p:txBody>
      </p:sp>
      <p:sp>
        <p:nvSpPr>
          <p:cNvPr id="39" name="Cloud 38"/>
          <p:cNvSpPr/>
          <p:nvPr/>
        </p:nvSpPr>
        <p:spPr>
          <a:xfrm>
            <a:off x="3131840" y="4725144"/>
            <a:ext cx="1368152" cy="1296144"/>
          </a:xfrm>
          <a:prstGeom prst="cloud">
            <a:avLst/>
          </a:prstGeom>
          <a:solidFill>
            <a:schemeClr val="bg1">
              <a:lumMod val="65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979712" y="4869160"/>
            <a:ext cx="1080120" cy="936104"/>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t>???</a:t>
            </a:r>
            <a:endParaRPr lang="en-US" sz="3200" dirty="0"/>
          </a:p>
        </p:txBody>
      </p:sp>
      <p:sp>
        <p:nvSpPr>
          <p:cNvPr id="41" name="Cloud 40"/>
          <p:cNvSpPr/>
          <p:nvPr/>
        </p:nvSpPr>
        <p:spPr>
          <a:xfrm>
            <a:off x="1835696" y="4725144"/>
            <a:ext cx="1368152" cy="1296144"/>
          </a:xfrm>
          <a:prstGeom prst="cloud">
            <a:avLst/>
          </a:prstGeom>
          <a:solidFill>
            <a:schemeClr val="bg1">
              <a:lumMod val="65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54275987"/>
      </p:ext>
    </p:extLst>
  </p:cSld>
  <p:clrMapOvr>
    <a:masterClrMapping/>
  </p:clrMapOvr>
  <mc:AlternateContent xmlns:mc="http://schemas.openxmlformats.org/markup-compatibility/2006" xmlns:p14="http://schemas.microsoft.com/office/powerpoint/2010/main">
    <mc:Choice Requires="p14">
      <p:transition spd="slow" p14:dur="2000" advTm="98757"/>
    </mc:Choice>
    <mc:Fallback xmlns="">
      <p:transition xmlns:p14="http://schemas.microsoft.com/office/powerpoint/2010/main" spd="slow" advTm="987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Bell’s Condition: a Principle of Common Cause</a:t>
            </a:r>
            <a:endParaRPr lang="en-CA" dirty="0"/>
          </a:p>
        </p:txBody>
      </p:sp>
      <p:cxnSp>
        <p:nvCxnSpPr>
          <p:cNvPr id="3" name="Straight Connector 2"/>
          <p:cNvCxnSpPr>
            <a:stCxn id="12" idx="3"/>
          </p:cNvCxnSpPr>
          <p:nvPr/>
        </p:nvCxnSpPr>
        <p:spPr>
          <a:xfrm>
            <a:off x="7660951" y="4586006"/>
            <a:ext cx="1529814" cy="1594089"/>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a:stCxn id="11" idx="6"/>
          </p:cNvCxnSpPr>
          <p:nvPr/>
        </p:nvCxnSpPr>
        <p:spPr>
          <a:xfrm flipH="1">
            <a:off x="2040" y="4928130"/>
            <a:ext cx="1193113" cy="1251965"/>
          </a:xfrm>
          <a:prstGeom prst="line">
            <a:avLst/>
          </a:prstGeom>
        </p:spPr>
        <p:style>
          <a:lnRef idx="2">
            <a:schemeClr val="accent1"/>
          </a:lnRef>
          <a:fillRef idx="0">
            <a:schemeClr val="accent1"/>
          </a:fillRef>
          <a:effectRef idx="1">
            <a:schemeClr val="accent1"/>
          </a:effectRef>
          <a:fontRef idx="minor">
            <a:schemeClr val="tx1"/>
          </a:fontRef>
        </p:style>
      </p:cxnSp>
      <p:sp>
        <p:nvSpPr>
          <p:cNvPr id="5" name="Isosceles Triangle 4"/>
          <p:cNvSpPr/>
          <p:nvPr/>
        </p:nvSpPr>
        <p:spPr>
          <a:xfrm>
            <a:off x="2157343" y="5749026"/>
            <a:ext cx="4297776" cy="215799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C</a:t>
            </a:r>
            <a:endParaRPr lang="en-US" sz="4800" dirty="0"/>
          </a:p>
        </p:txBody>
      </p:sp>
      <p:cxnSp>
        <p:nvCxnSpPr>
          <p:cNvPr id="6" name="Straight Connector 5"/>
          <p:cNvCxnSpPr>
            <a:stCxn id="12" idx="0"/>
          </p:cNvCxnSpPr>
          <p:nvPr/>
        </p:nvCxnSpPr>
        <p:spPr>
          <a:xfrm flipH="1">
            <a:off x="2157343" y="4739938"/>
            <a:ext cx="3155867" cy="3167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11" idx="2"/>
          </p:cNvCxnSpPr>
          <p:nvPr/>
        </p:nvCxnSpPr>
        <p:spPr>
          <a:xfrm>
            <a:off x="3222164" y="4710059"/>
            <a:ext cx="3361247" cy="3317223"/>
          </a:xfrm>
          <a:prstGeom prst="line">
            <a:avLst/>
          </a:prstGeom>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175566" y="4293096"/>
            <a:ext cx="2175086" cy="1245203"/>
          </a:xfrm>
          <a:custGeom>
            <a:avLst/>
            <a:gdLst>
              <a:gd name="connsiteX0" fmla="*/ 1033092 w 2175086"/>
              <a:gd name="connsiteY0" fmla="*/ 6477 h 1245203"/>
              <a:gd name="connsiteX1" fmla="*/ 1469284 w 2175086"/>
              <a:gd name="connsiteY1" fmla="*/ 314342 h 1245203"/>
              <a:gd name="connsiteX2" fmla="*/ 2046598 w 2175086"/>
              <a:gd name="connsiteY2" fmla="*/ 416963 h 1245203"/>
              <a:gd name="connsiteX3" fmla="*/ 2097914 w 2175086"/>
              <a:gd name="connsiteY3" fmla="*/ 968553 h 1245203"/>
              <a:gd name="connsiteX4" fmla="*/ 1148555 w 2175086"/>
              <a:gd name="connsiteY4" fmla="*/ 968553 h 1245203"/>
              <a:gd name="connsiteX5" fmla="*/ 430121 w 2175086"/>
              <a:gd name="connsiteY5" fmla="*/ 1237935 h 1245203"/>
              <a:gd name="connsiteX6" fmla="*/ 19587 w 2175086"/>
              <a:gd name="connsiteY6" fmla="*/ 635034 h 1245203"/>
              <a:gd name="connsiteX7" fmla="*/ 1033092 w 2175086"/>
              <a:gd name="connsiteY7" fmla="*/ 6477 h 124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86" h="1245203">
                <a:moveTo>
                  <a:pt x="1033092" y="6477"/>
                </a:moveTo>
                <a:cubicBezTo>
                  <a:pt x="1274708" y="-46972"/>
                  <a:pt x="1300366" y="245928"/>
                  <a:pt x="1469284" y="314342"/>
                </a:cubicBezTo>
                <a:cubicBezTo>
                  <a:pt x="1638202" y="382756"/>
                  <a:pt x="1941826" y="307928"/>
                  <a:pt x="2046598" y="416963"/>
                </a:cubicBezTo>
                <a:cubicBezTo>
                  <a:pt x="2151370" y="525998"/>
                  <a:pt x="2247588" y="876621"/>
                  <a:pt x="2097914" y="968553"/>
                </a:cubicBezTo>
                <a:cubicBezTo>
                  <a:pt x="1948240" y="1060485"/>
                  <a:pt x="1426520" y="923656"/>
                  <a:pt x="1148555" y="968553"/>
                </a:cubicBezTo>
                <a:cubicBezTo>
                  <a:pt x="870590" y="1013450"/>
                  <a:pt x="618282" y="1293522"/>
                  <a:pt x="430121" y="1237935"/>
                </a:cubicBezTo>
                <a:cubicBezTo>
                  <a:pt x="241960" y="1182349"/>
                  <a:pt x="-83046" y="838139"/>
                  <a:pt x="19587" y="635034"/>
                </a:cubicBezTo>
                <a:cubicBezTo>
                  <a:pt x="122220" y="431929"/>
                  <a:pt x="791476" y="59926"/>
                  <a:pt x="1033092" y="6477"/>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A</a:t>
            </a:r>
            <a:endParaRPr lang="en-US" sz="4800" dirty="0"/>
          </a:p>
        </p:txBody>
      </p:sp>
      <p:sp>
        <p:nvSpPr>
          <p:cNvPr id="12" name="Freeform 11"/>
          <p:cNvSpPr/>
          <p:nvPr/>
        </p:nvSpPr>
        <p:spPr>
          <a:xfrm>
            <a:off x="5108055" y="4124200"/>
            <a:ext cx="2743370" cy="1414099"/>
          </a:xfrm>
          <a:custGeom>
            <a:avLst/>
            <a:gdLst>
              <a:gd name="connsiteX0" fmla="*/ 205155 w 2743370"/>
              <a:gd name="connsiteY0" fmla="*/ 615738 h 1414099"/>
              <a:gd name="connsiteX1" fmla="*/ 833785 w 2743370"/>
              <a:gd name="connsiteY1" fmla="*/ 448978 h 1414099"/>
              <a:gd name="connsiteX2" fmla="*/ 1436757 w 2743370"/>
              <a:gd name="connsiteY2" fmla="*/ 9 h 1414099"/>
              <a:gd name="connsiteX3" fmla="*/ 2552896 w 2743370"/>
              <a:gd name="connsiteY3" fmla="*/ 461806 h 1414099"/>
              <a:gd name="connsiteX4" fmla="*/ 2501579 w 2743370"/>
              <a:gd name="connsiteY4" fmla="*/ 1346916 h 1414099"/>
              <a:gd name="connsiteX5" fmla="*/ 192326 w 2743370"/>
              <a:gd name="connsiteY5" fmla="*/ 1269950 h 1414099"/>
              <a:gd name="connsiteX6" fmla="*/ 205155 w 2743370"/>
              <a:gd name="connsiteY6" fmla="*/ 615738 h 141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70" h="1414099">
                <a:moveTo>
                  <a:pt x="205155" y="615738"/>
                </a:moveTo>
                <a:cubicBezTo>
                  <a:pt x="312065" y="478909"/>
                  <a:pt x="628518" y="551599"/>
                  <a:pt x="833785" y="448978"/>
                </a:cubicBezTo>
                <a:cubicBezTo>
                  <a:pt x="1039052" y="346356"/>
                  <a:pt x="1150239" y="-2129"/>
                  <a:pt x="1436757" y="9"/>
                </a:cubicBezTo>
                <a:cubicBezTo>
                  <a:pt x="1723276" y="2147"/>
                  <a:pt x="2375426" y="237322"/>
                  <a:pt x="2552896" y="461806"/>
                </a:cubicBezTo>
                <a:cubicBezTo>
                  <a:pt x="2730366" y="686290"/>
                  <a:pt x="2895007" y="1212225"/>
                  <a:pt x="2501579" y="1346916"/>
                </a:cubicBezTo>
                <a:cubicBezTo>
                  <a:pt x="2108151" y="1481607"/>
                  <a:pt x="575063" y="1391813"/>
                  <a:pt x="192326" y="1269950"/>
                </a:cubicBezTo>
                <a:cubicBezTo>
                  <a:pt x="-190411" y="1148087"/>
                  <a:pt x="98245" y="752567"/>
                  <a:pt x="205155" y="61573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B</a:t>
            </a:r>
          </a:p>
        </p:txBody>
      </p:sp>
      <p:sp>
        <p:nvSpPr>
          <p:cNvPr id="14" name="Content Placeholder 2"/>
          <p:cNvSpPr txBox="1">
            <a:spLocks/>
          </p:cNvSpPr>
          <p:nvPr/>
        </p:nvSpPr>
        <p:spPr>
          <a:xfrm>
            <a:off x="467544" y="3645024"/>
            <a:ext cx="8229600" cy="1093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f</a:t>
            </a:r>
            <a:r>
              <a:rPr lang="en-US" dirty="0" smtClean="0"/>
              <a:t>or all full specifications of the relevant past</a:t>
            </a:r>
          </a:p>
        </p:txBody>
      </p:sp>
      <p:sp>
        <p:nvSpPr>
          <p:cNvPr id="18" name="TextBox 17"/>
          <p:cNvSpPr txBox="1"/>
          <p:nvPr/>
        </p:nvSpPr>
        <p:spPr>
          <a:xfrm>
            <a:off x="4067944" y="5996565"/>
            <a:ext cx="512881" cy="830997"/>
          </a:xfrm>
          <a:prstGeom prst="rect">
            <a:avLst/>
          </a:prstGeom>
          <a:noFill/>
        </p:spPr>
        <p:txBody>
          <a:bodyPr wrap="none" rtlCol="0">
            <a:spAutoFit/>
          </a:bodyPr>
          <a:lstStyle/>
          <a:p>
            <a:r>
              <a:rPr lang="en-US" sz="4800" dirty="0" smtClean="0">
                <a:solidFill>
                  <a:srgbClr val="FFFFFF"/>
                </a:solidFill>
              </a:rPr>
              <a:t>C</a:t>
            </a:r>
            <a:endParaRPr lang="en-US" sz="4800" dirty="0">
              <a:solidFill>
                <a:srgbClr val="FFFFFF"/>
              </a:solidFill>
            </a:endParaRPr>
          </a:p>
        </p:txBody>
      </p:sp>
      <p:sp>
        <p:nvSpPr>
          <p:cNvPr id="20" name="TextBox 19"/>
          <p:cNvSpPr txBox="1"/>
          <p:nvPr/>
        </p:nvSpPr>
        <p:spPr>
          <a:xfrm>
            <a:off x="1907704" y="1556792"/>
            <a:ext cx="1152128" cy="646331"/>
          </a:xfrm>
          <a:prstGeom prst="rect">
            <a:avLst/>
          </a:prstGeom>
          <a:noFill/>
        </p:spPr>
        <p:txBody>
          <a:bodyPr wrap="square" rtlCol="0">
            <a:spAutoFit/>
          </a:bodyPr>
          <a:lstStyle/>
          <a:p>
            <a:r>
              <a:rPr lang="en-US" sz="3600" dirty="0" smtClean="0"/>
              <a:t>If</a:t>
            </a:r>
            <a:endParaRPr lang="en-US" sz="3600" dirty="0"/>
          </a:p>
        </p:txBody>
      </p:sp>
      <p:sp>
        <p:nvSpPr>
          <p:cNvPr id="21" name="TextBox 20"/>
          <p:cNvSpPr txBox="1"/>
          <p:nvPr/>
        </p:nvSpPr>
        <p:spPr>
          <a:xfrm>
            <a:off x="899592" y="2204864"/>
            <a:ext cx="7056784" cy="646331"/>
          </a:xfrm>
          <a:prstGeom prst="rect">
            <a:avLst/>
          </a:prstGeom>
          <a:noFill/>
        </p:spPr>
        <p:txBody>
          <a:bodyPr wrap="square" rtlCol="0">
            <a:spAutoFit/>
          </a:bodyPr>
          <a:lstStyle/>
          <a:p>
            <a:r>
              <a:rPr lang="en-US" sz="3600" dirty="0" smtClean="0"/>
              <a:t>Then A</a:t>
            </a:r>
            <a:r>
              <a:rPr lang="en-US" sz="3600" dirty="0" smtClean="0">
                <a:sym typeface="Wingdings"/>
              </a:rPr>
              <a:t>B,  BA  or  A{C}B</a:t>
            </a:r>
            <a:endParaRPr lang="en-US" sz="3600" dirty="0"/>
          </a:p>
        </p:txBody>
      </p:sp>
      <p:sp>
        <p:nvSpPr>
          <p:cNvPr id="8" name="TextBox 7"/>
          <p:cNvSpPr txBox="1"/>
          <p:nvPr/>
        </p:nvSpPr>
        <p:spPr>
          <a:xfrm>
            <a:off x="4788024" y="5661248"/>
            <a:ext cx="4248472" cy="461665"/>
          </a:xfrm>
          <a:prstGeom prst="rect">
            <a:avLst/>
          </a:prstGeom>
          <a:noFill/>
        </p:spPr>
        <p:txBody>
          <a:bodyPr wrap="square" rtlCol="0">
            <a:spAutoFit/>
          </a:bodyPr>
          <a:lstStyle/>
          <a:p>
            <a:r>
              <a:rPr lang="en-US" sz="2400" dirty="0" smtClean="0"/>
              <a:t>+ Relativistic Causal </a:t>
            </a:r>
            <a:r>
              <a:rPr lang="en-US" sz="2400" dirty="0"/>
              <a:t>S</a:t>
            </a:r>
            <a:r>
              <a:rPr lang="en-US" sz="2400" dirty="0" smtClean="0"/>
              <a:t>tructure</a:t>
            </a:r>
            <a:endParaRPr lang="en-US" sz="2400" dirty="0"/>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1700808"/>
            <a:ext cx="4355976" cy="463094"/>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3068960"/>
            <a:ext cx="5968984" cy="474356"/>
          </a:xfrm>
          <a:prstGeom prst="rect">
            <a:avLst/>
          </a:prstGeom>
        </p:spPr>
      </p:pic>
    </p:spTree>
    <p:custDataLst>
      <p:tags r:id="rId1"/>
    </p:custDataLst>
    <p:extLst>
      <p:ext uri="{BB962C8B-B14F-4D97-AF65-F5344CB8AC3E}">
        <p14:creationId xmlns:p14="http://schemas.microsoft.com/office/powerpoint/2010/main" val="3971231672"/>
      </p:ext>
    </p:extLst>
  </p:cSld>
  <p:clrMapOvr>
    <a:masterClrMapping/>
  </p:clrMapOvr>
  <mc:AlternateContent xmlns:mc="http://schemas.openxmlformats.org/markup-compatibility/2006" xmlns:p14="http://schemas.microsoft.com/office/powerpoint/2010/main">
    <mc:Choice Requires="p14">
      <p:transition spd="slow" p14:dur="2000" advTm="227587"/>
    </mc:Choice>
    <mc:Fallback xmlns="">
      <p:transition xmlns:p14="http://schemas.microsoft.com/office/powerpoint/2010/main" spd="slow" advTm="22758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clear responses to Bell</a:t>
            </a:r>
            <a:endParaRPr lang="en-CA" dirty="0"/>
          </a:p>
        </p:txBody>
      </p:sp>
      <p:sp>
        <p:nvSpPr>
          <p:cNvPr id="8" name="Rectangle 7"/>
          <p:cNvSpPr/>
          <p:nvPr/>
        </p:nvSpPr>
        <p:spPr>
          <a:xfrm>
            <a:off x="539552" y="2564904"/>
            <a:ext cx="3672408" cy="954107"/>
          </a:xfrm>
          <a:prstGeom prst="rect">
            <a:avLst/>
          </a:prstGeom>
        </p:spPr>
        <p:txBody>
          <a:bodyPr wrap="square">
            <a:spAutoFit/>
          </a:bodyPr>
          <a:lstStyle/>
          <a:p>
            <a:r>
              <a:rPr lang="en-CA" sz="2800" i="1" dirty="0" smtClean="0">
                <a:latin typeface="Times New Roman" pitchFamily="18" charset="0"/>
                <a:cs typeface="Times New Roman" pitchFamily="18" charset="0"/>
              </a:rPr>
              <a:t>“Okay, then I will give up on relativity.”</a:t>
            </a:r>
            <a:endParaRPr lang="en-US" sz="2800" dirty="0"/>
          </a:p>
        </p:txBody>
      </p:sp>
      <p:sp>
        <p:nvSpPr>
          <p:cNvPr id="17" name="Rectangle 16"/>
          <p:cNvSpPr/>
          <p:nvPr/>
        </p:nvSpPr>
        <p:spPr>
          <a:xfrm>
            <a:off x="5004048" y="2564904"/>
            <a:ext cx="3528392" cy="954107"/>
          </a:xfrm>
          <a:prstGeom prst="rect">
            <a:avLst/>
          </a:prstGeom>
        </p:spPr>
        <p:txBody>
          <a:bodyPr wrap="square">
            <a:spAutoFit/>
          </a:bodyPr>
          <a:lstStyle/>
          <a:p>
            <a:r>
              <a:rPr lang="en-CA" sz="2800" i="1" dirty="0" smtClean="0">
                <a:latin typeface="Times New Roman" pitchFamily="18" charset="0"/>
                <a:cs typeface="Times New Roman" pitchFamily="18" charset="0"/>
              </a:rPr>
              <a:t>“Okay, then I will give up on the PCC.” </a:t>
            </a:r>
            <a:endParaRPr lang="en-US" sz="2800" dirty="0"/>
          </a:p>
        </p:txBody>
      </p:sp>
      <p:sp>
        <p:nvSpPr>
          <p:cNvPr id="9" name="TextBox 8"/>
          <p:cNvSpPr txBox="1"/>
          <p:nvPr/>
        </p:nvSpPr>
        <p:spPr>
          <a:xfrm>
            <a:off x="539552" y="3789040"/>
            <a:ext cx="2952328" cy="523220"/>
          </a:xfrm>
          <a:prstGeom prst="rect">
            <a:avLst/>
          </a:prstGeom>
          <a:noFill/>
        </p:spPr>
        <p:txBody>
          <a:bodyPr wrap="square" rtlCol="0">
            <a:spAutoFit/>
          </a:bodyPr>
          <a:lstStyle/>
          <a:p>
            <a:r>
              <a:rPr lang="en-US" sz="2800" dirty="0" smtClean="0"/>
              <a:t>Natural for…</a:t>
            </a:r>
            <a:endParaRPr lang="en-US" sz="2800" dirty="0"/>
          </a:p>
        </p:txBody>
      </p:sp>
      <p:sp>
        <p:nvSpPr>
          <p:cNvPr id="22" name="TextBox 21"/>
          <p:cNvSpPr txBox="1"/>
          <p:nvPr/>
        </p:nvSpPr>
        <p:spPr>
          <a:xfrm>
            <a:off x="5004048" y="3789040"/>
            <a:ext cx="2952328" cy="523220"/>
          </a:xfrm>
          <a:prstGeom prst="rect">
            <a:avLst/>
          </a:prstGeom>
          <a:noFill/>
        </p:spPr>
        <p:txBody>
          <a:bodyPr wrap="square" rtlCol="0">
            <a:spAutoFit/>
          </a:bodyPr>
          <a:lstStyle/>
          <a:p>
            <a:r>
              <a:rPr lang="en-US" sz="2800" dirty="0" smtClean="0"/>
              <a:t>Natural for…</a:t>
            </a:r>
            <a:endParaRPr lang="en-US" sz="2800" dirty="0"/>
          </a:p>
        </p:txBody>
      </p:sp>
      <p:sp>
        <p:nvSpPr>
          <p:cNvPr id="10" name="TextBox 9"/>
          <p:cNvSpPr txBox="1"/>
          <p:nvPr/>
        </p:nvSpPr>
        <p:spPr>
          <a:xfrm>
            <a:off x="539552" y="4581128"/>
            <a:ext cx="3528392" cy="1200328"/>
          </a:xfrm>
          <a:prstGeom prst="rect">
            <a:avLst/>
          </a:prstGeom>
          <a:noFill/>
        </p:spPr>
        <p:txBody>
          <a:bodyPr wrap="square" rtlCol="0">
            <a:spAutoFit/>
          </a:bodyPr>
          <a:lstStyle/>
          <a:p>
            <a:pPr marL="285750" indent="-285750">
              <a:buFont typeface="Arial"/>
              <a:buChar char="•"/>
            </a:pPr>
            <a:r>
              <a:rPr lang="en-US" sz="2400" dirty="0" err="1" smtClean="0"/>
              <a:t>deBroglie-Bohm</a:t>
            </a:r>
            <a:r>
              <a:rPr lang="en-US" sz="2400" dirty="0" smtClean="0"/>
              <a:t> Pilot waves</a:t>
            </a:r>
          </a:p>
          <a:p>
            <a:pPr marL="285750" indent="-285750">
              <a:buFont typeface="Arial"/>
              <a:buChar char="•"/>
            </a:pPr>
            <a:r>
              <a:rPr lang="en-US" sz="2400" dirty="0" smtClean="0"/>
              <a:t>Nelson-style mechanics</a:t>
            </a:r>
            <a:endParaRPr lang="en-US" sz="2400" dirty="0"/>
          </a:p>
        </p:txBody>
      </p:sp>
      <p:sp>
        <p:nvSpPr>
          <p:cNvPr id="23" name="TextBox 22"/>
          <p:cNvSpPr txBox="1"/>
          <p:nvPr/>
        </p:nvSpPr>
        <p:spPr>
          <a:xfrm>
            <a:off x="5004048" y="4581128"/>
            <a:ext cx="3528392" cy="1938992"/>
          </a:xfrm>
          <a:prstGeom prst="rect">
            <a:avLst/>
          </a:prstGeom>
          <a:noFill/>
        </p:spPr>
        <p:txBody>
          <a:bodyPr wrap="square" rtlCol="0">
            <a:spAutoFit/>
          </a:bodyPr>
          <a:lstStyle/>
          <a:p>
            <a:pPr marL="285750" indent="-285750">
              <a:buFont typeface="Arial"/>
              <a:buChar char="•"/>
            </a:pPr>
            <a:r>
              <a:rPr lang="en-US" sz="2400" b="1" dirty="0" smtClean="0"/>
              <a:t>Operational QM</a:t>
            </a:r>
          </a:p>
          <a:p>
            <a:pPr marL="285750" indent="-285750">
              <a:buFont typeface="Arial"/>
              <a:buChar char="•"/>
            </a:pPr>
            <a:r>
              <a:rPr lang="en-US" sz="2400" dirty="0" smtClean="0"/>
              <a:t>Collapse theories</a:t>
            </a:r>
          </a:p>
          <a:p>
            <a:pPr marL="285750" indent="-285750">
              <a:buFont typeface="Arial"/>
              <a:buChar char="•"/>
            </a:pPr>
            <a:r>
              <a:rPr lang="en-US" sz="2400" dirty="0" err="1" smtClean="0"/>
              <a:t>Decoherent</a:t>
            </a:r>
            <a:r>
              <a:rPr lang="en-US" sz="2400" dirty="0" smtClean="0"/>
              <a:t> histories</a:t>
            </a:r>
          </a:p>
          <a:p>
            <a:pPr marL="285750" indent="-285750">
              <a:buFont typeface="Arial"/>
              <a:buChar char="•"/>
            </a:pPr>
            <a:r>
              <a:rPr lang="en-US" sz="2400" dirty="0" smtClean="0"/>
              <a:t>Kent’s solution to the LRP</a:t>
            </a:r>
            <a:endParaRPr lang="en-US" sz="2400" dirty="0"/>
          </a:p>
        </p:txBody>
      </p:sp>
      <p:pic>
        <p:nvPicPr>
          <p:cNvPr id="24" name="Picture 17" descr="http://blogs.hcpro.com/icd-10/wp-content/uploads/2012/09/blood-drop.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6" y="1700808"/>
            <a:ext cx="422630" cy="5657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556792"/>
            <a:ext cx="989838" cy="74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11165600"/>
      </p:ext>
    </p:extLst>
  </p:cSld>
  <p:clrMapOvr>
    <a:masterClrMapping/>
  </p:clrMapOvr>
  <mc:AlternateContent xmlns:mc="http://schemas.openxmlformats.org/markup-compatibility/2006" xmlns:p14="http://schemas.microsoft.com/office/powerpoint/2010/main">
    <mc:Choice Requires="p14">
      <p:transition spd="slow" p14:dur="2000" advTm="201796"/>
    </mc:Choice>
    <mc:Fallback xmlns="">
      <p:transition xmlns:p14="http://schemas.microsoft.com/office/powerpoint/2010/main" spd="slow" advTm="20179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4.44444E-6 -0.35695 L 4.44444E-6 3.7037E-6 " pathEditMode="relative" rAng="0" ptsTypes="AA">
                                      <p:cBhvr>
                                        <p:cTn id="8" dur="2000" fill="hold"/>
                                        <p:tgtEl>
                                          <p:spTgt spid="24"/>
                                        </p:tgtEl>
                                        <p:attrNameLst>
                                          <p:attrName>ppt_x</p:attrName>
                                          <p:attrName>ppt_y</p:attrName>
                                        </p:attrNameLst>
                                      </p:cBhvr>
                                      <p:rCtr x="0" y="1784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75911E-6 -0.33348 L 3.75911E-6 -4.65493E-6 " pathEditMode="relative" rAng="0" ptsTypes="AA">
                                      <p:cBhvr>
                                        <p:cTn id="14" dur="2000" fill="hold"/>
                                        <p:tgtEl>
                                          <p:spTgt spid="25"/>
                                        </p:tgtEl>
                                        <p:attrNameLst>
                                          <p:attrName>ppt_x</p:attrName>
                                          <p:attrName>ppt_y</p:attrName>
                                        </p:attrNameLst>
                                      </p:cBhvr>
                                      <p:rCtr x="0" y="166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other responses possible?</a:t>
            </a:r>
            <a:endParaRPr lang="en-CA" dirty="0"/>
          </a:p>
        </p:txBody>
      </p:sp>
      <p:sp>
        <p:nvSpPr>
          <p:cNvPr id="5" name="TextBox 4"/>
          <p:cNvSpPr txBox="1"/>
          <p:nvPr/>
        </p:nvSpPr>
        <p:spPr>
          <a:xfrm>
            <a:off x="755576" y="1700808"/>
            <a:ext cx="4392488" cy="954107"/>
          </a:xfrm>
          <a:prstGeom prst="rect">
            <a:avLst/>
          </a:prstGeom>
          <a:noFill/>
        </p:spPr>
        <p:txBody>
          <a:bodyPr wrap="square" rtlCol="0">
            <a:spAutoFit/>
          </a:bodyPr>
          <a:lstStyle/>
          <a:p>
            <a:r>
              <a:rPr lang="en-CA" sz="2800" dirty="0" smtClean="0"/>
              <a:t>Bell’s theorem shows that: QM is inconsistent with local </a:t>
            </a:r>
            <a:endParaRPr lang="en-CA" sz="2800" dirty="0"/>
          </a:p>
        </p:txBody>
      </p:sp>
      <p:sp>
        <p:nvSpPr>
          <p:cNvPr id="6" name="TextBox 5"/>
          <p:cNvSpPr txBox="1"/>
          <p:nvPr/>
        </p:nvSpPr>
        <p:spPr>
          <a:xfrm>
            <a:off x="5004048" y="2132856"/>
            <a:ext cx="1656184" cy="523220"/>
          </a:xfrm>
          <a:prstGeom prst="rect">
            <a:avLst/>
          </a:prstGeom>
          <a:noFill/>
        </p:spPr>
        <p:txBody>
          <a:bodyPr wrap="square" rtlCol="0">
            <a:spAutoFit/>
          </a:bodyPr>
          <a:lstStyle/>
          <a:p>
            <a:r>
              <a:rPr lang="en-CA" sz="2800" dirty="0" smtClean="0"/>
              <a:t>theories?</a:t>
            </a:r>
            <a:endParaRPr lang="en-CA" sz="2800" dirty="0"/>
          </a:p>
        </p:txBody>
      </p:sp>
      <p:sp>
        <p:nvSpPr>
          <p:cNvPr id="10" name="Oval Callout 9"/>
          <p:cNvSpPr/>
          <p:nvPr/>
        </p:nvSpPr>
        <p:spPr>
          <a:xfrm>
            <a:off x="293174" y="2827943"/>
            <a:ext cx="2592288" cy="1008112"/>
          </a:xfrm>
          <a:prstGeom prst="wedgeEllipseCallout">
            <a:avLst>
              <a:gd name="adj1" fmla="val -35409"/>
              <a:gd name="adj2" fmla="val 7749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CA" dirty="0" smtClean="0"/>
              <a:t>Hidden variable</a:t>
            </a:r>
            <a:endParaRPr lang="en-CA" dirty="0"/>
          </a:p>
        </p:txBody>
      </p:sp>
      <p:sp>
        <p:nvSpPr>
          <p:cNvPr id="11" name="Rectangular Callout 10"/>
          <p:cNvSpPr/>
          <p:nvPr/>
        </p:nvSpPr>
        <p:spPr>
          <a:xfrm>
            <a:off x="3160338" y="2827943"/>
            <a:ext cx="2376264" cy="864096"/>
          </a:xfrm>
          <a:prstGeom prst="wedgeRectCallout">
            <a:avLst>
              <a:gd name="adj1" fmla="val 48814"/>
              <a:gd name="adj2" fmla="val 10273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t>Separable</a:t>
            </a:r>
            <a:endParaRPr lang="en-CA" dirty="0"/>
          </a:p>
        </p:txBody>
      </p:sp>
      <p:sp>
        <p:nvSpPr>
          <p:cNvPr id="12" name="Oval Callout 11"/>
          <p:cNvSpPr/>
          <p:nvPr/>
        </p:nvSpPr>
        <p:spPr>
          <a:xfrm>
            <a:off x="179512" y="4149080"/>
            <a:ext cx="2952328" cy="1080120"/>
          </a:xfrm>
          <a:prstGeom prst="wedgeEllipseCallout">
            <a:avLst>
              <a:gd name="adj1" fmla="val 31896"/>
              <a:gd name="adj2" fmla="val 8908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smtClean="0"/>
              <a:t>Counterfactually definite</a:t>
            </a:r>
            <a:endParaRPr lang="en-CA" dirty="0"/>
          </a:p>
        </p:txBody>
      </p:sp>
      <p:sp>
        <p:nvSpPr>
          <p:cNvPr id="13" name="Rounded Rectangular Callout 12"/>
          <p:cNvSpPr/>
          <p:nvPr/>
        </p:nvSpPr>
        <p:spPr>
          <a:xfrm>
            <a:off x="2699792" y="4581128"/>
            <a:ext cx="2376264" cy="1080120"/>
          </a:xfrm>
          <a:prstGeom prst="wedgeRoundRectCallout">
            <a:avLst>
              <a:gd name="adj1" fmla="val 4927"/>
              <a:gd name="adj2" fmla="val 8418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CA" dirty="0" smtClean="0"/>
              <a:t>Realistic</a:t>
            </a:r>
            <a:endParaRPr lang="en-CA" dirty="0"/>
          </a:p>
        </p:txBody>
      </p:sp>
      <p:sp>
        <p:nvSpPr>
          <p:cNvPr id="14" name="Oval Callout 13"/>
          <p:cNvSpPr/>
          <p:nvPr/>
        </p:nvSpPr>
        <p:spPr>
          <a:xfrm>
            <a:off x="4427984" y="4869160"/>
            <a:ext cx="1944216" cy="1008112"/>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Distant outcome-definite </a:t>
            </a:r>
            <a:endParaRPr lang="en-CA" dirty="0"/>
          </a:p>
        </p:txBody>
      </p:sp>
      <p:sp>
        <p:nvSpPr>
          <p:cNvPr id="15" name="Rounded Rectangular Callout 14"/>
          <p:cNvSpPr/>
          <p:nvPr/>
        </p:nvSpPr>
        <p:spPr>
          <a:xfrm>
            <a:off x="3059832" y="3543386"/>
            <a:ext cx="2016224" cy="648072"/>
          </a:xfrm>
          <a:prstGeom prst="wedgeRoundRectCallout">
            <a:avLst>
              <a:gd name="adj1" fmla="val -44821"/>
              <a:gd name="adj2" fmla="val 99814"/>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Free settings</a:t>
            </a:r>
            <a:endParaRPr lang="en-CA" dirty="0"/>
          </a:p>
        </p:txBody>
      </p:sp>
      <p:sp>
        <p:nvSpPr>
          <p:cNvPr id="17" name="Rectangular Callout 16"/>
          <p:cNvSpPr/>
          <p:nvPr/>
        </p:nvSpPr>
        <p:spPr>
          <a:xfrm>
            <a:off x="467544" y="5301208"/>
            <a:ext cx="2376264" cy="864096"/>
          </a:xfrm>
          <a:prstGeom prst="wedgeRectCallout">
            <a:avLst>
              <a:gd name="adj1" fmla="val 48814"/>
              <a:gd name="adj2" fmla="val 10273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dirty="0" smtClean="0"/>
              <a:t>Antero-causal</a:t>
            </a:r>
            <a:endParaRPr lang="en-CA" dirty="0"/>
          </a:p>
        </p:txBody>
      </p:sp>
      <p:sp>
        <p:nvSpPr>
          <p:cNvPr id="18" name="TextBox 17"/>
          <p:cNvSpPr txBox="1"/>
          <p:nvPr/>
        </p:nvSpPr>
        <p:spPr>
          <a:xfrm rot="21183896">
            <a:off x="551378" y="2961752"/>
            <a:ext cx="3018100" cy="378767"/>
          </a:xfrm>
          <a:prstGeom prst="rect">
            <a:avLst/>
          </a:prstGeom>
          <a:noFill/>
        </p:spPr>
        <p:txBody>
          <a:bodyPr wrap="square" rtlCol="0">
            <a:spAutoFit/>
          </a:bodyPr>
          <a:lstStyle/>
          <a:p>
            <a:r>
              <a:rPr lang="en-US" dirty="0" smtClean="0">
                <a:solidFill>
                  <a:srgbClr val="FF0000"/>
                </a:solidFill>
                <a:latin typeface="Braggadocio"/>
                <a:cs typeface="Braggadocio"/>
              </a:rPr>
              <a:t>NORSENED</a:t>
            </a:r>
            <a:endParaRPr lang="en-US" dirty="0">
              <a:solidFill>
                <a:srgbClr val="FF0000"/>
              </a:solidFill>
              <a:latin typeface="Braggadocio"/>
              <a:cs typeface="Braggadocio"/>
            </a:endParaRPr>
          </a:p>
        </p:txBody>
      </p:sp>
      <p:sp>
        <p:nvSpPr>
          <p:cNvPr id="19" name="TextBox 18"/>
          <p:cNvSpPr txBox="1"/>
          <p:nvPr/>
        </p:nvSpPr>
        <p:spPr>
          <a:xfrm rot="21183896">
            <a:off x="407362" y="4257895"/>
            <a:ext cx="3018100" cy="378767"/>
          </a:xfrm>
          <a:prstGeom prst="rect">
            <a:avLst/>
          </a:prstGeom>
          <a:noFill/>
        </p:spPr>
        <p:txBody>
          <a:bodyPr wrap="square" rtlCol="0">
            <a:spAutoFit/>
          </a:bodyPr>
          <a:lstStyle/>
          <a:p>
            <a:r>
              <a:rPr lang="en-US" dirty="0" smtClean="0">
                <a:solidFill>
                  <a:srgbClr val="FF0000"/>
                </a:solidFill>
                <a:latin typeface="Braggadocio"/>
                <a:cs typeface="Braggadocio"/>
              </a:rPr>
              <a:t>NORSENED</a:t>
            </a:r>
            <a:endParaRPr lang="en-US" dirty="0">
              <a:solidFill>
                <a:srgbClr val="FF0000"/>
              </a:solidFill>
              <a:latin typeface="Braggadocio"/>
              <a:cs typeface="Braggadocio"/>
            </a:endParaRPr>
          </a:p>
        </p:txBody>
      </p:sp>
      <p:sp>
        <p:nvSpPr>
          <p:cNvPr id="20" name="TextBox 19"/>
          <p:cNvSpPr txBox="1"/>
          <p:nvPr/>
        </p:nvSpPr>
        <p:spPr>
          <a:xfrm rot="21183896">
            <a:off x="2711618" y="4689943"/>
            <a:ext cx="3018100" cy="378767"/>
          </a:xfrm>
          <a:prstGeom prst="rect">
            <a:avLst/>
          </a:prstGeom>
          <a:noFill/>
        </p:spPr>
        <p:txBody>
          <a:bodyPr wrap="square" rtlCol="0">
            <a:spAutoFit/>
          </a:bodyPr>
          <a:lstStyle/>
          <a:p>
            <a:r>
              <a:rPr lang="en-US" dirty="0" smtClean="0">
                <a:solidFill>
                  <a:srgbClr val="FF0000"/>
                </a:solidFill>
                <a:latin typeface="Braggadocio"/>
                <a:cs typeface="Braggadocio"/>
              </a:rPr>
              <a:t>NORSENED</a:t>
            </a:r>
            <a:endParaRPr lang="en-US" dirty="0">
              <a:solidFill>
                <a:srgbClr val="FF0000"/>
              </a:solidFill>
              <a:latin typeface="Braggadocio"/>
              <a:cs typeface="Braggadocio"/>
            </a:endParaRPr>
          </a:p>
        </p:txBody>
      </p:sp>
    </p:spTree>
    <p:custDataLst>
      <p:tags r:id="rId1"/>
    </p:custDataLst>
    <p:extLst>
      <p:ext uri="{BB962C8B-B14F-4D97-AF65-F5344CB8AC3E}">
        <p14:creationId xmlns:p14="http://schemas.microsoft.com/office/powerpoint/2010/main" val="3658480678"/>
      </p:ext>
    </p:extLst>
  </p:cSld>
  <p:clrMapOvr>
    <a:masterClrMapping/>
  </p:clrMapOvr>
  <mc:AlternateContent xmlns:mc="http://schemas.openxmlformats.org/markup-compatibility/2006" xmlns:p14="http://schemas.microsoft.com/office/powerpoint/2010/main">
    <mc:Choice Requires="p14">
      <p:transition spd="slow" p14:dur="2000" advTm="291672"/>
    </mc:Choice>
    <mc:Fallback xmlns="">
      <p:transition xmlns:p14="http://schemas.microsoft.com/office/powerpoint/2010/main" spd="slow" advTm="2916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1.16613E-6 L 0.07153 0.54998 " pathEditMode="relative" rAng="0" ptsTypes="AA">
                                      <p:cBhvr>
                                        <p:cTn id="6" dur="2000" fill="hold"/>
                                        <p:tgtEl>
                                          <p:spTgt spid="6"/>
                                        </p:tgtEl>
                                        <p:attrNameLst>
                                          <p:attrName>ppt_x</p:attrName>
                                          <p:attrName>ppt_y</p:attrName>
                                        </p:attrNameLst>
                                      </p:cBhvr>
                                      <p:rCtr x="3576" y="2748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childTnLst>
                          </p:cTn>
                        </p:par>
                        <p:par>
                          <p:cTn id="43" fill="hold">
                            <p:stCondLst>
                              <p:cond delay="1000"/>
                            </p:stCondLst>
                            <p:childTnLst>
                              <p:par>
                                <p:cTn id="44" presetID="5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childTnLst>
                          </p:cTn>
                        </p:par>
                        <p:par>
                          <p:cTn id="49" fill="hold">
                            <p:stCondLst>
                              <p:cond delay="2000"/>
                            </p:stCondLst>
                            <p:childTnLst>
                              <p:par>
                                <p:cTn id="50" presetID="5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Scale>
                                      <p:cBhvr>
                                        <p:cTn id="5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
                                        </p:tgtEl>
                                        <p:attrNameLst>
                                          <p:attrName>ppt_x</p:attrName>
                                          <p:attrName>ppt_y</p:attrName>
                                        </p:attrNameLst>
                                      </p:cBhvr>
                                    </p:animMotion>
                                    <p:animEffect transition="in" filter="fade">
                                      <p:cBhvr>
                                        <p:cTn id="5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else could locality be?</a:t>
            </a:r>
            <a:endParaRPr lang="en-CA" dirty="0"/>
          </a:p>
        </p:txBody>
      </p:sp>
      <p:sp>
        <p:nvSpPr>
          <p:cNvPr id="8" name="TextBox 7"/>
          <p:cNvSpPr txBox="1"/>
          <p:nvPr/>
        </p:nvSpPr>
        <p:spPr>
          <a:xfrm>
            <a:off x="539552" y="1628800"/>
            <a:ext cx="8268846" cy="646331"/>
          </a:xfrm>
          <a:prstGeom prst="rect">
            <a:avLst/>
          </a:prstGeom>
          <a:noFill/>
        </p:spPr>
        <p:txBody>
          <a:bodyPr wrap="square" rtlCol="0">
            <a:spAutoFit/>
          </a:bodyPr>
          <a:lstStyle/>
          <a:p>
            <a:r>
              <a:rPr lang="en-GB" dirty="0" smtClean="0"/>
              <a:t>The new “locality” will </a:t>
            </a:r>
            <a:r>
              <a:rPr lang="en-GB" b="1" dirty="0" smtClean="0"/>
              <a:t>still</a:t>
            </a:r>
            <a:r>
              <a:rPr lang="en-GB" dirty="0" smtClean="0"/>
              <a:t> be a condition on theories that sorted local from nonlocal.  But what does causal influence really mean?</a:t>
            </a:r>
            <a:endParaRPr lang="en-GB" dirty="0"/>
          </a:p>
        </p:txBody>
      </p:sp>
      <p:sp>
        <p:nvSpPr>
          <p:cNvPr id="9" name="Content Placeholder 2"/>
          <p:cNvSpPr>
            <a:spLocks noGrp="1"/>
          </p:cNvSpPr>
          <p:nvPr>
            <p:ph idx="1"/>
          </p:nvPr>
        </p:nvSpPr>
        <p:spPr>
          <a:xfrm>
            <a:off x="611560" y="3789040"/>
            <a:ext cx="7416824" cy="1080120"/>
          </a:xfrm>
        </p:spPr>
        <p:txBody>
          <a:bodyPr>
            <a:normAutofit fontScale="77500" lnSpcReduction="20000"/>
          </a:bodyPr>
          <a:lstStyle/>
          <a:p>
            <a:pPr marL="0" indent="0">
              <a:buNone/>
            </a:pPr>
            <a:r>
              <a:rPr lang="en-GB" dirty="0"/>
              <a:t>Whatever the answer, locality would </a:t>
            </a:r>
            <a:r>
              <a:rPr lang="en-GB" b="1" dirty="0"/>
              <a:t>still</a:t>
            </a:r>
            <a:r>
              <a:rPr lang="en-GB" dirty="0"/>
              <a:t> have to obey some uncontroversial </a:t>
            </a:r>
            <a:r>
              <a:rPr lang="en-GB" dirty="0" smtClean="0"/>
              <a:t>criteria</a:t>
            </a:r>
            <a:r>
              <a:rPr lang="en-CA" dirty="0" smtClean="0"/>
              <a:t>.</a:t>
            </a:r>
          </a:p>
          <a:p>
            <a:pPr marL="342900" lvl="1" indent="-342900">
              <a:buFont typeface="Arial" pitchFamily="34" charset="0"/>
              <a:buChar char="•"/>
            </a:pPr>
            <a:r>
              <a:rPr lang="en-CA" dirty="0" smtClean="0"/>
              <a:t>In particular</a:t>
            </a:r>
            <a:r>
              <a:rPr lang="en-CA" dirty="0"/>
              <a:t>, </a:t>
            </a:r>
            <a:r>
              <a:rPr lang="en-CA" dirty="0" smtClean="0"/>
              <a:t>locality </a:t>
            </a:r>
            <a:r>
              <a:rPr lang="en-CA" b="1" dirty="0"/>
              <a:t>must</a:t>
            </a:r>
            <a:r>
              <a:rPr lang="en-CA" dirty="0"/>
              <a:t> imply no-signalling</a:t>
            </a:r>
            <a:r>
              <a:rPr lang="en-CA" dirty="0" smtClean="0"/>
              <a:t>.</a:t>
            </a:r>
            <a:endParaRPr lang="en-CA" dirty="0"/>
          </a:p>
        </p:txBody>
      </p:sp>
      <p:sp>
        <p:nvSpPr>
          <p:cNvPr id="11" name="Rectangle 10"/>
          <p:cNvSpPr/>
          <p:nvPr/>
        </p:nvSpPr>
        <p:spPr>
          <a:xfrm>
            <a:off x="827584" y="2636912"/>
            <a:ext cx="756084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CA" dirty="0" smtClean="0"/>
              <a:t>“The </a:t>
            </a:r>
            <a:r>
              <a:rPr lang="en-CA" dirty="0" smtClean="0">
                <a:hlinkClick r:id="rId4" action="ppaction://hlinkfile" tooltip="Philosophy"/>
              </a:rPr>
              <a:t>philosophical</a:t>
            </a:r>
            <a:r>
              <a:rPr lang="en-CA" dirty="0" smtClean="0"/>
              <a:t> treatment on the subject of causality extends over millennia...”</a:t>
            </a:r>
            <a:endParaRPr lang="en-CA" dirty="0"/>
          </a:p>
        </p:txBody>
      </p:sp>
    </p:spTree>
    <p:custDataLst>
      <p:tags r:id="rId1"/>
    </p:custDataLst>
    <p:extLst>
      <p:ext uri="{BB962C8B-B14F-4D97-AF65-F5344CB8AC3E}">
        <p14:creationId xmlns:p14="http://schemas.microsoft.com/office/powerpoint/2010/main" val="3044369420"/>
      </p:ext>
    </p:extLst>
  </p:cSld>
  <p:clrMapOvr>
    <a:masterClrMapping/>
  </p:clrMapOvr>
  <mc:AlternateContent xmlns:mc="http://schemas.openxmlformats.org/markup-compatibility/2006" xmlns:p14="http://schemas.microsoft.com/office/powerpoint/2010/main">
    <mc:Choice Requires="p14">
      <p:transition spd="slow" p14:dur="2000" advTm="238467"/>
    </mc:Choice>
    <mc:Fallback xmlns="">
      <p:transition xmlns:p14="http://schemas.microsoft.com/office/powerpoint/2010/main" spd="slow" advTm="2384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challenge for new accounts of locality</a:t>
            </a:r>
            <a:endParaRPr lang="en-CA" dirty="0"/>
          </a:p>
        </p:txBody>
      </p:sp>
      <p:sp>
        <p:nvSpPr>
          <p:cNvPr id="9" name="Content Placeholder 2"/>
          <p:cNvSpPr>
            <a:spLocks noGrp="1"/>
          </p:cNvSpPr>
          <p:nvPr>
            <p:ph idx="1"/>
          </p:nvPr>
        </p:nvSpPr>
        <p:spPr>
          <a:xfrm>
            <a:off x="683568" y="2780929"/>
            <a:ext cx="7416824" cy="1800200"/>
          </a:xfrm>
        </p:spPr>
        <p:txBody>
          <a:bodyPr>
            <a:normAutofit fontScale="62500" lnSpcReduction="20000"/>
          </a:bodyPr>
          <a:lstStyle/>
          <a:p>
            <a:r>
              <a:rPr lang="en-CA" dirty="0" smtClean="0"/>
              <a:t>Step 1: Imagine a situation in which we observe superluminal signalling.</a:t>
            </a:r>
          </a:p>
          <a:p>
            <a:r>
              <a:rPr lang="en-CA" dirty="0"/>
              <a:t>Step </a:t>
            </a:r>
            <a:r>
              <a:rPr lang="en-CA" dirty="0" smtClean="0"/>
              <a:t>2: Invent a crazy theory that could account for this and is still consistent with </a:t>
            </a:r>
            <a:r>
              <a:rPr lang="en-US" dirty="0"/>
              <a:t>[</a:t>
            </a:r>
            <a:r>
              <a:rPr lang="en-US" b="1" dirty="0"/>
              <a:t>blah blah blah</a:t>
            </a:r>
            <a:r>
              <a:rPr lang="en-US" dirty="0" smtClean="0"/>
              <a:t>].</a:t>
            </a:r>
          </a:p>
          <a:p>
            <a:r>
              <a:rPr lang="en-US" dirty="0" smtClean="0"/>
              <a:t>Step 3: If [</a:t>
            </a:r>
            <a:r>
              <a:rPr lang="en-US" b="1" dirty="0"/>
              <a:t>blah blah blah</a:t>
            </a:r>
            <a:r>
              <a:rPr lang="en-US" dirty="0" smtClean="0"/>
              <a:t>] does not rule out such an explanation it is not a satisfactory account of locality.</a:t>
            </a:r>
          </a:p>
          <a:p>
            <a:pPr marL="0" indent="0">
              <a:buNone/>
            </a:pPr>
            <a:endParaRPr lang="en-CA" dirty="0" smtClean="0"/>
          </a:p>
          <a:p>
            <a:endParaRPr lang="en-CA" dirty="0" smtClean="0"/>
          </a:p>
        </p:txBody>
      </p:sp>
      <p:sp>
        <p:nvSpPr>
          <p:cNvPr id="3" name="TextBox 2"/>
          <p:cNvSpPr txBox="1"/>
          <p:nvPr/>
        </p:nvSpPr>
        <p:spPr>
          <a:xfrm>
            <a:off x="683568" y="1628800"/>
            <a:ext cx="7560840" cy="1015663"/>
          </a:xfrm>
          <a:prstGeom prst="rect">
            <a:avLst/>
          </a:prstGeom>
          <a:noFill/>
        </p:spPr>
        <p:txBody>
          <a:bodyPr wrap="square" rtlCol="0">
            <a:spAutoFit/>
          </a:bodyPr>
          <a:lstStyle/>
          <a:p>
            <a:r>
              <a:rPr lang="en-US" sz="2000" dirty="0" smtClean="0"/>
              <a:t>“Here is the CHSH experiment.  My new account of locality is [</a:t>
            </a:r>
            <a:r>
              <a:rPr lang="en-US" sz="2000" b="1" dirty="0" smtClean="0"/>
              <a:t>blah blah blah</a:t>
            </a:r>
            <a:r>
              <a:rPr lang="en-US" sz="2000" dirty="0" smtClean="0"/>
              <a:t>].  As we can see, the predictions of QM are consistent with [</a:t>
            </a:r>
            <a:r>
              <a:rPr lang="en-US" sz="2000" b="1" dirty="0" smtClean="0"/>
              <a:t>blah blah blah</a:t>
            </a:r>
            <a:r>
              <a:rPr lang="en-US" sz="2000" dirty="0" smtClean="0"/>
              <a:t>] so we can say that QM is local.”</a:t>
            </a:r>
            <a:endParaRPr lang="en-US" sz="2000" dirty="0"/>
          </a:p>
        </p:txBody>
      </p:sp>
    </p:spTree>
    <p:custDataLst>
      <p:tags r:id="rId1"/>
    </p:custDataLst>
    <p:extLst>
      <p:ext uri="{BB962C8B-B14F-4D97-AF65-F5344CB8AC3E}">
        <p14:creationId xmlns:p14="http://schemas.microsoft.com/office/powerpoint/2010/main" val="725088802"/>
      </p:ext>
    </p:extLst>
  </p:cSld>
  <p:clrMapOvr>
    <a:masterClrMapping/>
  </p:clrMapOvr>
  <mc:AlternateContent xmlns:mc="http://schemas.openxmlformats.org/markup-compatibility/2006" xmlns:p14="http://schemas.microsoft.com/office/powerpoint/2010/main">
    <mc:Choice Requires="p14">
      <p:transition spd="slow" p14:dur="2000" advTm="339930"/>
    </mc:Choice>
    <mc:Fallback xmlns="">
      <p:transition xmlns:p14="http://schemas.microsoft.com/office/powerpoint/2010/main" spd="slow" advTm="3399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0.4"/>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4|0.5"/>
</p:tagLst>
</file>

<file path=ppt/tags/tag12.xml><?xml version="1.0" encoding="utf-8"?>
<p:tagLst xmlns:a="http://schemas.openxmlformats.org/drawingml/2006/main" xmlns:r="http://schemas.openxmlformats.org/officeDocument/2006/relationships" xmlns:p="http://schemas.openxmlformats.org/presentationml/2006/main">
  <p:tag name="TIMING" val="|1.7|35.1"/>
</p:tagLst>
</file>

<file path=ppt/tags/tag2.xml><?xml version="1.0" encoding="utf-8"?>
<p:tagLst xmlns:a="http://schemas.openxmlformats.org/drawingml/2006/main" xmlns:r="http://schemas.openxmlformats.org/officeDocument/2006/relationships" xmlns:p="http://schemas.openxmlformats.org/presentationml/2006/main">
  <p:tag name="TIMING" val="|152.2"/>
</p:tagLst>
</file>

<file path=ppt/tags/tag3.xml><?xml version="1.0" encoding="utf-8"?>
<p:tagLst xmlns:a="http://schemas.openxmlformats.org/drawingml/2006/main" xmlns:r="http://schemas.openxmlformats.org/officeDocument/2006/relationships" xmlns:p="http://schemas.openxmlformats.org/presentationml/2006/main">
  <p:tag name="TIMING" val="|27.3|34"/>
</p:tagLst>
</file>

<file path=ppt/tags/tag4.xml><?xml version="1.0" encoding="utf-8"?>
<p:tagLst xmlns:a="http://schemas.openxmlformats.org/drawingml/2006/main" xmlns:r="http://schemas.openxmlformats.org/officeDocument/2006/relationships" xmlns:p="http://schemas.openxmlformats.org/presentationml/2006/main">
  <p:tag name="TIMING" val="|58.8|5.6|35.1|138.6"/>
</p:tagLst>
</file>

<file path=ppt/tags/tag5.xml><?xml version="1.0" encoding="utf-8"?>
<p:tagLst xmlns:a="http://schemas.openxmlformats.org/drawingml/2006/main" xmlns:r="http://schemas.openxmlformats.org/officeDocument/2006/relationships" xmlns:p="http://schemas.openxmlformats.org/presentationml/2006/main">
  <p:tag name="TIMING" val="|75.1|25.2|46.3"/>
</p:tagLst>
</file>

<file path=ppt/tags/tag6.xml><?xml version="1.0" encoding="utf-8"?>
<p:tagLst xmlns:a="http://schemas.openxmlformats.org/drawingml/2006/main" xmlns:r="http://schemas.openxmlformats.org/officeDocument/2006/relationships" xmlns:p="http://schemas.openxmlformats.org/presentationml/2006/main">
  <p:tag name="TIMING" val="|79.6|14.7|34|140.4"/>
</p:tagLst>
</file>

<file path=ppt/tags/tag7.xml><?xml version="1.0" encoding="utf-8"?>
<p:tagLst xmlns:a="http://schemas.openxmlformats.org/drawingml/2006/main" xmlns:r="http://schemas.openxmlformats.org/officeDocument/2006/relationships" xmlns:p="http://schemas.openxmlformats.org/presentationml/2006/main">
  <p:tag name="TIMING" val="|27|1.4|6.1|32.2"/>
</p:tagLst>
</file>

<file path=ppt/tags/tag8.xml><?xml version="1.0" encoding="utf-8"?>
<p:tagLst xmlns:a="http://schemas.openxmlformats.org/drawingml/2006/main" xmlns:r="http://schemas.openxmlformats.org/officeDocument/2006/relationships" xmlns:p="http://schemas.openxmlformats.org/presentationml/2006/main">
  <p:tag name="TIMING" val="|10.8|5.9|3.3|4.9|0.8"/>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8922</TotalTime>
  <Words>3506</Words>
  <Application>Microsoft Macintosh PowerPoint</Application>
  <PresentationFormat>On-screen Show (4:3)</PresentationFormat>
  <Paragraphs>342</Paragraphs>
  <Slides>47</Slides>
  <Notes>25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 How causal is quantum theory? </vt:lpstr>
      <vt:lpstr>PowerPoint Presentation</vt:lpstr>
      <vt:lpstr>The greatest mystery in science?</vt:lpstr>
      <vt:lpstr>The framework: local beables</vt:lpstr>
      <vt:lpstr>Bell’s Condition: a Principle of Common Cause</vt:lpstr>
      <vt:lpstr>Two clear responses to Bell</vt:lpstr>
      <vt:lpstr>Are other responses possible?</vt:lpstr>
      <vt:lpstr>What else could locality be?</vt:lpstr>
      <vt:lpstr>A challenge for new accounts of locality</vt:lpstr>
      <vt:lpstr>Example: Free Settings is part of locality</vt:lpstr>
      <vt:lpstr>Example: Free Settings is part of locality</vt:lpstr>
      <vt:lpstr>Definiteness of distant outcomes: an unwarranted assumption?</vt:lpstr>
      <vt:lpstr>The QBist account of locality</vt:lpstr>
      <vt:lpstr>The problem: crazy mechanics</vt:lpstr>
      <vt:lpstr>The QBist account of locality</vt:lpstr>
      <vt:lpstr>Separability vs. locality?</vt:lpstr>
      <vt:lpstr>Defining Separability</vt:lpstr>
      <vt:lpstr>Bell locality is fine without separability</vt:lpstr>
      <vt:lpstr>Non-separability as inspiration to weaken Bell’s assumptions?</vt:lpstr>
      <vt:lpstr>Are other responses possible?</vt:lpstr>
      <vt:lpstr>Three responses to Bell?</vt:lpstr>
      <vt:lpstr>PowerPoint Presentation</vt:lpstr>
      <vt:lpstr>How causal is quantum theory?</vt:lpstr>
      <vt:lpstr>Causal reasoning in general</vt:lpstr>
      <vt:lpstr>Causal reasoning in general: Bayesian networks</vt:lpstr>
      <vt:lpstr>Causal reasoning in general</vt:lpstr>
      <vt:lpstr>CHSHB experiment as a Bayesian network</vt:lpstr>
      <vt:lpstr>Work to do</vt:lpstr>
      <vt:lpstr>Echoes of causality in QM</vt:lpstr>
      <vt:lpstr>First questions for building the analogy</vt:lpstr>
      <vt:lpstr>Finding a landscape of possibilities: Generalising Bayesian networks</vt:lpstr>
      <vt:lpstr>Generalised Bayesian Networks: an example</vt:lpstr>
      <vt:lpstr>A new game in town</vt:lpstr>
      <vt:lpstr>Conclusions</vt:lpstr>
      <vt:lpstr>References</vt:lpstr>
      <vt:lpstr>Appendices</vt:lpstr>
      <vt:lpstr>Counterfactual definiteness an assumption?</vt:lpstr>
      <vt:lpstr>Deriving factorisability</vt:lpstr>
      <vt:lpstr>“A matter of simple manipulation”</vt:lpstr>
      <vt:lpstr>Two consequences of local causality</vt:lpstr>
      <vt:lpstr>Einstein Locality</vt:lpstr>
      <vt:lpstr>A third option</vt:lpstr>
      <vt:lpstr>What can’t we change?</vt:lpstr>
      <vt:lpstr>What can we change?</vt:lpstr>
      <vt:lpstr>Einstein Locality with indefiniteness</vt:lpstr>
      <vt:lpstr>Superluminal signalling?</vt:lpstr>
      <vt:lpstr>The EPRB experiment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Such knowledge</dc:title>
  <dc:creator>go away</dc:creator>
  <cp:lastModifiedBy>Joseph Henson</cp:lastModifiedBy>
  <cp:revision>186</cp:revision>
  <dcterms:created xsi:type="dcterms:W3CDTF">2013-05-24T19:00:38Z</dcterms:created>
  <dcterms:modified xsi:type="dcterms:W3CDTF">2015-05-01T11:25:33Z</dcterms:modified>
</cp:coreProperties>
</file>